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60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59" r:id="rId19"/>
  </p:sldIdLst>
  <p:sldSz cx="18288000" cy="10287000"/>
  <p:notesSz cx="6858000" cy="9144000"/>
  <p:embeddedFontLst>
    <p:embeddedFont>
      <p:font typeface="Consolas" panose="020B0609020204030204" pitchFamily="49" charset="0"/>
      <p:regular r:id="rId21"/>
      <p:bold r:id="rId22"/>
      <p:italic r:id="rId23"/>
      <p:boldItalic r:id="rId24"/>
    </p:embeddedFont>
    <p:embeddedFont>
      <p:font typeface="Nunito" pitchFamily="2" charset="0"/>
      <p:regular r:id="rId25"/>
      <p:bold r:id="rId26"/>
      <p:italic r:id="rId27"/>
      <p:boldItalic r:id="rId28"/>
    </p:embeddedFont>
    <p:embeddedFont>
      <p:font typeface="Roboto" panose="02000000000000000000" pitchFamily="2" charset="0"/>
      <p:regular r:id="rId29"/>
      <p:bold r:id="rId30"/>
      <p:italic r:id="rId31"/>
      <p:boldItalic r:id="rId32"/>
    </p:embeddedFont>
    <p:embeddedFont>
      <p:font typeface="Roboto Bold" panose="02000000000000000000" charset="0"/>
      <p:regular r:id="rId33"/>
    </p:embeddedFont>
    <p:embeddedFont>
      <p:font typeface="Roboto Light" panose="02000000000000000000" pitchFamily="2" charset="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2318A-B323-4296-B726-A11A93D7F56F}" type="datetimeFigureOut">
              <a:rPr lang="it-IT" smtClean="0"/>
              <a:t>12/10/2025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39D92-CD49-453B-993B-D10691EDDD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4349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2526527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3327736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102246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3669691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1490900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3640300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3214021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2966062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3200578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17312376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14888585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3805710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17708693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4025149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E3C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AF4"/>
          </a:solidFill>
          <a:ln/>
        </p:spPr>
      </p:sp>
    </p:spTree>
    <p:extLst>
      <p:ext uri="{BB962C8B-B14F-4D97-AF65-F5344CB8AC3E}">
        <p14:creationId xmlns:p14="http://schemas.microsoft.com/office/powerpoint/2010/main" val="2994884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60380" y="1028700"/>
            <a:ext cx="8317970" cy="8229600"/>
          </a:xfrm>
          <a:custGeom>
            <a:avLst/>
            <a:gdLst/>
            <a:ahLst/>
            <a:cxnLst/>
            <a:rect l="l" t="t" r="r" b="b"/>
            <a:pathLst>
              <a:path w="8317970" h="8229600">
                <a:moveTo>
                  <a:pt x="0" y="0"/>
                </a:moveTo>
                <a:lnTo>
                  <a:pt x="8317970" y="0"/>
                </a:lnTo>
                <a:lnTo>
                  <a:pt x="83179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920" r="-19920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1574671" y="1047750"/>
            <a:ext cx="5254328" cy="0"/>
          </a:xfrm>
          <a:prstGeom prst="line">
            <a:avLst/>
          </a:prstGeom>
          <a:ln w="38100" cap="flat">
            <a:solidFill>
              <a:srgbClr val="769EC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1028700" y="9239250"/>
            <a:ext cx="5913736" cy="0"/>
          </a:xfrm>
          <a:prstGeom prst="line">
            <a:avLst/>
          </a:prstGeom>
          <a:ln w="38100" cap="flat">
            <a:solidFill>
              <a:srgbClr val="769EC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552537" y="3085623"/>
            <a:ext cx="8229600" cy="3967029"/>
            <a:chOff x="0" y="0"/>
            <a:chExt cx="10972800" cy="5289372"/>
          </a:xfrm>
        </p:grpSpPr>
        <p:sp>
          <p:nvSpPr>
            <p:cNvPr id="6" name="TextBox 6"/>
            <p:cNvSpPr txBox="1"/>
            <p:nvPr/>
          </p:nvSpPr>
          <p:spPr>
            <a:xfrm>
              <a:off x="0" y="581025"/>
              <a:ext cx="10972800" cy="46321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72"/>
                </a:lnSpc>
              </a:pPr>
              <a:r>
                <a:rPr lang="en-US" sz="15466" b="1">
                  <a:solidFill>
                    <a:srgbClr val="769EC4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FORMA MENTIS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191184" y="4624721"/>
              <a:ext cx="5891813" cy="6646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55"/>
                </a:lnSpc>
                <a:spcBef>
                  <a:spcPct val="0"/>
                </a:spcBef>
              </a:pPr>
              <a:r>
                <a:rPr lang="en-US" sz="2968">
                  <a:solidFill>
                    <a:srgbClr val="0B3E5D"/>
                  </a:solidFill>
                  <a:latin typeface="Roboto"/>
                  <a:ea typeface="Roboto"/>
                  <a:cs typeface="Roboto"/>
                  <a:sym typeface="Roboto"/>
                </a:rPr>
                <a:t>Comune di Licata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854511" y="1884936"/>
            <a:ext cx="7625652" cy="724437"/>
          </a:xfrm>
          <a:custGeom>
            <a:avLst/>
            <a:gdLst/>
            <a:ahLst/>
            <a:cxnLst/>
            <a:rect l="l" t="t" r="r" b="b"/>
            <a:pathLst>
              <a:path w="7625652" h="724437">
                <a:moveTo>
                  <a:pt x="0" y="0"/>
                </a:moveTo>
                <a:lnTo>
                  <a:pt x="7625651" y="0"/>
                </a:lnTo>
                <a:lnTo>
                  <a:pt x="7625651" y="724437"/>
                </a:lnTo>
                <a:lnTo>
                  <a:pt x="0" y="7244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324785" y="8018798"/>
            <a:ext cx="1098943" cy="1030259"/>
          </a:xfrm>
          <a:custGeom>
            <a:avLst/>
            <a:gdLst/>
            <a:ahLst/>
            <a:cxnLst/>
            <a:rect l="l" t="t" r="r" b="b"/>
            <a:pathLst>
              <a:path w="1098943" h="1030259">
                <a:moveTo>
                  <a:pt x="0" y="0"/>
                </a:moveTo>
                <a:lnTo>
                  <a:pt x="1098943" y="0"/>
                </a:lnTo>
                <a:lnTo>
                  <a:pt x="1098943" y="1030259"/>
                </a:lnTo>
                <a:lnTo>
                  <a:pt x="0" y="10302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62699" y="8018798"/>
            <a:ext cx="1428436" cy="1030259"/>
          </a:xfrm>
          <a:custGeom>
            <a:avLst/>
            <a:gdLst/>
            <a:ahLst/>
            <a:cxnLst/>
            <a:rect l="l" t="t" r="r" b="b"/>
            <a:pathLst>
              <a:path w="1428436" h="1030259">
                <a:moveTo>
                  <a:pt x="0" y="0"/>
                </a:moveTo>
                <a:lnTo>
                  <a:pt x="1428436" y="0"/>
                </a:lnTo>
                <a:lnTo>
                  <a:pt x="1428436" y="1030259"/>
                </a:lnTo>
                <a:lnTo>
                  <a:pt x="0" y="10302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2597006" y="7586060"/>
            <a:ext cx="2727779" cy="1462998"/>
            <a:chOff x="0" y="0"/>
            <a:chExt cx="3637039" cy="1950664"/>
          </a:xfrm>
        </p:grpSpPr>
        <p:sp>
          <p:nvSpPr>
            <p:cNvPr id="12" name="Freeform 12"/>
            <p:cNvSpPr/>
            <p:nvPr/>
          </p:nvSpPr>
          <p:spPr>
            <a:xfrm>
              <a:off x="1024506" y="0"/>
              <a:ext cx="1588028" cy="1588028"/>
            </a:xfrm>
            <a:custGeom>
              <a:avLst/>
              <a:gdLst/>
              <a:ahLst/>
              <a:cxnLst/>
              <a:rect l="l" t="t" r="r" b="b"/>
              <a:pathLst>
                <a:path w="1588028" h="1588028">
                  <a:moveTo>
                    <a:pt x="0" y="0"/>
                  </a:moveTo>
                  <a:lnTo>
                    <a:pt x="1588027" y="0"/>
                  </a:lnTo>
                  <a:lnTo>
                    <a:pt x="1588027" y="1588028"/>
                  </a:lnTo>
                  <a:lnTo>
                    <a:pt x="0" y="1588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1623787"/>
              <a:ext cx="3637039" cy="3268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76"/>
                </a:lnSpc>
              </a:pPr>
              <a:r>
                <a:rPr lang="en-US" sz="1554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COMUNE DI LICATA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7" y="1492152"/>
            <a:ext cx="7916168" cy="403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2500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Piattaforme di Archiviazione: Operazioni Fondamentali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92238" y="2298204"/>
            <a:ext cx="2522190" cy="302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Gestione File e Cartelle</a:t>
            </a:r>
            <a:endParaRPr lang="en-US" sz="1875" dirty="0"/>
          </a:p>
        </p:txBody>
      </p:sp>
      <p:sp>
        <p:nvSpPr>
          <p:cNvPr id="4" name="Text 2"/>
          <p:cNvSpPr/>
          <p:nvPr/>
        </p:nvSpPr>
        <p:spPr>
          <a:xfrm>
            <a:off x="992238" y="2761655"/>
            <a:ext cx="7955161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Upload multiplo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– Trascinamento file o caricamento cartelle intere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992238" y="3076129"/>
            <a:ext cx="7955161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Struttura gerarchica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– Organizzazione per progetti, uffici, anni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992238" y="3390602"/>
            <a:ext cx="7955161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Naming convention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– Standard di nomenclatura: "2025_Determine_Urbanistica_001"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992238" y="3705076"/>
            <a:ext cx="7955161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Metadati e proprietà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– Tag, descrizioni, date personalizzate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992237" y="4124325"/>
            <a:ext cx="2811513" cy="302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Sincronizzazione Desktop</a:t>
            </a:r>
            <a:endParaRPr lang="en-US" sz="1875" dirty="0"/>
          </a:p>
        </p:txBody>
      </p:sp>
      <p:sp>
        <p:nvSpPr>
          <p:cNvPr id="9" name="Text 7"/>
          <p:cNvSpPr/>
          <p:nvPr/>
        </p:nvSpPr>
        <p:spPr>
          <a:xfrm>
            <a:off x="992238" y="4587777"/>
            <a:ext cx="7955161" cy="51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 client di sincronizzazione (Google Drive, OneDrive) creano una cartella locale che si aggiorna automaticamente. È possibile selezionare cartelle specifiche (sync selettivo) per risparmiare spazio disco.</a:t>
            </a:r>
            <a:endParaRPr lang="en-US" sz="125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0128" y="2318296"/>
            <a:ext cx="5170735" cy="5170735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9350128" y="7670304"/>
            <a:ext cx="7955161" cy="943124"/>
          </a:xfrm>
          <a:prstGeom prst="roundRect">
            <a:avLst>
              <a:gd name="adj" fmla="val 7181"/>
            </a:avLst>
          </a:prstGeom>
          <a:solidFill>
            <a:srgbClr val="B6D9FC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1308" y="7911555"/>
            <a:ext cx="201514" cy="16118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9874003" y="7871670"/>
            <a:ext cx="7270105" cy="51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 Practice:</a:t>
            </a:r>
            <a:r>
              <a:rPr lang="en-US" sz="12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Prevenire conflitti di sincronizzazione chiudendo i file prima di scollegarsi e utilizzando nomi brevi senza caratteri speciali (evitare / \ : * ? " &lt; &gt; |).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7" y="2718496"/>
            <a:ext cx="5201543" cy="403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2500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Ricerca Avanzata e Gestione Spazio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992237" y="3444032"/>
            <a:ext cx="8071098" cy="1910506"/>
          </a:xfrm>
          <a:prstGeom prst="roundRect">
            <a:avLst>
              <a:gd name="adj" fmla="val 3545"/>
            </a:avLst>
          </a:prstGeom>
          <a:solidFill>
            <a:srgbClr val="FFFAF4"/>
          </a:solidFill>
          <a:ln w="15240">
            <a:solidFill>
              <a:srgbClr val="B4CBE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72468" y="3624262"/>
            <a:ext cx="2682180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Operatori di Ricerca Avanzata</a:t>
            </a:r>
            <a:endParaRPr lang="en-US" sz="1563" dirty="0"/>
          </a:p>
        </p:txBody>
      </p:sp>
      <p:sp>
        <p:nvSpPr>
          <p:cNvPr id="5" name="Text 3"/>
          <p:cNvSpPr/>
          <p:nvPr/>
        </p:nvSpPr>
        <p:spPr>
          <a:xfrm>
            <a:off x="1172468" y="3972817"/>
            <a:ext cx="7710636" cy="267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Google Drive: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250" dirty="0">
                <a:solidFill>
                  <a:srgbClr val="0B3E5D"/>
                </a:solidFill>
                <a:highlight>
                  <a:srgbClr val="F2ED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type:pdf owner:me after:2024-01-01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172468" y="4337149"/>
            <a:ext cx="771063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OneDrive/SharePoint: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Filtri per tipo file, data modifica, persone, proprietà personalizzate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1172468" y="4691955"/>
            <a:ext cx="771063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Ricerca full-text: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Contenuto all'interno di PDF, Word, Excel indicizzato automaticamente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9224516" y="3444032"/>
            <a:ext cx="8071248" cy="1910506"/>
          </a:xfrm>
          <a:prstGeom prst="roundRect">
            <a:avLst>
              <a:gd name="adj" fmla="val 3545"/>
            </a:avLst>
          </a:prstGeom>
          <a:solidFill>
            <a:srgbClr val="FFFAF4"/>
          </a:solidFill>
          <a:ln w="15240">
            <a:solidFill>
              <a:srgbClr val="B4CBE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404748" y="3624262"/>
            <a:ext cx="2220516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Gestione Quota e Pulizia</a:t>
            </a:r>
            <a:endParaRPr lang="en-US" sz="1563" dirty="0"/>
          </a:p>
        </p:txBody>
      </p:sp>
      <p:sp>
        <p:nvSpPr>
          <p:cNvPr id="10" name="Text 8"/>
          <p:cNvSpPr/>
          <p:nvPr/>
        </p:nvSpPr>
        <p:spPr>
          <a:xfrm>
            <a:off x="9404748" y="3972817"/>
            <a:ext cx="7710785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Visualizzazione spazio occupato per tipo file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9404748" y="4287291"/>
            <a:ext cx="7710785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Identificazione file duplicati o versioni obsolete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9404748" y="4601766"/>
            <a:ext cx="7710785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Svuotamento cestino (attenzione: eliminazione definitiva dopo 30 giorni)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404748" y="4916240"/>
            <a:ext cx="7710785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Gestione cache locale nelle cartelle sincronizzate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992238" y="5616311"/>
            <a:ext cx="16303526" cy="29616"/>
          </a:xfrm>
          <a:prstGeom prst="rect">
            <a:avLst/>
          </a:prstGeom>
          <a:solidFill>
            <a:srgbClr val="0B3E5D">
              <a:alpha val="5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992238" y="5887641"/>
            <a:ext cx="6678514" cy="302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Differenze Operative: Google Drive vs OneDrive vs SharePoint</a:t>
            </a:r>
            <a:endParaRPr lang="en-US" sz="1875" dirty="0"/>
          </a:p>
        </p:txBody>
      </p:sp>
      <p:sp>
        <p:nvSpPr>
          <p:cNvPr id="16" name="Text 14"/>
          <p:cNvSpPr/>
          <p:nvPr/>
        </p:nvSpPr>
        <p:spPr>
          <a:xfrm>
            <a:off x="992238" y="6431756"/>
            <a:ext cx="1630352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Google Drive: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Interfaccia semplice, "Il mio Drive" personale + "Drive condivisi" per team. Terminologia: "cartelle", "condividi".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992238" y="6871097"/>
            <a:ext cx="1630352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OneDrive: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Integrato con Windows e Microsoft 365, sincronizzazione nativa. Terminologia: "OneDrive personale", "condividi", "sync".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92238" y="7310437"/>
            <a:ext cx="1630352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SharePoint: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Piattaforma enterprise con "Raccolte documenti", gestione permessi granulare, workflow complessi. Terminologia: "Siti", "Raccolte", "Check-in/Check-out".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2339579"/>
            <a:ext cx="5563344" cy="695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438"/>
              </a:lnSpc>
            </a:pPr>
            <a:r>
              <a:rPr lang="en-US" sz="43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Esercitazione 2</a:t>
            </a:r>
            <a:endParaRPr lang="en-US" sz="4375" dirty="0"/>
          </a:p>
        </p:txBody>
      </p:sp>
      <p:sp>
        <p:nvSpPr>
          <p:cNvPr id="3" name="Text 1"/>
          <p:cNvSpPr/>
          <p:nvPr/>
        </p:nvSpPr>
        <p:spPr>
          <a:xfrm>
            <a:off x="992237" y="3276750"/>
            <a:ext cx="6580138" cy="403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2500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Costruire una Struttura Documentale Efficace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9134475" y="3921622"/>
            <a:ext cx="19050" cy="3146971"/>
          </a:xfrm>
          <a:prstGeom prst="roundRect">
            <a:avLst>
              <a:gd name="adj" fmla="val 355535"/>
            </a:avLst>
          </a:prstGeom>
          <a:solidFill>
            <a:srgbClr val="B4CBE3"/>
          </a:solidFill>
          <a:ln/>
        </p:spPr>
      </p:sp>
      <p:sp>
        <p:nvSpPr>
          <p:cNvPr id="5" name="Shape 3"/>
          <p:cNvSpPr/>
          <p:nvPr/>
        </p:nvSpPr>
        <p:spPr>
          <a:xfrm>
            <a:off x="8498012" y="4093369"/>
            <a:ext cx="483691" cy="19050"/>
          </a:xfrm>
          <a:prstGeom prst="roundRect">
            <a:avLst>
              <a:gd name="adj" fmla="val 355535"/>
            </a:avLst>
          </a:prstGeom>
          <a:solidFill>
            <a:srgbClr val="B4CBE3"/>
          </a:solidFill>
          <a:ln/>
        </p:spPr>
      </p:sp>
      <p:sp>
        <p:nvSpPr>
          <p:cNvPr id="6" name="Shape 4"/>
          <p:cNvSpPr/>
          <p:nvPr/>
        </p:nvSpPr>
        <p:spPr>
          <a:xfrm>
            <a:off x="8962653" y="3921622"/>
            <a:ext cx="362694" cy="362694"/>
          </a:xfrm>
          <a:prstGeom prst="roundRect">
            <a:avLst>
              <a:gd name="adj" fmla="val 18674"/>
            </a:avLst>
          </a:prstGeom>
          <a:solidFill>
            <a:srgbClr val="CEE5FD"/>
          </a:solidFill>
          <a:ln w="7620">
            <a:solidFill>
              <a:srgbClr val="B4CBE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023003" y="3951759"/>
            <a:ext cx="241846" cy="302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sz="18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</a:t>
            </a:r>
            <a:endParaRPr lang="en-US" sz="1875" dirty="0"/>
          </a:p>
        </p:txBody>
      </p:sp>
      <p:sp>
        <p:nvSpPr>
          <p:cNvPr id="8" name="Text 6"/>
          <p:cNvSpPr/>
          <p:nvPr/>
        </p:nvSpPr>
        <p:spPr>
          <a:xfrm>
            <a:off x="5981700" y="3976985"/>
            <a:ext cx="2356098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Step 1: Creare la Struttura</a:t>
            </a:r>
            <a:endParaRPr lang="en-US" sz="1563" dirty="0"/>
          </a:p>
        </p:txBody>
      </p:sp>
      <p:sp>
        <p:nvSpPr>
          <p:cNvPr id="9" name="Text 7"/>
          <p:cNvSpPr/>
          <p:nvPr/>
        </p:nvSpPr>
        <p:spPr>
          <a:xfrm>
            <a:off x="992238" y="4325542"/>
            <a:ext cx="7345561" cy="51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 cartella principale "Progetto_PA_Digitale" con tre sottocartelle: </a:t>
            </a: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01_Amministrazione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</a:t>
            </a: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02_Tecnico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</a:t>
            </a: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03_Comunicazioni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9306298" y="5060900"/>
            <a:ext cx="483691" cy="19050"/>
          </a:xfrm>
          <a:prstGeom prst="roundRect">
            <a:avLst>
              <a:gd name="adj" fmla="val 355535"/>
            </a:avLst>
          </a:prstGeom>
          <a:solidFill>
            <a:srgbClr val="B4CBE3"/>
          </a:solidFill>
          <a:ln/>
        </p:spPr>
      </p:sp>
      <p:sp>
        <p:nvSpPr>
          <p:cNvPr id="11" name="Shape 9"/>
          <p:cNvSpPr/>
          <p:nvPr/>
        </p:nvSpPr>
        <p:spPr>
          <a:xfrm>
            <a:off x="8962653" y="4889153"/>
            <a:ext cx="362694" cy="362694"/>
          </a:xfrm>
          <a:prstGeom prst="roundRect">
            <a:avLst>
              <a:gd name="adj" fmla="val 18674"/>
            </a:avLst>
          </a:prstGeom>
          <a:solidFill>
            <a:srgbClr val="CEE5FD"/>
          </a:solidFill>
          <a:ln w="7620">
            <a:solidFill>
              <a:srgbClr val="B4CBE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023003" y="4919290"/>
            <a:ext cx="241846" cy="302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sz="18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2</a:t>
            </a:r>
            <a:endParaRPr lang="en-US" sz="1875" dirty="0"/>
          </a:p>
        </p:txBody>
      </p:sp>
      <p:sp>
        <p:nvSpPr>
          <p:cNvPr id="13" name="Text 11"/>
          <p:cNvSpPr/>
          <p:nvPr/>
        </p:nvSpPr>
        <p:spPr>
          <a:xfrm>
            <a:off x="9950203" y="4944516"/>
            <a:ext cx="3171974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Step 2: Applicare Naming Standard</a:t>
            </a:r>
            <a:endParaRPr lang="en-US" sz="1563" dirty="0"/>
          </a:p>
        </p:txBody>
      </p:sp>
      <p:sp>
        <p:nvSpPr>
          <p:cNvPr id="14" name="Text 12"/>
          <p:cNvSpPr/>
          <p:nvPr/>
        </p:nvSpPr>
        <p:spPr>
          <a:xfrm>
            <a:off x="9950203" y="5293072"/>
            <a:ext cx="7345561" cy="267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Carica 6 file di esempio (2 per cartella) usando formato: </a:t>
            </a:r>
            <a:r>
              <a:rPr lang="en-US" sz="1250" dirty="0">
                <a:solidFill>
                  <a:srgbClr val="0B3E5D"/>
                </a:solidFill>
                <a:highlight>
                  <a:srgbClr val="F2ED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AAAA-MM-GG_Tipologia_Descrizione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498012" y="5894785"/>
            <a:ext cx="483691" cy="19050"/>
          </a:xfrm>
          <a:prstGeom prst="roundRect">
            <a:avLst>
              <a:gd name="adj" fmla="val 355535"/>
            </a:avLst>
          </a:prstGeom>
          <a:solidFill>
            <a:srgbClr val="B4CBE3"/>
          </a:solidFill>
          <a:ln/>
        </p:spPr>
      </p:sp>
      <p:sp>
        <p:nvSpPr>
          <p:cNvPr id="16" name="Shape 14"/>
          <p:cNvSpPr/>
          <p:nvPr/>
        </p:nvSpPr>
        <p:spPr>
          <a:xfrm>
            <a:off x="8962653" y="5723037"/>
            <a:ext cx="362694" cy="362694"/>
          </a:xfrm>
          <a:prstGeom prst="roundRect">
            <a:avLst>
              <a:gd name="adj" fmla="val 18674"/>
            </a:avLst>
          </a:prstGeom>
          <a:solidFill>
            <a:srgbClr val="CEE5FD"/>
          </a:solidFill>
          <a:ln w="7620">
            <a:solidFill>
              <a:srgbClr val="B4CB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023003" y="5753175"/>
            <a:ext cx="241846" cy="302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sz="18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3</a:t>
            </a:r>
            <a:endParaRPr lang="en-US" sz="1875" dirty="0"/>
          </a:p>
        </p:txBody>
      </p:sp>
      <p:sp>
        <p:nvSpPr>
          <p:cNvPr id="18" name="Text 16"/>
          <p:cNvSpPr/>
          <p:nvPr/>
        </p:nvSpPr>
        <p:spPr>
          <a:xfrm>
            <a:off x="5640289" y="5778401"/>
            <a:ext cx="2697510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Step 3: Test Ricerca Avanzata</a:t>
            </a:r>
            <a:endParaRPr lang="en-US" sz="1563" dirty="0"/>
          </a:p>
        </p:txBody>
      </p:sp>
      <p:sp>
        <p:nvSpPr>
          <p:cNvPr id="19" name="Text 17"/>
          <p:cNvSpPr/>
          <p:nvPr/>
        </p:nvSpPr>
        <p:spPr>
          <a:xfrm>
            <a:off x="992238" y="6126956"/>
            <a:ext cx="7345561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Utilizza filtri per tipo file (PDF/Word), intervallo date, proprietario specifico. Documenta le query usate.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92238" y="7249865"/>
            <a:ext cx="1630352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Durata: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15-18 minuti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992238" y="7689205"/>
            <a:ext cx="1630352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Output atteso: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Screenshot della struttura creata + elenco delle query di ricerca utilizzate con risultati ottenuti. Questo schema riflette la struttura organizzativa dell'ente e facilita il reperimento rapido dei documenti.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2717006"/>
            <a:ext cx="7625209" cy="465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625"/>
              </a:lnSpc>
            </a:pPr>
            <a:r>
              <a:rPr lang="en-US" sz="28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Collaborazione in Tempo Reale: Co-Authoring</a:t>
            </a:r>
            <a:endParaRPr lang="en-US" sz="2875" dirty="0"/>
          </a:p>
        </p:txBody>
      </p:sp>
      <p:sp>
        <p:nvSpPr>
          <p:cNvPr id="3" name="Text 1"/>
          <p:cNvSpPr/>
          <p:nvPr/>
        </p:nvSpPr>
        <p:spPr>
          <a:xfrm>
            <a:off x="992238" y="3554166"/>
            <a:ext cx="16303526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13"/>
              </a:lnSpc>
            </a:pPr>
            <a:r>
              <a:rPr lang="en-US" sz="14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Il co-authoring rappresenta una rivoluzione per la PA: più operatori possono modificare simultaneamente lo stesso documento, vedendo in tempo reale le modifiche degli altri.</a:t>
            </a:r>
            <a:endParaRPr lang="en-US" sz="1438" dirty="0"/>
          </a:p>
        </p:txBody>
      </p:sp>
      <p:sp>
        <p:nvSpPr>
          <p:cNvPr id="4" name="Text 2"/>
          <p:cNvSpPr/>
          <p:nvPr/>
        </p:nvSpPr>
        <p:spPr>
          <a:xfrm>
            <a:off x="992238" y="4247110"/>
            <a:ext cx="2715816" cy="290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181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Funzionalità Collaborative</a:t>
            </a:r>
            <a:endParaRPr lang="en-US" sz="1813" dirty="0"/>
          </a:p>
        </p:txBody>
      </p:sp>
      <p:sp>
        <p:nvSpPr>
          <p:cNvPr id="5" name="Text 3"/>
          <p:cNvSpPr/>
          <p:nvPr/>
        </p:nvSpPr>
        <p:spPr>
          <a:xfrm>
            <a:off x="992238" y="4723806"/>
            <a:ext cx="792480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13"/>
              </a:lnSpc>
              <a:buSzPct val="100000"/>
              <a:buChar char="•"/>
            </a:pPr>
            <a:r>
              <a:rPr lang="en-US" sz="1438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Modifica simultanea</a:t>
            </a:r>
            <a:r>
              <a:rPr lang="en-US" sz="14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su Word, Excel, PowerPoint, Google Docs</a:t>
            </a:r>
            <a:endParaRPr lang="en-US" sz="1438" dirty="0"/>
          </a:p>
        </p:txBody>
      </p:sp>
      <p:sp>
        <p:nvSpPr>
          <p:cNvPr id="6" name="Text 4"/>
          <p:cNvSpPr/>
          <p:nvPr/>
        </p:nvSpPr>
        <p:spPr>
          <a:xfrm>
            <a:off x="992238" y="5086500"/>
            <a:ext cx="792480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13"/>
              </a:lnSpc>
              <a:buSzPct val="100000"/>
              <a:buChar char="•"/>
            </a:pPr>
            <a:r>
              <a:rPr lang="en-US" sz="1438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Cursori colorati</a:t>
            </a:r>
            <a:r>
              <a:rPr lang="en-US" sz="14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mostrano la posizione degli altri utenti</a:t>
            </a:r>
            <a:endParaRPr lang="en-US" sz="1438" dirty="0"/>
          </a:p>
        </p:txBody>
      </p:sp>
      <p:sp>
        <p:nvSpPr>
          <p:cNvPr id="7" name="Text 5"/>
          <p:cNvSpPr/>
          <p:nvPr/>
        </p:nvSpPr>
        <p:spPr>
          <a:xfrm>
            <a:off x="992238" y="5449193"/>
            <a:ext cx="792480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13"/>
              </a:lnSpc>
              <a:buSzPct val="100000"/>
              <a:buChar char="•"/>
            </a:pPr>
            <a:r>
              <a:rPr lang="en-US" sz="1438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Commenti contestuali</a:t>
            </a:r>
            <a:r>
              <a:rPr lang="en-US" sz="14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su parti specifiche del testo</a:t>
            </a:r>
            <a:endParaRPr lang="en-US" sz="1438" dirty="0"/>
          </a:p>
        </p:txBody>
      </p:sp>
      <p:sp>
        <p:nvSpPr>
          <p:cNvPr id="8" name="Text 6"/>
          <p:cNvSpPr/>
          <p:nvPr/>
        </p:nvSpPr>
        <p:spPr>
          <a:xfrm>
            <a:off x="992238" y="5811888"/>
            <a:ext cx="792480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13"/>
              </a:lnSpc>
              <a:buSzPct val="100000"/>
              <a:buChar char="•"/>
            </a:pPr>
            <a:r>
              <a:rPr lang="en-US" sz="1438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Modalità suggerimento</a:t>
            </a:r>
            <a:r>
              <a:rPr lang="en-US" sz="14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per proporre modifiche senza alterare l'originale</a:t>
            </a:r>
            <a:endParaRPr lang="en-US" sz="1438" dirty="0"/>
          </a:p>
        </p:txBody>
      </p:sp>
      <p:sp>
        <p:nvSpPr>
          <p:cNvPr id="9" name="Text 7"/>
          <p:cNvSpPr/>
          <p:nvPr/>
        </p:nvSpPr>
        <p:spPr>
          <a:xfrm>
            <a:off x="992238" y="6174582"/>
            <a:ext cx="792480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13"/>
              </a:lnSpc>
              <a:buSzPct val="100000"/>
              <a:buChar char="•"/>
            </a:pPr>
            <a:r>
              <a:rPr lang="en-US" sz="1438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Assegnazione attività</a:t>
            </a:r>
            <a:r>
              <a:rPr lang="en-US" sz="14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tramite @menzioni con notifiche</a:t>
            </a:r>
            <a:endParaRPr lang="en-US" sz="1438" dirty="0"/>
          </a:p>
        </p:txBody>
      </p:sp>
      <p:sp>
        <p:nvSpPr>
          <p:cNvPr id="10" name="Text 8"/>
          <p:cNvSpPr/>
          <p:nvPr/>
        </p:nvSpPr>
        <p:spPr>
          <a:xfrm>
            <a:off x="992238" y="6537276"/>
            <a:ext cx="792480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13"/>
              </a:lnSpc>
              <a:buSzPct val="100000"/>
              <a:buChar char="•"/>
            </a:pPr>
            <a:r>
              <a:rPr lang="en-US" sz="1438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Chat integrata</a:t>
            </a:r>
            <a:r>
              <a:rPr lang="en-US" sz="14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per discussioni senza uscire dal documento</a:t>
            </a:r>
            <a:endParaRPr lang="en-US" sz="1438" dirty="0"/>
          </a:p>
        </p:txBody>
      </p:sp>
      <p:sp>
        <p:nvSpPr>
          <p:cNvPr id="11" name="Text 9"/>
          <p:cNvSpPr/>
          <p:nvPr/>
        </p:nvSpPr>
        <p:spPr>
          <a:xfrm>
            <a:off x="9380488" y="4247110"/>
            <a:ext cx="2730996" cy="290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181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Modelli Specifici per la PA</a:t>
            </a:r>
            <a:endParaRPr lang="en-US" sz="1813" dirty="0"/>
          </a:p>
        </p:txBody>
      </p:sp>
      <p:sp>
        <p:nvSpPr>
          <p:cNvPr id="12" name="Text 10"/>
          <p:cNvSpPr/>
          <p:nvPr/>
        </p:nvSpPr>
        <p:spPr>
          <a:xfrm>
            <a:off x="9380488" y="4723806"/>
            <a:ext cx="792480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13"/>
              </a:lnSpc>
            </a:pPr>
            <a:r>
              <a:rPr lang="en-US" sz="14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Creare template standardizzati accelera il lavoro quotidiano:</a:t>
            </a:r>
            <a:endParaRPr lang="en-US" sz="1438" dirty="0"/>
          </a:p>
        </p:txBody>
      </p:sp>
      <p:sp>
        <p:nvSpPr>
          <p:cNvPr id="13" name="Text 11"/>
          <p:cNvSpPr/>
          <p:nvPr/>
        </p:nvSpPr>
        <p:spPr>
          <a:xfrm>
            <a:off x="9380488" y="5188893"/>
            <a:ext cx="792480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13"/>
              </a:lnSpc>
              <a:buSzPct val="100000"/>
              <a:buChar char="•"/>
            </a:pPr>
            <a:r>
              <a:rPr lang="en-US" sz="14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Verbali di Giunta/Consiglio</a:t>
            </a:r>
            <a:endParaRPr lang="en-US" sz="1438" dirty="0"/>
          </a:p>
        </p:txBody>
      </p:sp>
      <p:sp>
        <p:nvSpPr>
          <p:cNvPr id="14" name="Text 12"/>
          <p:cNvSpPr/>
          <p:nvPr/>
        </p:nvSpPr>
        <p:spPr>
          <a:xfrm>
            <a:off x="9380488" y="5551587"/>
            <a:ext cx="792480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13"/>
              </a:lnSpc>
              <a:buSzPct val="100000"/>
              <a:buChar char="•"/>
            </a:pPr>
            <a:r>
              <a:rPr lang="en-US" sz="14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Schema di Determinazione Dirigenziale</a:t>
            </a:r>
            <a:endParaRPr lang="en-US" sz="1438" dirty="0"/>
          </a:p>
        </p:txBody>
      </p:sp>
      <p:sp>
        <p:nvSpPr>
          <p:cNvPr id="15" name="Text 13"/>
          <p:cNvSpPr/>
          <p:nvPr/>
        </p:nvSpPr>
        <p:spPr>
          <a:xfrm>
            <a:off x="9380488" y="5914282"/>
            <a:ext cx="792480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13"/>
              </a:lnSpc>
              <a:buSzPct val="100000"/>
              <a:buChar char="•"/>
            </a:pPr>
            <a:r>
              <a:rPr lang="en-US" sz="14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Modello Delibera con visti</a:t>
            </a:r>
            <a:endParaRPr lang="en-US" sz="1438" dirty="0"/>
          </a:p>
        </p:txBody>
      </p:sp>
      <p:sp>
        <p:nvSpPr>
          <p:cNvPr id="16" name="Text 14"/>
          <p:cNvSpPr/>
          <p:nvPr/>
        </p:nvSpPr>
        <p:spPr>
          <a:xfrm>
            <a:off x="9380488" y="6276976"/>
            <a:ext cx="792480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13"/>
              </a:lnSpc>
              <a:buSzPct val="100000"/>
              <a:buChar char="•"/>
            </a:pPr>
            <a:r>
              <a:rPr lang="en-US" sz="14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Schede Progetto con SAL</a:t>
            </a:r>
            <a:endParaRPr lang="en-US" sz="1438" dirty="0"/>
          </a:p>
        </p:txBody>
      </p:sp>
      <p:sp>
        <p:nvSpPr>
          <p:cNvPr id="17" name="Text 15"/>
          <p:cNvSpPr/>
          <p:nvPr/>
        </p:nvSpPr>
        <p:spPr>
          <a:xfrm>
            <a:off x="9380488" y="6639670"/>
            <a:ext cx="792480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13"/>
              </a:lnSpc>
              <a:buSzPct val="100000"/>
              <a:buChar char="•"/>
            </a:pPr>
            <a:r>
              <a:rPr lang="en-US" sz="14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Report trimestrali per Organi di controllo</a:t>
            </a:r>
            <a:endParaRPr lang="en-US" sz="1438" dirty="0"/>
          </a:p>
        </p:txBody>
      </p:sp>
      <p:sp>
        <p:nvSpPr>
          <p:cNvPr id="18" name="Text 16"/>
          <p:cNvSpPr/>
          <p:nvPr/>
        </p:nvSpPr>
        <p:spPr>
          <a:xfrm>
            <a:off x="9380488" y="7104758"/>
            <a:ext cx="792480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13"/>
              </a:lnSpc>
            </a:pPr>
            <a:r>
              <a:rPr lang="en-US" sz="14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 template garantiscono uniformità formale e completezza dei contenuti obbligatori.</a:t>
            </a:r>
            <a:endParaRPr lang="en-US" sz="1438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2848422"/>
            <a:ext cx="5976045" cy="434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75"/>
              </a:lnSpc>
            </a:pPr>
            <a:r>
              <a:rPr lang="en-US" sz="268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Controllo Versioni: Storico e Ripristino</a:t>
            </a:r>
            <a:endParaRPr lang="en-US" sz="2688" dirty="0"/>
          </a:p>
        </p:txBody>
      </p:sp>
      <p:sp>
        <p:nvSpPr>
          <p:cNvPr id="3" name="Shape 1"/>
          <p:cNvSpPr/>
          <p:nvPr/>
        </p:nvSpPr>
        <p:spPr>
          <a:xfrm>
            <a:off x="1252687" y="4324351"/>
            <a:ext cx="5058221" cy="173534"/>
          </a:xfrm>
          <a:prstGeom prst="roundRect">
            <a:avLst>
              <a:gd name="adj" fmla="val 42032"/>
            </a:avLst>
          </a:prstGeom>
          <a:solidFill>
            <a:srgbClr val="CEE5FD"/>
          </a:solidFill>
          <a:ln w="7620">
            <a:solidFill>
              <a:srgbClr val="B4CB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2238" y="4150668"/>
            <a:ext cx="520899" cy="520899"/>
          </a:xfrm>
          <a:prstGeom prst="roundRect">
            <a:avLst>
              <a:gd name="adj" fmla="val 109714"/>
            </a:avLst>
          </a:prstGeom>
          <a:solidFill>
            <a:srgbClr val="CEE5FD"/>
          </a:solidFill>
          <a:ln w="7620">
            <a:solidFill>
              <a:srgbClr val="B4CBE3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462" y="4248447"/>
            <a:ext cx="260449" cy="32548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65771" y="4845101"/>
            <a:ext cx="2170808" cy="271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Storico Automatico</a:t>
            </a:r>
            <a:endParaRPr lang="en-US" sz="1688" dirty="0"/>
          </a:p>
        </p:txBody>
      </p:sp>
      <p:sp>
        <p:nvSpPr>
          <p:cNvPr id="7" name="Text 4"/>
          <p:cNvSpPr/>
          <p:nvPr/>
        </p:nvSpPr>
        <p:spPr>
          <a:xfrm>
            <a:off x="1165771" y="5220593"/>
            <a:ext cx="4971753" cy="8335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1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Ogni salvataggio crea una versione numerata con timestamp e autore. Le piattaforme cloud conservano centinaia di versioni senza occupare spazio aggiuntivo.</a:t>
            </a:r>
            <a:endParaRPr lang="en-US" sz="1313" dirty="0"/>
          </a:p>
        </p:txBody>
      </p:sp>
      <p:sp>
        <p:nvSpPr>
          <p:cNvPr id="8" name="Shape 5"/>
          <p:cNvSpPr/>
          <p:nvPr/>
        </p:nvSpPr>
        <p:spPr>
          <a:xfrm>
            <a:off x="6745041" y="4063902"/>
            <a:ext cx="5058221" cy="173534"/>
          </a:xfrm>
          <a:prstGeom prst="roundRect">
            <a:avLst>
              <a:gd name="adj" fmla="val 42032"/>
            </a:avLst>
          </a:prstGeom>
          <a:solidFill>
            <a:srgbClr val="CEE5FD"/>
          </a:solidFill>
          <a:ln w="7620">
            <a:solidFill>
              <a:srgbClr val="B4CBE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484591" y="3890219"/>
            <a:ext cx="520899" cy="520899"/>
          </a:xfrm>
          <a:prstGeom prst="roundRect">
            <a:avLst>
              <a:gd name="adj" fmla="val 109714"/>
            </a:avLst>
          </a:prstGeom>
          <a:solidFill>
            <a:srgbClr val="CEE5FD"/>
          </a:solidFill>
          <a:ln w="7620">
            <a:solidFill>
              <a:srgbClr val="B4CBE3"/>
            </a:solidFill>
            <a:prstDash val="solid"/>
          </a:ln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816" y="3987999"/>
            <a:ext cx="260449" cy="32548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658124" y="4584651"/>
            <a:ext cx="2170808" cy="271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Confronto Versioni</a:t>
            </a:r>
            <a:endParaRPr lang="en-US" sz="1688" dirty="0"/>
          </a:p>
        </p:txBody>
      </p:sp>
      <p:sp>
        <p:nvSpPr>
          <p:cNvPr id="12" name="Text 8"/>
          <p:cNvSpPr/>
          <p:nvPr/>
        </p:nvSpPr>
        <p:spPr>
          <a:xfrm>
            <a:off x="6658124" y="4960145"/>
            <a:ext cx="4971753" cy="8335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1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Visualizzazione affiancata di due versioni con evidenziazione delle differenze (aggiunte in verde, rimozioni in rosso). Utile per audit e verifiche.</a:t>
            </a:r>
            <a:endParaRPr lang="en-US" sz="1313" dirty="0"/>
          </a:p>
        </p:txBody>
      </p:sp>
      <p:sp>
        <p:nvSpPr>
          <p:cNvPr id="13" name="Shape 9"/>
          <p:cNvSpPr/>
          <p:nvPr/>
        </p:nvSpPr>
        <p:spPr>
          <a:xfrm>
            <a:off x="12237393" y="3803452"/>
            <a:ext cx="5058221" cy="173534"/>
          </a:xfrm>
          <a:prstGeom prst="roundRect">
            <a:avLst>
              <a:gd name="adj" fmla="val 42032"/>
            </a:avLst>
          </a:prstGeom>
          <a:solidFill>
            <a:srgbClr val="CEE5FD"/>
          </a:solidFill>
          <a:ln w="7620">
            <a:solidFill>
              <a:srgbClr val="B4CBE3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11976944" y="3629769"/>
            <a:ext cx="520899" cy="520899"/>
          </a:xfrm>
          <a:prstGeom prst="roundRect">
            <a:avLst>
              <a:gd name="adj" fmla="val 109714"/>
            </a:avLst>
          </a:prstGeom>
          <a:solidFill>
            <a:srgbClr val="CEE5FD"/>
          </a:solidFill>
          <a:ln w="7620">
            <a:solidFill>
              <a:srgbClr val="B4CBE3"/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7168" y="3727549"/>
            <a:ext cx="260449" cy="32548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2150477" y="4324202"/>
            <a:ext cx="2170808" cy="271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Ripristino Selettivo</a:t>
            </a:r>
            <a:endParaRPr lang="en-US" sz="1688" dirty="0"/>
          </a:p>
        </p:txBody>
      </p:sp>
      <p:sp>
        <p:nvSpPr>
          <p:cNvPr id="17" name="Text 12"/>
          <p:cNvSpPr/>
          <p:nvPr/>
        </p:nvSpPr>
        <p:spPr>
          <a:xfrm>
            <a:off x="12150477" y="4699696"/>
            <a:ext cx="4971753" cy="8335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1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Possibilità di tornare a qualsiasi versione precedente, preservando comunque lo storico completo. Sicurezza contro modifiche accidentali o errori.</a:t>
            </a:r>
            <a:endParaRPr lang="en-US" sz="1313" dirty="0"/>
          </a:p>
        </p:txBody>
      </p:sp>
      <p:sp>
        <p:nvSpPr>
          <p:cNvPr id="18" name="Shape 13"/>
          <p:cNvSpPr/>
          <p:nvPr/>
        </p:nvSpPr>
        <p:spPr>
          <a:xfrm>
            <a:off x="992238" y="6422976"/>
            <a:ext cx="16303526" cy="1015604"/>
          </a:xfrm>
          <a:prstGeom prst="roundRect">
            <a:avLst>
              <a:gd name="adj" fmla="val 7182"/>
            </a:avLst>
          </a:prstGeom>
          <a:solidFill>
            <a:srgbClr val="B6D9FC"/>
          </a:solidFill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5772" y="6687891"/>
            <a:ext cx="216991" cy="17353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6297" y="6639818"/>
            <a:ext cx="15565934" cy="5557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13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Caso d'uso PA:</a:t>
            </a:r>
            <a:r>
              <a:rPr lang="en-US" sz="1313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Una Determinazione modificata erroneamente può essere ripristinata alla versione pre-visto contabile, identificando esattamente chi ha fatto cosa e quando. Questo garantisce tracciabilità completa per eventuali controlli.</a:t>
            </a:r>
            <a:endParaRPr lang="en-US" sz="1313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2794248"/>
            <a:ext cx="5991374" cy="748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875"/>
              </a:lnSpc>
            </a:pPr>
            <a:r>
              <a:rPr lang="en-US" sz="468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Esercitazione 3</a:t>
            </a:r>
            <a:endParaRPr lang="en-US" sz="4688" dirty="0"/>
          </a:p>
        </p:txBody>
      </p:sp>
      <p:sp>
        <p:nvSpPr>
          <p:cNvPr id="3" name="Text 1"/>
          <p:cNvSpPr/>
          <p:nvPr/>
        </p:nvSpPr>
        <p:spPr>
          <a:xfrm>
            <a:off x="992237" y="3803601"/>
            <a:ext cx="7752458" cy="434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75"/>
              </a:lnSpc>
            </a:pPr>
            <a:r>
              <a:rPr lang="en-US" sz="268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Co-Authoring e Gestione Versioni: Scenario Reale</a:t>
            </a:r>
            <a:endParaRPr lang="en-US" sz="2688" dirty="0"/>
          </a:p>
        </p:txBody>
      </p:sp>
      <p:sp>
        <p:nvSpPr>
          <p:cNvPr id="4" name="Text 2"/>
          <p:cNvSpPr/>
          <p:nvPr/>
        </p:nvSpPr>
        <p:spPr>
          <a:xfrm>
            <a:off x="992238" y="4498181"/>
            <a:ext cx="16303526" cy="277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13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Scenario:</a:t>
            </a:r>
            <a:r>
              <a:rPr lang="en-US" sz="131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Redazione collaborativa di un verbale di comitato tecnico</a:t>
            </a:r>
            <a:endParaRPr lang="en-US" sz="1313" dirty="0"/>
          </a:p>
        </p:txBody>
      </p:sp>
      <p:sp>
        <p:nvSpPr>
          <p:cNvPr id="5" name="Text 3"/>
          <p:cNvSpPr/>
          <p:nvPr/>
        </p:nvSpPr>
        <p:spPr>
          <a:xfrm>
            <a:off x="992238" y="4971306"/>
            <a:ext cx="16303526" cy="277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13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Durata:</a:t>
            </a:r>
            <a:r>
              <a:rPr lang="en-US" sz="131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18-22 minuti</a:t>
            </a:r>
            <a:endParaRPr lang="en-US" sz="1313" dirty="0"/>
          </a:p>
        </p:txBody>
      </p:sp>
      <p:sp>
        <p:nvSpPr>
          <p:cNvPr id="6" name="Shape 4"/>
          <p:cNvSpPr/>
          <p:nvPr/>
        </p:nvSpPr>
        <p:spPr>
          <a:xfrm>
            <a:off x="992238" y="5444430"/>
            <a:ext cx="16303526" cy="1575198"/>
          </a:xfrm>
          <a:prstGeom prst="roundRect">
            <a:avLst>
              <a:gd name="adj" fmla="val 4630"/>
            </a:avLst>
          </a:prstGeom>
          <a:solidFill>
            <a:srgbClr val="CEE5FD"/>
          </a:solidFill>
          <a:ln w="7620">
            <a:solidFill>
              <a:srgbClr val="B4CBE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01763" y="5453955"/>
            <a:ext cx="5428060" cy="1556148"/>
          </a:xfrm>
          <a:prstGeom prst="roundRect">
            <a:avLst>
              <a:gd name="adj" fmla="val 4687"/>
            </a:avLst>
          </a:prstGeom>
          <a:solidFill>
            <a:srgbClr val="CEE5FD"/>
          </a:solidFill>
          <a:ln/>
        </p:spPr>
      </p:sp>
      <p:sp>
        <p:nvSpPr>
          <p:cNvPr id="8" name="Text 6"/>
          <p:cNvSpPr/>
          <p:nvPr/>
        </p:nvSpPr>
        <p:spPr>
          <a:xfrm>
            <a:off x="1175296" y="5627489"/>
            <a:ext cx="2170808" cy="271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Fase 1: Condivisione</a:t>
            </a:r>
            <a:endParaRPr lang="en-US" sz="1688" dirty="0"/>
          </a:p>
        </p:txBody>
      </p:sp>
      <p:sp>
        <p:nvSpPr>
          <p:cNvPr id="9" name="Text 7"/>
          <p:cNvSpPr/>
          <p:nvPr/>
        </p:nvSpPr>
        <p:spPr>
          <a:xfrm>
            <a:off x="1175296" y="6002983"/>
            <a:ext cx="5080993" cy="8335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1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 documento "Verbale_Comitato_Tecnico". Condividi con 2 colleghi: uno con permesso "modifica", uno con permesso "commenta".</a:t>
            </a:r>
            <a:endParaRPr lang="en-US" sz="1313" dirty="0"/>
          </a:p>
        </p:txBody>
      </p:sp>
      <p:sp>
        <p:nvSpPr>
          <p:cNvPr id="10" name="Shape 8"/>
          <p:cNvSpPr/>
          <p:nvPr/>
        </p:nvSpPr>
        <p:spPr>
          <a:xfrm>
            <a:off x="6429822" y="5453955"/>
            <a:ext cx="5428209" cy="1556148"/>
          </a:xfrm>
          <a:prstGeom prst="rect">
            <a:avLst/>
          </a:prstGeom>
          <a:solidFill>
            <a:srgbClr val="CEE5FD"/>
          </a:solidFill>
          <a:ln/>
        </p:spPr>
      </p:sp>
      <p:sp>
        <p:nvSpPr>
          <p:cNvPr id="11" name="Shape 9"/>
          <p:cNvSpPr/>
          <p:nvPr/>
        </p:nvSpPr>
        <p:spPr>
          <a:xfrm>
            <a:off x="6429821" y="5453955"/>
            <a:ext cx="19050" cy="1556148"/>
          </a:xfrm>
          <a:prstGeom prst="roundRect">
            <a:avLst>
              <a:gd name="adj" fmla="val 382883"/>
            </a:avLst>
          </a:prstGeom>
          <a:solidFill>
            <a:srgbClr val="B4CBE3"/>
          </a:solidFill>
          <a:ln/>
        </p:spPr>
      </p:sp>
      <p:sp>
        <p:nvSpPr>
          <p:cNvPr id="12" name="Text 10"/>
          <p:cNvSpPr/>
          <p:nvPr/>
        </p:nvSpPr>
        <p:spPr>
          <a:xfrm>
            <a:off x="6603356" y="5627489"/>
            <a:ext cx="2215009" cy="271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Fase 2: Collaborazione</a:t>
            </a:r>
            <a:endParaRPr lang="en-US" sz="1688" dirty="0"/>
          </a:p>
        </p:txBody>
      </p:sp>
      <p:sp>
        <p:nvSpPr>
          <p:cNvPr id="13" name="Text 11"/>
          <p:cNvSpPr/>
          <p:nvPr/>
        </p:nvSpPr>
        <p:spPr>
          <a:xfrm>
            <a:off x="6603356" y="6002983"/>
            <a:ext cx="5081141" cy="5557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1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Lavorate simultaneamente: inserite testo, aggiungete commenti, create suggerimenti. Usate @menzioni per assegnare verifiche.</a:t>
            </a:r>
            <a:endParaRPr lang="en-US" sz="1313" dirty="0"/>
          </a:p>
        </p:txBody>
      </p:sp>
      <p:sp>
        <p:nvSpPr>
          <p:cNvPr id="14" name="Shape 12"/>
          <p:cNvSpPr/>
          <p:nvPr/>
        </p:nvSpPr>
        <p:spPr>
          <a:xfrm>
            <a:off x="11858031" y="5453955"/>
            <a:ext cx="5428209" cy="1556148"/>
          </a:xfrm>
          <a:prstGeom prst="rect">
            <a:avLst/>
          </a:prstGeom>
          <a:solidFill>
            <a:srgbClr val="CEE5FD"/>
          </a:solidFill>
          <a:ln/>
        </p:spPr>
      </p:sp>
      <p:sp>
        <p:nvSpPr>
          <p:cNvPr id="15" name="Shape 13"/>
          <p:cNvSpPr/>
          <p:nvPr/>
        </p:nvSpPr>
        <p:spPr>
          <a:xfrm>
            <a:off x="11858030" y="5453955"/>
            <a:ext cx="19050" cy="1556148"/>
          </a:xfrm>
          <a:prstGeom prst="roundRect">
            <a:avLst>
              <a:gd name="adj" fmla="val 382883"/>
            </a:avLst>
          </a:prstGeom>
          <a:solidFill>
            <a:srgbClr val="B4CBE3"/>
          </a:solidFill>
          <a:ln/>
        </p:spPr>
      </p:sp>
      <p:sp>
        <p:nvSpPr>
          <p:cNvPr id="16" name="Text 14"/>
          <p:cNvSpPr/>
          <p:nvPr/>
        </p:nvSpPr>
        <p:spPr>
          <a:xfrm>
            <a:off x="12031564" y="5627489"/>
            <a:ext cx="2170808" cy="271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Fase 3: Versioning</a:t>
            </a:r>
            <a:endParaRPr lang="en-US" sz="1688" dirty="0"/>
          </a:p>
        </p:txBody>
      </p:sp>
      <p:sp>
        <p:nvSpPr>
          <p:cNvPr id="17" name="Text 15"/>
          <p:cNvSpPr/>
          <p:nvPr/>
        </p:nvSpPr>
        <p:spPr>
          <a:xfrm>
            <a:off x="12031565" y="6002983"/>
            <a:ext cx="5081141" cy="8335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1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Accedete allo storico versioni, identificate una modifica precedente, ripristinatela. Osservate come lo storico viene preservato.</a:t>
            </a:r>
            <a:endParaRPr lang="en-US" sz="1313" dirty="0"/>
          </a:p>
        </p:txBody>
      </p:sp>
      <p:sp>
        <p:nvSpPr>
          <p:cNvPr id="18" name="Text 16"/>
          <p:cNvSpPr/>
          <p:nvPr/>
        </p:nvSpPr>
        <p:spPr>
          <a:xfrm>
            <a:off x="992238" y="7214890"/>
            <a:ext cx="16303526" cy="277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13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Output atteso:</a:t>
            </a:r>
            <a:r>
              <a:rPr lang="en-US" sz="131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Breve log delle modifiche effettuate (chi/cosa/quando) + screenshot dello storico versioni con evidenza del ripristino. Questo esercizio simula l'iter approvativo tipico di un atto amministrativo.</a:t>
            </a:r>
            <a:endParaRPr lang="en-US" sz="1313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1905596"/>
            <a:ext cx="7222480" cy="403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2500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Gestione Permessi: Sicurezza e Controllo Accessi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92238" y="2711649"/>
            <a:ext cx="2418904" cy="302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Livelli di Permesso</a:t>
            </a:r>
            <a:endParaRPr lang="en-US" sz="1875" dirty="0"/>
          </a:p>
        </p:txBody>
      </p:sp>
      <p:sp>
        <p:nvSpPr>
          <p:cNvPr id="4" name="Text 2"/>
          <p:cNvSpPr/>
          <p:nvPr/>
        </p:nvSpPr>
        <p:spPr>
          <a:xfrm>
            <a:off x="992238" y="3175099"/>
            <a:ext cx="9624715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Visualizzatore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– Solo lettura, nessuna modifica o download (se disabilitato)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992238" y="3489572"/>
            <a:ext cx="9624715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Commentatore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– Può aggiungere commenti e suggerimenti, non modificare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992238" y="3804046"/>
            <a:ext cx="9624715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Editor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– Modifica contenuti, ma non può cambiare permessi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992238" y="4118521"/>
            <a:ext cx="9624715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Proprietario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– Controllo totale, gestione permessi, eliminazione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992237" y="4537770"/>
            <a:ext cx="2668638" cy="302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Condivisione Controllata</a:t>
            </a:r>
            <a:endParaRPr lang="en-US" sz="1875" dirty="0"/>
          </a:p>
        </p:txBody>
      </p:sp>
      <p:sp>
        <p:nvSpPr>
          <p:cNvPr id="9" name="Text 7"/>
          <p:cNvSpPr/>
          <p:nvPr/>
        </p:nvSpPr>
        <p:spPr>
          <a:xfrm>
            <a:off x="992238" y="5001220"/>
            <a:ext cx="9624715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Link specifici: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Genera URL con permessi incorporati, evita inoltri non autorizzati.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992238" y="5404396"/>
            <a:ext cx="9624715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Limitazione dominio: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Accesso solo a utenti con email @comune.xxx.it o @pec.xxx.it.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992238" y="5807571"/>
            <a:ext cx="9624715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Scadenza automatica: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Link validi per 7/15/30 giorni, poi accesso revocato.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992238" y="6210746"/>
            <a:ext cx="9624715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Disabilita download: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Per documenti sensibili, permetti solo visualizzazione online.</a:t>
            </a:r>
            <a:endParaRPr lang="en-US" sz="1250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9682" y="2731741"/>
            <a:ext cx="4085481" cy="4085481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1019682" y="6998494"/>
            <a:ext cx="2418904" cy="302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Gruppi Istituzionali</a:t>
            </a:r>
            <a:endParaRPr lang="en-US" sz="1875" dirty="0"/>
          </a:p>
        </p:txBody>
      </p:sp>
      <p:sp>
        <p:nvSpPr>
          <p:cNvPr id="15" name="Text 12"/>
          <p:cNvSpPr/>
          <p:nvPr/>
        </p:nvSpPr>
        <p:spPr>
          <a:xfrm>
            <a:off x="11019682" y="7461946"/>
            <a:ext cx="6285459" cy="774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Creare gruppi organizzativi (es. "Ragioneria", "UfficioTecnico", "Segreteria") semplifica la gestione: basta aggiungere/rimuovere persone dal gruppo, i permessi si aggiornano automaticamente.</a:t>
            </a:r>
            <a:endParaRPr lang="en-US" sz="12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1281708"/>
            <a:ext cx="6402586" cy="403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2500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Sicurezza Avanzata e Conformità Normativa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992238" y="2249092"/>
            <a:ext cx="5327005" cy="3165574"/>
          </a:xfrm>
          <a:prstGeom prst="roundRect">
            <a:avLst>
              <a:gd name="adj" fmla="val 2889"/>
            </a:avLst>
          </a:prstGeom>
          <a:solidFill>
            <a:srgbClr val="FFFAF4"/>
          </a:solidFill>
          <a:ln/>
        </p:spPr>
      </p:sp>
      <p:sp>
        <p:nvSpPr>
          <p:cNvPr id="4" name="Shape 2"/>
          <p:cNvSpPr/>
          <p:nvPr/>
        </p:nvSpPr>
        <p:spPr>
          <a:xfrm>
            <a:off x="992238" y="2230041"/>
            <a:ext cx="5327005" cy="76200"/>
          </a:xfrm>
          <a:prstGeom prst="roundRect">
            <a:avLst>
              <a:gd name="adj" fmla="val 88884"/>
            </a:avLst>
          </a:prstGeom>
          <a:solidFill>
            <a:srgbClr val="0858A9"/>
          </a:solidFill>
          <a:ln/>
        </p:spPr>
      </p:sp>
      <p:sp>
        <p:nvSpPr>
          <p:cNvPr id="5" name="Shape 3"/>
          <p:cNvSpPr/>
          <p:nvPr/>
        </p:nvSpPr>
        <p:spPr>
          <a:xfrm>
            <a:off x="3413821" y="2007246"/>
            <a:ext cx="483691" cy="483691"/>
          </a:xfrm>
          <a:prstGeom prst="roundRect">
            <a:avLst>
              <a:gd name="adj" fmla="val 236308"/>
            </a:avLst>
          </a:prstGeom>
          <a:solidFill>
            <a:srgbClr val="0858A9"/>
          </a:solidFill>
          <a:ln/>
        </p:spPr>
      </p:sp>
      <p:sp>
        <p:nvSpPr>
          <p:cNvPr id="6" name="Text 4"/>
          <p:cNvSpPr/>
          <p:nvPr/>
        </p:nvSpPr>
        <p:spPr>
          <a:xfrm>
            <a:off x="3558928" y="2128095"/>
            <a:ext cx="193476" cy="241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50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172468" y="2652117"/>
            <a:ext cx="2251025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Rischi Comuni da Evitare</a:t>
            </a:r>
            <a:endParaRPr lang="en-US" sz="1563" dirty="0"/>
          </a:p>
        </p:txBody>
      </p:sp>
      <p:sp>
        <p:nvSpPr>
          <p:cNvPr id="8" name="Text 6"/>
          <p:cNvSpPr/>
          <p:nvPr/>
        </p:nvSpPr>
        <p:spPr>
          <a:xfrm>
            <a:off x="1172468" y="3000672"/>
            <a:ext cx="4966544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Link pubblici "chiunque abbia il link" per documenti sensibili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1172468" y="3315146"/>
            <a:ext cx="4966544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Condivisione eccessiva: troppi editor su file critici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172468" y="3629620"/>
            <a:ext cx="4966544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File con dati personali senza crittografia o tracciamento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172468" y="3944095"/>
            <a:ext cx="4966544" cy="51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Mancata revoca accessi a dipendenti trasferiti o consulenti esterni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480423" y="2249092"/>
            <a:ext cx="5327005" cy="3165574"/>
          </a:xfrm>
          <a:prstGeom prst="roundRect">
            <a:avLst>
              <a:gd name="adj" fmla="val 2889"/>
            </a:avLst>
          </a:prstGeom>
          <a:solidFill>
            <a:srgbClr val="FFFAF4"/>
          </a:solidFill>
          <a:ln/>
        </p:spPr>
      </p:sp>
      <p:sp>
        <p:nvSpPr>
          <p:cNvPr id="13" name="Shape 11"/>
          <p:cNvSpPr/>
          <p:nvPr/>
        </p:nvSpPr>
        <p:spPr>
          <a:xfrm>
            <a:off x="6480423" y="2230041"/>
            <a:ext cx="5327005" cy="76200"/>
          </a:xfrm>
          <a:prstGeom prst="roundRect">
            <a:avLst>
              <a:gd name="adj" fmla="val 88884"/>
            </a:avLst>
          </a:prstGeom>
          <a:solidFill>
            <a:srgbClr val="0858A9"/>
          </a:solidFill>
          <a:ln/>
        </p:spPr>
      </p:sp>
      <p:sp>
        <p:nvSpPr>
          <p:cNvPr id="14" name="Shape 12"/>
          <p:cNvSpPr/>
          <p:nvPr/>
        </p:nvSpPr>
        <p:spPr>
          <a:xfrm>
            <a:off x="8902006" y="2007246"/>
            <a:ext cx="483691" cy="483691"/>
          </a:xfrm>
          <a:prstGeom prst="roundRect">
            <a:avLst>
              <a:gd name="adj" fmla="val 236308"/>
            </a:avLst>
          </a:prstGeom>
          <a:solidFill>
            <a:srgbClr val="0858A9"/>
          </a:solidFill>
          <a:ln/>
        </p:spPr>
      </p:sp>
      <p:sp>
        <p:nvSpPr>
          <p:cNvPr id="15" name="Text 13"/>
          <p:cNvSpPr/>
          <p:nvPr/>
        </p:nvSpPr>
        <p:spPr>
          <a:xfrm>
            <a:off x="9047113" y="2128095"/>
            <a:ext cx="193476" cy="241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50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660654" y="2652117"/>
            <a:ext cx="2745433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Misure di Sicurezza Essenziali</a:t>
            </a:r>
            <a:endParaRPr lang="en-US" sz="1563" dirty="0"/>
          </a:p>
        </p:txBody>
      </p:sp>
      <p:sp>
        <p:nvSpPr>
          <p:cNvPr id="17" name="Text 15"/>
          <p:cNvSpPr/>
          <p:nvPr/>
        </p:nvSpPr>
        <p:spPr>
          <a:xfrm>
            <a:off x="6660654" y="3000673"/>
            <a:ext cx="4966544" cy="51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Crittografia: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Dati cifrati "at rest" (sui server) e "in transit" (durante trasferimento)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660654" y="3573216"/>
            <a:ext cx="4966544" cy="51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MFA (Multi-Factor Authentication):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Accesso con doppio fattore obbligatorio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660654" y="4145757"/>
            <a:ext cx="4966544" cy="51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Log attività: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Tracciamento completo di accessi, modifiche, condivisioni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660654" y="4718298"/>
            <a:ext cx="4966544" cy="51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Retention policy: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Conservazione automatica per periodi normativi (5-10 anni PA)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11968609" y="2249092"/>
            <a:ext cx="5327154" cy="3165574"/>
          </a:xfrm>
          <a:prstGeom prst="roundRect">
            <a:avLst>
              <a:gd name="adj" fmla="val 2889"/>
            </a:avLst>
          </a:prstGeom>
          <a:solidFill>
            <a:srgbClr val="FFFAF4"/>
          </a:solidFill>
          <a:ln/>
        </p:spPr>
      </p:sp>
      <p:sp>
        <p:nvSpPr>
          <p:cNvPr id="22" name="Shape 20"/>
          <p:cNvSpPr/>
          <p:nvPr/>
        </p:nvSpPr>
        <p:spPr>
          <a:xfrm>
            <a:off x="11968609" y="2230041"/>
            <a:ext cx="5327154" cy="76200"/>
          </a:xfrm>
          <a:prstGeom prst="roundRect">
            <a:avLst>
              <a:gd name="adj" fmla="val 88884"/>
            </a:avLst>
          </a:prstGeom>
          <a:solidFill>
            <a:srgbClr val="0858A9"/>
          </a:solidFill>
          <a:ln/>
        </p:spPr>
      </p:sp>
      <p:sp>
        <p:nvSpPr>
          <p:cNvPr id="23" name="Shape 21"/>
          <p:cNvSpPr/>
          <p:nvPr/>
        </p:nvSpPr>
        <p:spPr>
          <a:xfrm>
            <a:off x="14390341" y="2007246"/>
            <a:ext cx="483691" cy="483691"/>
          </a:xfrm>
          <a:prstGeom prst="roundRect">
            <a:avLst>
              <a:gd name="adj" fmla="val 236308"/>
            </a:avLst>
          </a:prstGeom>
          <a:solidFill>
            <a:srgbClr val="0858A9"/>
          </a:solidFill>
          <a:ln/>
        </p:spPr>
      </p:sp>
      <p:sp>
        <p:nvSpPr>
          <p:cNvPr id="24" name="Text 22"/>
          <p:cNvSpPr/>
          <p:nvPr/>
        </p:nvSpPr>
        <p:spPr>
          <a:xfrm>
            <a:off x="14535448" y="2128095"/>
            <a:ext cx="193476" cy="241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50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3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2148841" y="2652117"/>
            <a:ext cx="2015729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Esempi Operativi PA</a:t>
            </a:r>
            <a:endParaRPr lang="en-US" sz="1563" dirty="0"/>
          </a:p>
        </p:txBody>
      </p:sp>
      <p:sp>
        <p:nvSpPr>
          <p:cNvPr id="26" name="Text 24"/>
          <p:cNvSpPr/>
          <p:nvPr/>
        </p:nvSpPr>
        <p:spPr>
          <a:xfrm>
            <a:off x="12148840" y="3000673"/>
            <a:ext cx="4966693" cy="51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Elenco beneficiari contributi: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Link senza download, scadenza 15 giorni, solo @comune.xxx.it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2148840" y="3613548"/>
            <a:ext cx="4966693" cy="51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Cartella fornitori gara: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Solo permesso upload, nessuna visualizzazione file altrui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12148840" y="4226422"/>
            <a:ext cx="4966693" cy="51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Report controlli interni: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Link con scadenza + password comunicata via PEC separatamente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992238" y="5676437"/>
            <a:ext cx="16303526" cy="29616"/>
          </a:xfrm>
          <a:prstGeom prst="rect">
            <a:avLst/>
          </a:prstGeom>
          <a:solidFill>
            <a:srgbClr val="0B3E5D">
              <a:alpha val="50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992238" y="5947768"/>
            <a:ext cx="5563344" cy="695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438"/>
              </a:lnSpc>
            </a:pPr>
            <a:r>
              <a:rPr lang="en-US" sz="43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Esercitazione 4</a:t>
            </a:r>
            <a:endParaRPr lang="en-US" sz="4375" dirty="0"/>
          </a:p>
        </p:txBody>
      </p:sp>
      <p:sp>
        <p:nvSpPr>
          <p:cNvPr id="31" name="Text 29"/>
          <p:cNvSpPr/>
          <p:nvPr/>
        </p:nvSpPr>
        <p:spPr>
          <a:xfrm>
            <a:off x="992238" y="6884938"/>
            <a:ext cx="3419475" cy="302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Gestione Permessi e Audit Trail</a:t>
            </a:r>
            <a:endParaRPr lang="en-US" sz="1875" dirty="0"/>
          </a:p>
        </p:txBody>
      </p:sp>
      <p:sp>
        <p:nvSpPr>
          <p:cNvPr id="32" name="Text 30"/>
          <p:cNvSpPr/>
          <p:nvPr/>
        </p:nvSpPr>
        <p:spPr>
          <a:xfrm>
            <a:off x="992238" y="7429054"/>
            <a:ext cx="1630352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Durata: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18-22 minuti | </a:t>
            </a: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Scenario: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Cartella condivisa "Fornitori_2025"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992238" y="7868394"/>
            <a:ext cx="1630352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Configurazione richiesta: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Gruppo "Ragioneria" = modifica | Gruppo "Appalti" = visualizza | Link esterno disabilitato | Utente temporaneo con scadenza accesso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992238" y="8307735"/>
            <a:ext cx="1630352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Attività: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Verificare log accessi (chi ha visto/modificato cosa), revocare permesso utente temporaneo, documentare stato permessi prima/dopo.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992238" y="8747075"/>
            <a:ext cx="1630352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Output: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Tabella comparativa permessi + screenshot pannello impostazioni sicurezza.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362807" y="1047750"/>
            <a:ext cx="6685067" cy="0"/>
          </a:xfrm>
          <a:prstGeom prst="line">
            <a:avLst/>
          </a:prstGeom>
          <a:ln w="38100" cap="flat">
            <a:solidFill>
              <a:srgbClr val="0B3E5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9239250"/>
            <a:ext cx="7231038" cy="19050"/>
          </a:xfrm>
          <a:prstGeom prst="line">
            <a:avLst/>
          </a:prstGeom>
          <a:ln w="38100" cap="flat">
            <a:solidFill>
              <a:srgbClr val="0B3E5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3042737" y="1725614"/>
            <a:ext cx="12202526" cy="5338605"/>
          </a:xfrm>
          <a:custGeom>
            <a:avLst/>
            <a:gdLst/>
            <a:ahLst/>
            <a:cxnLst/>
            <a:rect l="l" t="t" r="r" b="b"/>
            <a:pathLst>
              <a:path w="12202526" h="5338605">
                <a:moveTo>
                  <a:pt x="0" y="0"/>
                </a:moveTo>
                <a:lnTo>
                  <a:pt x="12202526" y="0"/>
                </a:lnTo>
                <a:lnTo>
                  <a:pt x="12202526" y="5338605"/>
                </a:lnTo>
                <a:lnTo>
                  <a:pt x="0" y="53386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698161" y="6698508"/>
            <a:ext cx="4891678" cy="1576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70"/>
              </a:lnSpc>
              <a:spcBef>
                <a:spcPct val="0"/>
              </a:spcBef>
            </a:pPr>
            <a:r>
              <a:rPr lang="en-US" sz="9193" b="1">
                <a:solidFill>
                  <a:srgbClr val="769EC4"/>
                </a:solidFill>
                <a:latin typeface="Roboto Bold"/>
                <a:ea typeface="Roboto Bold"/>
                <a:cs typeface="Roboto Bold"/>
                <a:sym typeface="Roboto Bold"/>
              </a:rPr>
              <a:t>GRAZIE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349080" y="8118275"/>
            <a:ext cx="11589839" cy="662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  <a:spcBef>
                <a:spcPct val="0"/>
              </a:spcBef>
            </a:pPr>
            <a:r>
              <a:rPr lang="en-US" sz="3900" b="1">
                <a:solidFill>
                  <a:srgbClr val="769EC4"/>
                </a:solidFill>
                <a:latin typeface="Roboto Bold"/>
                <a:ea typeface="Roboto Bold"/>
                <a:cs typeface="Roboto Bold"/>
                <a:sym typeface="Roboto Bold"/>
              </a:rPr>
              <a:t>comunedilicata.accademia.network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574671" y="1047750"/>
            <a:ext cx="15684629" cy="0"/>
          </a:xfrm>
          <a:prstGeom prst="line">
            <a:avLst/>
          </a:prstGeom>
          <a:ln w="38100" cap="flat">
            <a:solidFill>
              <a:srgbClr val="769EC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9239250"/>
            <a:ext cx="16230600" cy="19050"/>
          </a:xfrm>
          <a:prstGeom prst="line">
            <a:avLst/>
          </a:prstGeom>
          <a:ln w="38100" cap="flat">
            <a:solidFill>
              <a:srgbClr val="769EC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854511" y="587657"/>
            <a:ext cx="720160" cy="72016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9EC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24" name="TextBox 24"/>
          <p:cNvSpPr txBox="1"/>
          <p:nvPr/>
        </p:nvSpPr>
        <p:spPr>
          <a:xfrm>
            <a:off x="2016581" y="5010185"/>
            <a:ext cx="2522847" cy="425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5"/>
              </a:lnSpc>
              <a:spcBef>
                <a:spcPct val="0"/>
              </a:spcBef>
            </a:pPr>
            <a:r>
              <a:rPr lang="en-US" sz="23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titolo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142184" y="5010185"/>
            <a:ext cx="2522847" cy="425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5"/>
              </a:lnSpc>
              <a:spcBef>
                <a:spcPct val="0"/>
              </a:spcBef>
            </a:pPr>
            <a:r>
              <a:rPr lang="en-US" sz="23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titolo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176319" y="4980108"/>
            <a:ext cx="2522847" cy="34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4"/>
              </a:lnSpc>
            </a:pPr>
            <a:r>
              <a:rPr lang="en-US" sz="23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titolo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341854" y="4976313"/>
            <a:ext cx="2522847" cy="34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4"/>
              </a:lnSpc>
            </a:pPr>
            <a:r>
              <a:rPr lang="en-US" sz="23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titolo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0" y="0"/>
            <a:ext cx="685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2238" y="3397896"/>
            <a:ext cx="9445526" cy="23252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Cloud e Collaborazione Documentale per la Pubblica Amministrazione</a:t>
            </a:r>
            <a:endParaRPr lang="en-US" sz="4875" dirty="0"/>
          </a:p>
        </p:txBody>
      </p:sp>
      <p:sp>
        <p:nvSpPr>
          <p:cNvPr id="4" name="Text 1"/>
          <p:cNvSpPr/>
          <p:nvPr/>
        </p:nvSpPr>
        <p:spPr>
          <a:xfrm>
            <a:off x="992238" y="6095257"/>
            <a:ext cx="944552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 percorso formativo pratico per digitalizzare e modernizzare la gestione documentale del vostro ente pubblico attraverso le tecnologie cloud.</a:t>
            </a:r>
            <a:endParaRPr lang="en-US" sz="1938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2967038"/>
            <a:ext cx="7106841" cy="496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875"/>
              </a:lnSpc>
            </a:pPr>
            <a:r>
              <a:rPr lang="en-US" sz="312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Percorso Formativo: Struttura del Corso</a:t>
            </a:r>
            <a:endParaRPr lang="en-US" sz="3125" dirty="0"/>
          </a:p>
        </p:txBody>
      </p:sp>
      <p:sp>
        <p:nvSpPr>
          <p:cNvPr id="3" name="Text 1"/>
          <p:cNvSpPr/>
          <p:nvPr/>
        </p:nvSpPr>
        <p:spPr>
          <a:xfrm>
            <a:off x="992237" y="3860006"/>
            <a:ext cx="198388" cy="247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0B3E5D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01</a:t>
            </a:r>
            <a:endParaRPr lang="en-US" sz="1563" dirty="0"/>
          </a:p>
        </p:txBody>
      </p:sp>
      <p:sp>
        <p:nvSpPr>
          <p:cNvPr id="4" name="Shape 2"/>
          <p:cNvSpPr/>
          <p:nvPr/>
        </p:nvSpPr>
        <p:spPr>
          <a:xfrm>
            <a:off x="992238" y="4168528"/>
            <a:ext cx="8052495" cy="28575"/>
          </a:xfrm>
          <a:prstGeom prst="rect">
            <a:avLst/>
          </a:prstGeom>
          <a:solidFill>
            <a:srgbClr val="0858A9"/>
          </a:solidFill>
          <a:ln/>
        </p:spPr>
      </p:sp>
      <p:sp>
        <p:nvSpPr>
          <p:cNvPr id="5" name="Text 3"/>
          <p:cNvSpPr/>
          <p:nvPr/>
        </p:nvSpPr>
        <p:spPr>
          <a:xfrm>
            <a:off x="992238" y="4324797"/>
            <a:ext cx="2741414" cy="310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Introduzione al Cloud PA</a:t>
            </a:r>
            <a:endParaRPr lang="en-US" sz="1938" dirty="0"/>
          </a:p>
        </p:txBody>
      </p:sp>
      <p:sp>
        <p:nvSpPr>
          <p:cNvPr id="6" name="Text 4"/>
          <p:cNvSpPr/>
          <p:nvPr/>
        </p:nvSpPr>
        <p:spPr>
          <a:xfrm>
            <a:off x="992238" y="4753868"/>
            <a:ext cx="8052495" cy="317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Fondamenti tecnologici e opportunità per gli enti pubblici</a:t>
            </a:r>
            <a:endParaRPr lang="en-US" sz="1563" dirty="0"/>
          </a:p>
        </p:txBody>
      </p:sp>
      <p:sp>
        <p:nvSpPr>
          <p:cNvPr id="7" name="Text 5"/>
          <p:cNvSpPr/>
          <p:nvPr/>
        </p:nvSpPr>
        <p:spPr>
          <a:xfrm>
            <a:off x="9243120" y="3860006"/>
            <a:ext cx="198388" cy="247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0B3E5D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02</a:t>
            </a:r>
            <a:endParaRPr lang="en-US" sz="1563" dirty="0"/>
          </a:p>
        </p:txBody>
      </p:sp>
      <p:sp>
        <p:nvSpPr>
          <p:cNvPr id="8" name="Shape 6"/>
          <p:cNvSpPr/>
          <p:nvPr/>
        </p:nvSpPr>
        <p:spPr>
          <a:xfrm>
            <a:off x="9243121" y="4168528"/>
            <a:ext cx="8052644" cy="28575"/>
          </a:xfrm>
          <a:prstGeom prst="rect">
            <a:avLst/>
          </a:prstGeom>
          <a:solidFill>
            <a:srgbClr val="0858A9"/>
          </a:solidFill>
          <a:ln/>
        </p:spPr>
      </p:sp>
      <p:sp>
        <p:nvSpPr>
          <p:cNvPr id="9" name="Text 7"/>
          <p:cNvSpPr/>
          <p:nvPr/>
        </p:nvSpPr>
        <p:spPr>
          <a:xfrm>
            <a:off x="9243121" y="4324797"/>
            <a:ext cx="3172569" cy="310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Piattaforme di Archiviazione</a:t>
            </a:r>
            <a:endParaRPr lang="en-US" sz="1938" dirty="0"/>
          </a:p>
        </p:txBody>
      </p:sp>
      <p:sp>
        <p:nvSpPr>
          <p:cNvPr id="10" name="Text 8"/>
          <p:cNvSpPr/>
          <p:nvPr/>
        </p:nvSpPr>
        <p:spPr>
          <a:xfrm>
            <a:off x="9243121" y="4753868"/>
            <a:ext cx="8052644" cy="317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Gestione operativa di file e cartelle condivise</a:t>
            </a:r>
            <a:endParaRPr lang="en-US" sz="1563" dirty="0"/>
          </a:p>
        </p:txBody>
      </p:sp>
      <p:sp>
        <p:nvSpPr>
          <p:cNvPr id="11" name="Text 9"/>
          <p:cNvSpPr/>
          <p:nvPr/>
        </p:nvSpPr>
        <p:spPr>
          <a:xfrm>
            <a:off x="992237" y="5418684"/>
            <a:ext cx="198388" cy="247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0B3E5D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03</a:t>
            </a:r>
            <a:endParaRPr lang="en-US" sz="1563" dirty="0"/>
          </a:p>
        </p:txBody>
      </p:sp>
      <p:sp>
        <p:nvSpPr>
          <p:cNvPr id="12" name="Shape 10"/>
          <p:cNvSpPr/>
          <p:nvPr/>
        </p:nvSpPr>
        <p:spPr>
          <a:xfrm>
            <a:off x="992238" y="5727204"/>
            <a:ext cx="8052495" cy="28575"/>
          </a:xfrm>
          <a:prstGeom prst="rect">
            <a:avLst/>
          </a:prstGeom>
          <a:solidFill>
            <a:srgbClr val="0858A9"/>
          </a:solidFill>
          <a:ln/>
        </p:spPr>
      </p:sp>
      <p:sp>
        <p:nvSpPr>
          <p:cNvPr id="13" name="Text 11"/>
          <p:cNvSpPr/>
          <p:nvPr/>
        </p:nvSpPr>
        <p:spPr>
          <a:xfrm>
            <a:off x="992238" y="5883474"/>
            <a:ext cx="3204270" cy="310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Collaborazione Documentale</a:t>
            </a:r>
            <a:endParaRPr lang="en-US" sz="1938" dirty="0"/>
          </a:p>
        </p:txBody>
      </p:sp>
      <p:sp>
        <p:nvSpPr>
          <p:cNvPr id="14" name="Text 12"/>
          <p:cNvSpPr/>
          <p:nvPr/>
        </p:nvSpPr>
        <p:spPr>
          <a:xfrm>
            <a:off x="992238" y="6312546"/>
            <a:ext cx="8052495" cy="317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Co-authoring e controllo versioni in tempo reale</a:t>
            </a:r>
            <a:endParaRPr lang="en-US" sz="1563" dirty="0"/>
          </a:p>
        </p:txBody>
      </p:sp>
      <p:sp>
        <p:nvSpPr>
          <p:cNvPr id="15" name="Text 13"/>
          <p:cNvSpPr/>
          <p:nvPr/>
        </p:nvSpPr>
        <p:spPr>
          <a:xfrm>
            <a:off x="9243120" y="5418684"/>
            <a:ext cx="198388" cy="247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0B3E5D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04</a:t>
            </a:r>
            <a:endParaRPr lang="en-US" sz="1563" dirty="0"/>
          </a:p>
        </p:txBody>
      </p:sp>
      <p:sp>
        <p:nvSpPr>
          <p:cNvPr id="16" name="Shape 14"/>
          <p:cNvSpPr/>
          <p:nvPr/>
        </p:nvSpPr>
        <p:spPr>
          <a:xfrm>
            <a:off x="9243121" y="5727204"/>
            <a:ext cx="8052644" cy="28575"/>
          </a:xfrm>
          <a:prstGeom prst="rect">
            <a:avLst/>
          </a:prstGeom>
          <a:solidFill>
            <a:srgbClr val="0858A9"/>
          </a:solidFill>
          <a:ln/>
        </p:spPr>
      </p:sp>
      <p:sp>
        <p:nvSpPr>
          <p:cNvPr id="17" name="Text 15"/>
          <p:cNvSpPr/>
          <p:nvPr/>
        </p:nvSpPr>
        <p:spPr>
          <a:xfrm>
            <a:off x="9243121" y="5883474"/>
            <a:ext cx="2480816" cy="310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Sicurezza e Permessi</a:t>
            </a:r>
            <a:endParaRPr lang="en-US" sz="1938" dirty="0"/>
          </a:p>
        </p:txBody>
      </p:sp>
      <p:sp>
        <p:nvSpPr>
          <p:cNvPr id="18" name="Text 16"/>
          <p:cNvSpPr/>
          <p:nvPr/>
        </p:nvSpPr>
        <p:spPr>
          <a:xfrm>
            <a:off x="9243121" y="6312546"/>
            <a:ext cx="8052644" cy="317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Gestione accessi e protezione dati sensibili</a:t>
            </a:r>
            <a:endParaRPr lang="en-US" sz="1563" dirty="0"/>
          </a:p>
        </p:txBody>
      </p:sp>
      <p:sp>
        <p:nvSpPr>
          <p:cNvPr id="19" name="Text 17"/>
          <p:cNvSpPr/>
          <p:nvPr/>
        </p:nvSpPr>
        <p:spPr>
          <a:xfrm>
            <a:off x="992238" y="7002216"/>
            <a:ext cx="16303526" cy="317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Ogni modulo prevede esercitazioni pratiche con scenari reali della Pubblica Amministrazione italiana, per trasferire immediatamente le competenze nella vostra operatività quotidiana.</a:t>
            </a:r>
            <a:endParaRPr lang="en-US" sz="1563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2325738"/>
            <a:ext cx="3621435" cy="403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2500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Cos'è il Cloud Computing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992237" y="3115717"/>
            <a:ext cx="8789938" cy="51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Il cloud computing è un modello tecnologico che permette di accedere a risorse informatiche (archiviazione, elaborazione, applicazioni) attraverso Internet, senza necessità di infrastrutture fisiche locali.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992237" y="3776960"/>
            <a:ext cx="8789938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 pilastri fondamentali: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992237" y="4180135"/>
            <a:ext cx="8789938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Archiviazione distribuita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– I dati risiedono su server remoti sicuri e ridondati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992237" y="4494610"/>
            <a:ext cx="8789938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Elaborazione scalabile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– La potenza di calcolo si adatta alle esigenze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992237" y="4809084"/>
            <a:ext cx="8789938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Servizi on-demand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– Applicazioni accessibili ovunque, su qualsiasi dispositivo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992237" y="5212259"/>
            <a:ext cx="8789938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 la PA significa trasformare server fisici obsoleti in servizi flessibili, sempre aggiornati e conformi alle normative.</a:t>
            </a:r>
            <a:endParaRPr lang="en-US" sz="12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4904" y="3151883"/>
            <a:ext cx="4628109" cy="462810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2978201"/>
            <a:ext cx="6132760" cy="403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2500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Vantaggi Strategici del Cloud per i Comuni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992237" y="3703736"/>
            <a:ext cx="8071098" cy="1850975"/>
          </a:xfrm>
          <a:prstGeom prst="roundRect">
            <a:avLst>
              <a:gd name="adj" fmla="val 3659"/>
            </a:avLst>
          </a:prstGeom>
          <a:solidFill>
            <a:srgbClr val="CEE5FD"/>
          </a:solidFill>
          <a:ln w="7620">
            <a:solidFill>
              <a:srgbClr val="B4CB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62943" y="3874443"/>
            <a:ext cx="483691" cy="483691"/>
          </a:xfrm>
          <a:prstGeom prst="roundRect">
            <a:avLst>
              <a:gd name="adj" fmla="val 23628414"/>
            </a:avLst>
          </a:prstGeom>
          <a:solidFill>
            <a:srgbClr val="0858A9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996" y="3980259"/>
            <a:ext cx="217586" cy="27205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62943" y="4519315"/>
            <a:ext cx="2015729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Accesso Universale</a:t>
            </a:r>
            <a:endParaRPr lang="en-US" sz="1563" dirty="0"/>
          </a:p>
        </p:txBody>
      </p:sp>
      <p:sp>
        <p:nvSpPr>
          <p:cNvPr id="7" name="Text 4"/>
          <p:cNvSpPr/>
          <p:nvPr/>
        </p:nvSpPr>
        <p:spPr>
          <a:xfrm>
            <a:off x="1162943" y="4867871"/>
            <a:ext cx="7729686" cy="516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Lavorare da qualsiasi sede: municipio, uffici decentrati, smart working. I documenti seguono l'utente, non viceversa.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9224516" y="3703736"/>
            <a:ext cx="8071248" cy="1850975"/>
          </a:xfrm>
          <a:prstGeom prst="roundRect">
            <a:avLst>
              <a:gd name="adj" fmla="val 3659"/>
            </a:avLst>
          </a:prstGeom>
          <a:solidFill>
            <a:srgbClr val="CEE5FD"/>
          </a:solidFill>
          <a:ln w="7620">
            <a:solidFill>
              <a:srgbClr val="B4CBE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395222" y="3874443"/>
            <a:ext cx="483691" cy="483691"/>
          </a:xfrm>
          <a:prstGeom prst="roundRect">
            <a:avLst>
              <a:gd name="adj" fmla="val 23628414"/>
            </a:avLst>
          </a:prstGeom>
          <a:solidFill>
            <a:srgbClr val="0858A9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8275" y="3980259"/>
            <a:ext cx="217586" cy="27205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395222" y="4519315"/>
            <a:ext cx="2015729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Backup Automatico</a:t>
            </a:r>
            <a:endParaRPr lang="en-US" sz="1563" dirty="0"/>
          </a:p>
        </p:txBody>
      </p:sp>
      <p:sp>
        <p:nvSpPr>
          <p:cNvPr id="12" name="Text 8"/>
          <p:cNvSpPr/>
          <p:nvPr/>
        </p:nvSpPr>
        <p:spPr>
          <a:xfrm>
            <a:off x="9395221" y="4867870"/>
            <a:ext cx="7729835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Protezione continua dei dati con copie ridondanti. Nessun rischio di perdita per guasti hardware o incidenti.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992237" y="5715892"/>
            <a:ext cx="8071098" cy="1592908"/>
          </a:xfrm>
          <a:prstGeom prst="roundRect">
            <a:avLst>
              <a:gd name="adj" fmla="val 4252"/>
            </a:avLst>
          </a:prstGeom>
          <a:solidFill>
            <a:srgbClr val="CEE5FD"/>
          </a:solidFill>
          <a:ln w="7620">
            <a:solidFill>
              <a:srgbClr val="B4CBE3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1162943" y="5886600"/>
            <a:ext cx="483691" cy="483691"/>
          </a:xfrm>
          <a:prstGeom prst="roundRect">
            <a:avLst>
              <a:gd name="adj" fmla="val 23628414"/>
            </a:avLst>
          </a:prstGeom>
          <a:solidFill>
            <a:srgbClr val="0858A9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996" y="5992416"/>
            <a:ext cx="217586" cy="27205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162943" y="6531471"/>
            <a:ext cx="2015729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Riduzione Hardware</a:t>
            </a:r>
            <a:endParaRPr lang="en-US" sz="1563" dirty="0"/>
          </a:p>
        </p:txBody>
      </p:sp>
      <p:sp>
        <p:nvSpPr>
          <p:cNvPr id="17" name="Text 12"/>
          <p:cNvSpPr/>
          <p:nvPr/>
        </p:nvSpPr>
        <p:spPr>
          <a:xfrm>
            <a:off x="1162943" y="6880026"/>
            <a:ext cx="772968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Eliminazione progressiva di server fisici, stampanti di rete obsolete e costi di manutenzione IT.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9224516" y="5715892"/>
            <a:ext cx="8071248" cy="1592908"/>
          </a:xfrm>
          <a:prstGeom prst="roundRect">
            <a:avLst>
              <a:gd name="adj" fmla="val 4252"/>
            </a:avLst>
          </a:prstGeom>
          <a:solidFill>
            <a:srgbClr val="CEE5FD"/>
          </a:solidFill>
          <a:ln w="7620">
            <a:solidFill>
              <a:srgbClr val="B4CBE3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9395222" y="5886600"/>
            <a:ext cx="483691" cy="483691"/>
          </a:xfrm>
          <a:prstGeom prst="roundRect">
            <a:avLst>
              <a:gd name="adj" fmla="val 23628414"/>
            </a:avLst>
          </a:prstGeom>
          <a:solidFill>
            <a:srgbClr val="0858A9"/>
          </a:solidFill>
          <a:ln/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8275" y="5992416"/>
            <a:ext cx="217586" cy="27205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395222" y="6531471"/>
            <a:ext cx="2015729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Scalabilità Elastica</a:t>
            </a:r>
            <a:endParaRPr lang="en-US" sz="1563" dirty="0"/>
          </a:p>
        </p:txBody>
      </p:sp>
      <p:sp>
        <p:nvSpPr>
          <p:cNvPr id="22" name="Text 16"/>
          <p:cNvSpPr/>
          <p:nvPr/>
        </p:nvSpPr>
        <p:spPr>
          <a:xfrm>
            <a:off x="9395221" y="6880026"/>
            <a:ext cx="7729835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Spazio di archiviazione e potenza di calcolo crescono con le esigenze dell'ente, senza investimenti iniziali.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0" y="0"/>
            <a:ext cx="685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2237" y="2837261"/>
            <a:ext cx="6899673" cy="434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75"/>
              </a:lnSpc>
            </a:pPr>
            <a:r>
              <a:rPr lang="en-US" sz="268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Considerazioni Critiche: Rischi e Conformità</a:t>
            </a:r>
            <a:endParaRPr lang="en-US" sz="2688" dirty="0"/>
          </a:p>
        </p:txBody>
      </p:sp>
      <p:sp>
        <p:nvSpPr>
          <p:cNvPr id="4" name="Shape 1"/>
          <p:cNvSpPr/>
          <p:nvPr/>
        </p:nvSpPr>
        <p:spPr>
          <a:xfrm>
            <a:off x="992238" y="3531841"/>
            <a:ext cx="4635996" cy="1872109"/>
          </a:xfrm>
          <a:prstGeom prst="roundRect">
            <a:avLst>
              <a:gd name="adj" fmla="val 4884"/>
            </a:avLst>
          </a:prstGeom>
          <a:solidFill>
            <a:srgbClr val="FFFAF4"/>
          </a:solidFill>
          <a:ln w="15240">
            <a:solidFill>
              <a:srgbClr val="B4CBE3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973188" y="3531841"/>
            <a:ext cx="76200" cy="1872109"/>
          </a:xfrm>
          <a:prstGeom prst="roundRect">
            <a:avLst>
              <a:gd name="adj" fmla="val 95721"/>
            </a:avLst>
          </a:prstGeom>
          <a:solidFill>
            <a:srgbClr val="0858A9"/>
          </a:solidFill>
          <a:ln/>
        </p:spPr>
      </p:sp>
      <p:sp>
        <p:nvSpPr>
          <p:cNvPr id="6" name="Text 3"/>
          <p:cNvSpPr/>
          <p:nvPr/>
        </p:nvSpPr>
        <p:spPr>
          <a:xfrm>
            <a:off x="1241971" y="3724424"/>
            <a:ext cx="3536603" cy="271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Protezione Dati Personali e Sensibili</a:t>
            </a:r>
            <a:endParaRPr lang="en-US" sz="1688" dirty="0"/>
          </a:p>
        </p:txBody>
      </p:sp>
      <p:sp>
        <p:nvSpPr>
          <p:cNvPr id="7" name="Text 4"/>
          <p:cNvSpPr/>
          <p:nvPr/>
        </p:nvSpPr>
        <p:spPr>
          <a:xfrm>
            <a:off x="1241972" y="4099918"/>
            <a:ext cx="4193679" cy="1111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1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normativa GDPR richiede garanzie specifiche. Tutti i dati personali dei cittadini (anagrafiche, pratiche edilizie, servizi sociali) richiedono misure di sicurezza adeguate e contratti conformi con i fornitori cloud.</a:t>
            </a:r>
            <a:endParaRPr lang="en-US" sz="1313" dirty="0"/>
          </a:p>
        </p:txBody>
      </p:sp>
      <p:sp>
        <p:nvSpPr>
          <p:cNvPr id="8" name="Shape 5"/>
          <p:cNvSpPr/>
          <p:nvPr/>
        </p:nvSpPr>
        <p:spPr>
          <a:xfrm>
            <a:off x="5801767" y="3531841"/>
            <a:ext cx="4635996" cy="1872109"/>
          </a:xfrm>
          <a:prstGeom prst="roundRect">
            <a:avLst>
              <a:gd name="adj" fmla="val 4884"/>
            </a:avLst>
          </a:prstGeom>
          <a:solidFill>
            <a:srgbClr val="FFFAF4"/>
          </a:solidFill>
          <a:ln w="15240">
            <a:solidFill>
              <a:srgbClr val="B4CBE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782716" y="3531841"/>
            <a:ext cx="76200" cy="1872109"/>
          </a:xfrm>
          <a:prstGeom prst="roundRect">
            <a:avLst>
              <a:gd name="adj" fmla="val 95721"/>
            </a:avLst>
          </a:prstGeom>
          <a:solidFill>
            <a:srgbClr val="0858A9"/>
          </a:solidFill>
          <a:ln/>
        </p:spPr>
      </p:sp>
      <p:sp>
        <p:nvSpPr>
          <p:cNvPr id="10" name="Text 7"/>
          <p:cNvSpPr/>
          <p:nvPr/>
        </p:nvSpPr>
        <p:spPr>
          <a:xfrm>
            <a:off x="6051501" y="3724424"/>
            <a:ext cx="2242691" cy="271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Localizzazione dei Dati</a:t>
            </a:r>
            <a:endParaRPr lang="en-US" sz="1688" dirty="0"/>
          </a:p>
        </p:txBody>
      </p:sp>
      <p:sp>
        <p:nvSpPr>
          <p:cNvPr id="11" name="Text 8"/>
          <p:cNvSpPr/>
          <p:nvPr/>
        </p:nvSpPr>
        <p:spPr>
          <a:xfrm>
            <a:off x="6051501" y="4099918"/>
            <a:ext cx="4193679" cy="1111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1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 la PA italiana è fondamentale verificare che i data center risiedano in UE o in Paesi con adeguatezza riconosciuta. Il Piano Triennale ICT impone l'uso del Polo Strategico Nazionale per dati critici.</a:t>
            </a:r>
            <a:endParaRPr lang="en-US" sz="1313" dirty="0"/>
          </a:p>
        </p:txBody>
      </p:sp>
      <p:sp>
        <p:nvSpPr>
          <p:cNvPr id="12" name="Shape 9"/>
          <p:cNvSpPr/>
          <p:nvPr/>
        </p:nvSpPr>
        <p:spPr>
          <a:xfrm>
            <a:off x="992238" y="5577483"/>
            <a:ext cx="4635996" cy="1872109"/>
          </a:xfrm>
          <a:prstGeom prst="roundRect">
            <a:avLst>
              <a:gd name="adj" fmla="val 4884"/>
            </a:avLst>
          </a:prstGeom>
          <a:solidFill>
            <a:srgbClr val="FFFAF4"/>
          </a:solidFill>
          <a:ln w="15240">
            <a:solidFill>
              <a:srgbClr val="B4CBE3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73188" y="5577483"/>
            <a:ext cx="76200" cy="1872109"/>
          </a:xfrm>
          <a:prstGeom prst="roundRect">
            <a:avLst>
              <a:gd name="adj" fmla="val 95721"/>
            </a:avLst>
          </a:prstGeom>
          <a:solidFill>
            <a:srgbClr val="0858A9"/>
          </a:solidFill>
          <a:ln/>
        </p:spPr>
      </p:sp>
      <p:sp>
        <p:nvSpPr>
          <p:cNvPr id="14" name="Text 11"/>
          <p:cNvSpPr/>
          <p:nvPr/>
        </p:nvSpPr>
        <p:spPr>
          <a:xfrm>
            <a:off x="1241971" y="5770067"/>
            <a:ext cx="2170808" cy="271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8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Continuità Operativa</a:t>
            </a:r>
            <a:endParaRPr lang="en-US" sz="1688" dirty="0"/>
          </a:p>
        </p:txBody>
      </p:sp>
      <p:sp>
        <p:nvSpPr>
          <p:cNvPr id="15" name="Text 12"/>
          <p:cNvSpPr/>
          <p:nvPr/>
        </p:nvSpPr>
        <p:spPr>
          <a:xfrm>
            <a:off x="1241972" y="6145561"/>
            <a:ext cx="4193679" cy="1111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88"/>
              </a:lnSpc>
            </a:pPr>
            <a:r>
              <a:rPr lang="en-US" sz="131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Dipendenza dalla connettività Internet e dai fornitori cloud. Necessari piani di business continuity, SLA chiari e strategie di uscita (exit strategy) documentate.</a:t>
            </a:r>
            <a:endParaRPr lang="en-US" sz="1313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2783236"/>
            <a:ext cx="8722221" cy="496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875"/>
              </a:lnSpc>
            </a:pPr>
            <a:r>
              <a:rPr lang="en-US" sz="312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Applicazioni Reali nella PA: Casi d'Uso Quotidiani</a:t>
            </a:r>
            <a:endParaRPr lang="en-US" sz="3125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238" y="3676204"/>
            <a:ext cx="496044" cy="4960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2238" y="4420196"/>
            <a:ext cx="4136529" cy="310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Repository Determinazioni e Delibere</a:t>
            </a:r>
            <a:endParaRPr lang="en-US" sz="1938" dirty="0"/>
          </a:p>
        </p:txBody>
      </p:sp>
      <p:sp>
        <p:nvSpPr>
          <p:cNvPr id="5" name="Text 2"/>
          <p:cNvSpPr/>
          <p:nvPr/>
        </p:nvSpPr>
        <p:spPr>
          <a:xfrm>
            <a:off x="992238" y="4849266"/>
            <a:ext cx="5269111" cy="1270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Cartelle condivise tra Segreteria, Ragioneria e Uffici per iter approvativo digitale. Ogni attore accede ai documenti secondo il proprio ruolo, con storico completo delle modifiche e firme digitali integrate.</a:t>
            </a:r>
            <a:endParaRPr lang="en-US" sz="1563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9297" y="3676204"/>
            <a:ext cx="496044" cy="49604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509296" y="4420196"/>
            <a:ext cx="3113038" cy="310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Gestione Documentale Gare</a:t>
            </a:r>
            <a:endParaRPr lang="en-US" sz="1938" dirty="0"/>
          </a:p>
        </p:txBody>
      </p:sp>
      <p:sp>
        <p:nvSpPr>
          <p:cNvPr id="8" name="Text 4"/>
          <p:cNvSpPr/>
          <p:nvPr/>
        </p:nvSpPr>
        <p:spPr>
          <a:xfrm>
            <a:off x="6509296" y="4849266"/>
            <a:ext cx="5269260" cy="9527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Spazio cloud dedicato per bandi, offerte, verbali di gara. Accesso controllato per commissari, RUP e fornitori esterni con log di ogni operazione per tracciabilità e trasparenza.</a:t>
            </a:r>
            <a:endParaRPr lang="en-US" sz="1563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26504" y="3676204"/>
            <a:ext cx="496044" cy="49604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2026504" y="4420196"/>
            <a:ext cx="3226594" cy="310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Scambio Sicuro con Fornitori</a:t>
            </a:r>
            <a:endParaRPr lang="en-US" sz="1938" dirty="0"/>
          </a:p>
        </p:txBody>
      </p:sp>
      <p:sp>
        <p:nvSpPr>
          <p:cNvPr id="11" name="Text 6"/>
          <p:cNvSpPr/>
          <p:nvPr/>
        </p:nvSpPr>
        <p:spPr>
          <a:xfrm>
            <a:off x="12026505" y="4849266"/>
            <a:ext cx="5269111" cy="9527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Cartelle temporanee per caricamento fatture, documenti contrattuali, reportistica. Link con scadenza automatica e permessi limitati (solo upload o solo visualizzazione).</a:t>
            </a:r>
            <a:endParaRPr lang="en-US" sz="1563" dirty="0"/>
          </a:p>
        </p:txBody>
      </p:sp>
      <p:sp>
        <p:nvSpPr>
          <p:cNvPr id="12" name="Shape 7"/>
          <p:cNvSpPr/>
          <p:nvPr/>
        </p:nvSpPr>
        <p:spPr>
          <a:xfrm>
            <a:off x="992238" y="6342907"/>
            <a:ext cx="16303526" cy="1160859"/>
          </a:xfrm>
          <a:prstGeom prst="roundRect">
            <a:avLst>
              <a:gd name="adj" fmla="val 7181"/>
            </a:avLst>
          </a:prstGeom>
          <a:solidFill>
            <a:srgbClr val="B6D9FC"/>
          </a:solidFill>
          <a:ln/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0625" y="6636246"/>
            <a:ext cx="247948" cy="19838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636960" y="6590854"/>
            <a:ext cx="15460415" cy="6351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63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Nota Operativa:</a:t>
            </a:r>
            <a:r>
              <a:rPr lang="en-US" sz="1563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Tutti questi scenari richiedono una mappatura preventiva dei flussi documentali e l'identificazione dei livelli di riservatezza secondo il registro dei trattamenti GDPR.</a:t>
            </a:r>
            <a:endParaRPr lang="en-US" sz="1563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2119461"/>
            <a:ext cx="5563344" cy="695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438"/>
              </a:lnSpc>
            </a:pPr>
            <a:r>
              <a:rPr lang="en-US" sz="4375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Esercitazione 1</a:t>
            </a:r>
            <a:endParaRPr lang="en-US" sz="4375" dirty="0"/>
          </a:p>
        </p:txBody>
      </p:sp>
      <p:sp>
        <p:nvSpPr>
          <p:cNvPr id="3" name="Text 1"/>
          <p:cNvSpPr/>
          <p:nvPr/>
        </p:nvSpPr>
        <p:spPr>
          <a:xfrm>
            <a:off x="992238" y="3056633"/>
            <a:ext cx="5383114" cy="403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2500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Mappa dei Casi d'Uso del Vostro Ente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992238" y="3701504"/>
            <a:ext cx="1630352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Obiettivo: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Identificare le opportunità di migrazione al cloud specifiche per il vostro ente.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992238" y="4140845"/>
            <a:ext cx="1630352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Durata: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10-12 minuti</a:t>
            </a:r>
            <a:endParaRPr lang="en-US" sz="12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237" y="4580186"/>
            <a:ext cx="8151763" cy="64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53418" y="5386387"/>
            <a:ext cx="2015729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Individua Ufficio</a:t>
            </a:r>
            <a:endParaRPr lang="en-US" sz="1563" dirty="0"/>
          </a:p>
        </p:txBody>
      </p:sp>
      <p:sp>
        <p:nvSpPr>
          <p:cNvPr id="8" name="Text 5"/>
          <p:cNvSpPr/>
          <p:nvPr/>
        </p:nvSpPr>
        <p:spPr>
          <a:xfrm>
            <a:off x="1153418" y="5734942"/>
            <a:ext cx="7829401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Seleziona un ufficio operativo del tuo ente</a:t>
            </a:r>
            <a:endParaRPr lang="en-US" sz="12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4580186"/>
            <a:ext cx="8151763" cy="6450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305182" y="5386387"/>
            <a:ext cx="2015729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Definisci Caso d'Uso</a:t>
            </a:r>
            <a:endParaRPr lang="en-US" sz="1563" dirty="0"/>
          </a:p>
        </p:txBody>
      </p:sp>
      <p:sp>
        <p:nvSpPr>
          <p:cNvPr id="11" name="Text 7"/>
          <p:cNvSpPr/>
          <p:nvPr/>
        </p:nvSpPr>
        <p:spPr>
          <a:xfrm>
            <a:off x="9305182" y="5734942"/>
            <a:ext cx="7829401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Identifica un processo documentale specifico</a:t>
            </a:r>
            <a:endParaRPr lang="en-US" sz="12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237" y="6154192"/>
            <a:ext cx="8151763" cy="64502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53418" y="6960394"/>
            <a:ext cx="2015729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Classifica Documenti</a:t>
            </a:r>
            <a:endParaRPr lang="en-US" sz="1563" dirty="0"/>
          </a:p>
        </p:txBody>
      </p:sp>
      <p:sp>
        <p:nvSpPr>
          <p:cNvPr id="14" name="Text 9"/>
          <p:cNvSpPr/>
          <p:nvPr/>
        </p:nvSpPr>
        <p:spPr>
          <a:xfrm>
            <a:off x="1153418" y="7308949"/>
            <a:ext cx="7829401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Tipo e requisiti di accesso/retention</a:t>
            </a:r>
            <a:endParaRPr lang="en-US" sz="12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0" y="6154192"/>
            <a:ext cx="8151763" cy="645021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9305182" y="6960394"/>
            <a:ext cx="2015729" cy="25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38"/>
              </a:lnSpc>
            </a:pPr>
            <a:r>
              <a:rPr lang="en-US" sz="1563" b="1" dirty="0">
                <a:solidFill>
                  <a:srgbClr val="0B3E5D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Suggerisci Soluzione</a:t>
            </a:r>
            <a:endParaRPr lang="en-US" sz="1563" dirty="0"/>
          </a:p>
        </p:txBody>
      </p:sp>
      <p:sp>
        <p:nvSpPr>
          <p:cNvPr id="17" name="Text 11"/>
          <p:cNvSpPr/>
          <p:nvPr/>
        </p:nvSpPr>
        <p:spPr>
          <a:xfrm>
            <a:off x="9305182" y="7308949"/>
            <a:ext cx="7829401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Canale cloud più appropriato</a:t>
            </a:r>
            <a:endParaRPr lang="en-US" sz="1250" dirty="0"/>
          </a:p>
        </p:txBody>
      </p:sp>
      <p:sp>
        <p:nvSpPr>
          <p:cNvPr id="18" name="Text 12"/>
          <p:cNvSpPr/>
          <p:nvPr/>
        </p:nvSpPr>
        <p:spPr>
          <a:xfrm>
            <a:off x="992238" y="7909471"/>
            <a:ext cx="16303526" cy="258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250" b="1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Compilate una tabella con colonne:</a:t>
            </a:r>
            <a:r>
              <a:rPr lang="en-US" sz="1250" dirty="0">
                <a:solidFill>
                  <a:srgbClr val="0B3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Ufficio → Caso d'uso → Tipo documento → Requisiti (accesso/retention/privacy) → Canale cloud consigliato (Drive/SharePoint/altro)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1842</Words>
  <Application>Microsoft Office PowerPoint</Application>
  <PresentationFormat>Personalizzato</PresentationFormat>
  <Paragraphs>193</Paragraphs>
  <Slides>18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6" baseType="lpstr">
      <vt:lpstr>Roboto Bold</vt:lpstr>
      <vt:lpstr>Consolas</vt:lpstr>
      <vt:lpstr>Roboto Light</vt:lpstr>
      <vt:lpstr>Roboto</vt:lpstr>
      <vt:lpstr>Nunito</vt:lpstr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 mentis</dc:title>
  <dc:creator>Asus</dc:creator>
  <cp:lastModifiedBy>ROBERTA</cp:lastModifiedBy>
  <cp:revision>6</cp:revision>
  <dcterms:created xsi:type="dcterms:W3CDTF">2006-08-16T00:00:00Z</dcterms:created>
  <dcterms:modified xsi:type="dcterms:W3CDTF">2025-10-12T13:19:03Z</dcterms:modified>
  <dc:identifier>DAGtf_RzMuk</dc:identifier>
</cp:coreProperties>
</file>