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10287000" cx="18288000"/>
  <p:notesSz cx="6858000" cy="9144000"/>
  <p:embeddedFontLst>
    <p:embeddedFont>
      <p:font typeface="Roboto Slab"/>
      <p:regular r:id="rId28"/>
      <p:bold r:id="rId29"/>
    </p:embeddedFont>
    <p:embeddedFont>
      <p:font typeface="Roboto Slab Light"/>
      <p:regular r:id="rId30"/>
      <p:bold r:id="rId31"/>
    </p:embeddedFont>
    <p:embeddedFont>
      <p:font typeface="Roboto"/>
      <p:bold r:id="rId32"/>
      <p:boldItalic r:id="rId33"/>
    </p:embeddedFont>
    <p:embeddedFont>
      <p:font typeface="Nuni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8" roundtripDataSignature="AMtx7mhfIS5KlEqIeKsuUDgCJmuhSdtoG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RobotoSlab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Slab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SlabLight-bold.fntdata"/><Relationship Id="rId30" Type="http://schemas.openxmlformats.org/officeDocument/2006/relationships/font" Target="fonts/RobotoSlabLight-regular.fntdata"/><Relationship Id="rId11" Type="http://schemas.openxmlformats.org/officeDocument/2006/relationships/slide" Target="slides/slide6.xml"/><Relationship Id="rId33" Type="http://schemas.openxmlformats.org/officeDocument/2006/relationships/font" Target="fonts/Roboto-boldItalic.fntdata"/><Relationship Id="rId10" Type="http://schemas.openxmlformats.org/officeDocument/2006/relationships/slide" Target="slides/slide5.xml"/><Relationship Id="rId32" Type="http://schemas.openxmlformats.org/officeDocument/2006/relationships/font" Target="fonts/Roboto-bold.fntdata"/><Relationship Id="rId13" Type="http://schemas.openxmlformats.org/officeDocument/2006/relationships/slide" Target="slides/slide8.xml"/><Relationship Id="rId35" Type="http://schemas.openxmlformats.org/officeDocument/2006/relationships/font" Target="fonts/Nunito-bold.fntdata"/><Relationship Id="rId12" Type="http://schemas.openxmlformats.org/officeDocument/2006/relationships/slide" Target="slides/slide7.xml"/><Relationship Id="rId34" Type="http://schemas.openxmlformats.org/officeDocument/2006/relationships/font" Target="fonts/Nunito-regular.fntdata"/><Relationship Id="rId15" Type="http://schemas.openxmlformats.org/officeDocument/2006/relationships/slide" Target="slides/slide10.xml"/><Relationship Id="rId37" Type="http://schemas.openxmlformats.org/officeDocument/2006/relationships/font" Target="fonts/Nunito-boldItalic.fntdata"/><Relationship Id="rId14" Type="http://schemas.openxmlformats.org/officeDocument/2006/relationships/slide" Target="slides/slide9.xml"/><Relationship Id="rId36" Type="http://schemas.openxmlformats.org/officeDocument/2006/relationships/font" Target="fonts/Nunit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8" name="Google Shape;418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2" name="Google Shape;45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0" name="Google Shape;480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0" name="Google Shape;540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1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5" name="Google Shape;56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7" name="Google Shape;65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0" name="Google Shape;70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0" name="Google Shape;740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2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4" name="Google Shape;76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5" name="Google Shape;765;p2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8" name="Google Shape;80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2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4" name="Google Shape;26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" name="Google Shape;346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3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3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1 master">
  <p:cSld name="Slide 11 mast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3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2 master">
  <p:cSld name="Slide 12 mast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3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3 master">
  <p:cSld name="Slide 13 mast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3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4 master">
  <p:cSld name="Slide 14 mast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3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5 master">
  <p:cSld name="Slide 15 mast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4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6 master">
  <p:cSld name="Slide 16 mast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4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7 master">
  <p:cSld name="Slide 17 mast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4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8 master">
  <p:cSld name="Slide 18 master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4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6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9 master">
  <p:cSld name="Slide 19 mast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44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0 master">
  <p:cSld name="Slide 20 master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4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4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2" name="Google Shape;82;p4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4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4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4" name="Google Shape;94;p4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0" name="Google Shape;100;p4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01" name="Google Shape;101;p4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4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4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5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7" name="Google Shape;107;p5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08" name="Google Shape;108;p5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09" name="Google Shape;109;p5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0" name="Google Shape;110;p5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5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5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5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5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5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5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21" name="Google Shape;121;p5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22" name="Google Shape;122;p5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5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5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5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5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29" name="Google Shape;129;p5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p5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54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5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5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5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55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55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5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5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5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2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29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30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3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3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EDF1F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3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32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2.png"/><Relationship Id="rId4" Type="http://schemas.openxmlformats.org/officeDocument/2006/relationships/image" Target="../media/image12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4.png"/><Relationship Id="rId4" Type="http://schemas.openxmlformats.org/officeDocument/2006/relationships/image" Target="../media/image27.png"/><Relationship Id="rId5" Type="http://schemas.openxmlformats.org/officeDocument/2006/relationships/image" Target="../media/image36.png"/><Relationship Id="rId6" Type="http://schemas.openxmlformats.org/officeDocument/2006/relationships/image" Target="../media/image4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1.png"/><Relationship Id="rId4" Type="http://schemas.openxmlformats.org/officeDocument/2006/relationships/image" Target="../media/image64.png"/><Relationship Id="rId5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Relationship Id="rId4" Type="http://schemas.openxmlformats.org/officeDocument/2006/relationships/image" Target="../media/image53.png"/><Relationship Id="rId9" Type="http://schemas.openxmlformats.org/officeDocument/2006/relationships/image" Target="../media/image45.png"/><Relationship Id="rId5" Type="http://schemas.openxmlformats.org/officeDocument/2006/relationships/image" Target="../media/image55.png"/><Relationship Id="rId6" Type="http://schemas.openxmlformats.org/officeDocument/2006/relationships/image" Target="../media/image47.png"/><Relationship Id="rId7" Type="http://schemas.openxmlformats.org/officeDocument/2006/relationships/image" Target="../media/image50.png"/><Relationship Id="rId8" Type="http://schemas.openxmlformats.org/officeDocument/2006/relationships/image" Target="../media/image48.png"/><Relationship Id="rId10" Type="http://schemas.openxmlformats.org/officeDocument/2006/relationships/image" Target="../media/image5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7.png"/><Relationship Id="rId4" Type="http://schemas.openxmlformats.org/officeDocument/2006/relationships/image" Target="../media/image60.png"/><Relationship Id="rId5" Type="http://schemas.openxmlformats.org/officeDocument/2006/relationships/image" Target="../media/image4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1.png"/><Relationship Id="rId4" Type="http://schemas.openxmlformats.org/officeDocument/2006/relationships/image" Target="../media/image54.png"/><Relationship Id="rId5" Type="http://schemas.openxmlformats.org/officeDocument/2006/relationships/image" Target="../media/image61.png"/><Relationship Id="rId6" Type="http://schemas.openxmlformats.org/officeDocument/2006/relationships/image" Target="../media/image56.png"/><Relationship Id="rId7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5" Type="http://schemas.openxmlformats.org/officeDocument/2006/relationships/image" Target="../media/image1.png"/><Relationship Id="rId6" Type="http://schemas.openxmlformats.org/officeDocument/2006/relationships/image" Target="../media/image13.png"/><Relationship Id="rId7" Type="http://schemas.openxmlformats.org/officeDocument/2006/relationships/image" Target="../media/image25.png"/><Relationship Id="rId8" Type="http://schemas.openxmlformats.org/officeDocument/2006/relationships/image" Target="../media/image3.png"/><Relationship Id="rId11" Type="http://schemas.openxmlformats.org/officeDocument/2006/relationships/image" Target="../media/image22.png"/><Relationship Id="rId10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31.png"/><Relationship Id="rId6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21.png"/><Relationship Id="rId5" Type="http://schemas.openxmlformats.org/officeDocument/2006/relationships/image" Target="../media/image23.png"/><Relationship Id="rId6" Type="http://schemas.openxmlformats.org/officeDocument/2006/relationships/image" Target="../media/image46.png"/><Relationship Id="rId7" Type="http://schemas.openxmlformats.org/officeDocument/2006/relationships/image" Target="../media/image4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AF4"/>
        </a:solid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"/>
          <p:cNvSpPr/>
          <p:nvPr/>
        </p:nvSpPr>
        <p:spPr>
          <a:xfrm>
            <a:off x="8960380" y="1028700"/>
            <a:ext cx="8317970" cy="8229600"/>
          </a:xfrm>
          <a:custGeom>
            <a:rect b="b" l="l" r="r" t="t"/>
            <a:pathLst>
              <a:path extrusionOk="0" h="8229600" w="8317970">
                <a:moveTo>
                  <a:pt x="0" y="0"/>
                </a:moveTo>
                <a:lnTo>
                  <a:pt x="8317970" y="0"/>
                </a:lnTo>
                <a:lnTo>
                  <a:pt x="83179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9918" r="-19918" t="0"/>
            </a:stretch>
          </a:blipFill>
          <a:ln>
            <a:noFill/>
          </a:ln>
        </p:spPr>
      </p:sp>
      <p:cxnSp>
        <p:nvCxnSpPr>
          <p:cNvPr id="149" name="Google Shape;149;p1"/>
          <p:cNvCxnSpPr/>
          <p:nvPr/>
        </p:nvCxnSpPr>
        <p:spPr>
          <a:xfrm>
            <a:off x="1574671" y="1047750"/>
            <a:ext cx="5254328" cy="0"/>
          </a:xfrm>
          <a:prstGeom prst="straightConnector1">
            <a:avLst/>
          </a:prstGeom>
          <a:noFill/>
          <a:ln cap="flat" cmpd="sng" w="38100">
            <a:solidFill>
              <a:srgbClr val="769EC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1"/>
          <p:cNvCxnSpPr/>
          <p:nvPr/>
        </p:nvCxnSpPr>
        <p:spPr>
          <a:xfrm>
            <a:off x="1028700" y="9239250"/>
            <a:ext cx="5913736" cy="0"/>
          </a:xfrm>
          <a:prstGeom prst="straightConnector1">
            <a:avLst/>
          </a:prstGeom>
          <a:noFill/>
          <a:ln cap="flat" cmpd="sng" w="38100">
            <a:solidFill>
              <a:srgbClr val="769EC4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51" name="Google Shape;151;p1"/>
          <p:cNvGrpSpPr/>
          <p:nvPr/>
        </p:nvGrpSpPr>
        <p:grpSpPr>
          <a:xfrm>
            <a:off x="552537" y="3521392"/>
            <a:ext cx="8229600" cy="3531260"/>
            <a:chOff x="0" y="581025"/>
            <a:chExt cx="10972800" cy="4708347"/>
          </a:xfrm>
        </p:grpSpPr>
        <p:sp>
          <p:nvSpPr>
            <p:cNvPr id="152" name="Google Shape;152;p1"/>
            <p:cNvSpPr txBox="1"/>
            <p:nvPr/>
          </p:nvSpPr>
          <p:spPr>
            <a:xfrm>
              <a:off x="0" y="581025"/>
              <a:ext cx="10972800" cy="463214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7999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15466" u="none" cap="none" strike="noStrike">
                  <a:solidFill>
                    <a:srgbClr val="769EC4"/>
                  </a:solidFill>
                  <a:latin typeface="Roboto"/>
                  <a:ea typeface="Roboto"/>
                  <a:cs typeface="Roboto"/>
                  <a:sym typeface="Roboto"/>
                </a:rPr>
                <a:t>FORMA MENTIS</a:t>
              </a:r>
              <a:endParaRPr/>
            </a:p>
          </p:txBody>
        </p:sp>
        <p:sp>
          <p:nvSpPr>
            <p:cNvPr id="153" name="Google Shape;153;p1"/>
            <p:cNvSpPr txBox="1"/>
            <p:nvPr/>
          </p:nvSpPr>
          <p:spPr>
            <a:xfrm>
              <a:off x="4191184" y="4624721"/>
              <a:ext cx="5891813" cy="6646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68" u="none" cap="none" strike="noStrike">
                  <a:solidFill>
                    <a:srgbClr val="0B3E5D"/>
                  </a:solidFill>
                  <a:latin typeface="Roboto"/>
                  <a:ea typeface="Roboto"/>
                  <a:cs typeface="Roboto"/>
                  <a:sym typeface="Roboto"/>
                </a:rPr>
                <a:t>Comune di Licata</a:t>
              </a:r>
              <a:endParaRPr/>
            </a:p>
          </p:txBody>
        </p:sp>
      </p:grpSp>
      <p:sp>
        <p:nvSpPr>
          <p:cNvPr id="154" name="Google Shape;154;p1"/>
          <p:cNvSpPr/>
          <p:nvPr/>
        </p:nvSpPr>
        <p:spPr>
          <a:xfrm>
            <a:off x="854511" y="1884936"/>
            <a:ext cx="7625652" cy="724437"/>
          </a:xfrm>
          <a:custGeom>
            <a:rect b="b" l="l" r="r" t="t"/>
            <a:pathLst>
              <a:path extrusionOk="0" h="724437" w="7625652">
                <a:moveTo>
                  <a:pt x="0" y="0"/>
                </a:moveTo>
                <a:lnTo>
                  <a:pt x="7625651" y="0"/>
                </a:lnTo>
                <a:lnTo>
                  <a:pt x="7625651" y="724437"/>
                </a:lnTo>
                <a:lnTo>
                  <a:pt x="0" y="7244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1"/>
          <p:cNvSpPr/>
          <p:nvPr/>
        </p:nvSpPr>
        <p:spPr>
          <a:xfrm>
            <a:off x="5324785" y="8018798"/>
            <a:ext cx="1098943" cy="1030259"/>
          </a:xfrm>
          <a:custGeom>
            <a:rect b="b" l="l" r="r" t="t"/>
            <a:pathLst>
              <a:path extrusionOk="0" h="1030259" w="1098943">
                <a:moveTo>
                  <a:pt x="0" y="0"/>
                </a:moveTo>
                <a:lnTo>
                  <a:pt x="1098943" y="0"/>
                </a:lnTo>
                <a:lnTo>
                  <a:pt x="1098943" y="1030259"/>
                </a:lnTo>
                <a:lnTo>
                  <a:pt x="0" y="10302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1"/>
          <p:cNvSpPr/>
          <p:nvPr/>
        </p:nvSpPr>
        <p:spPr>
          <a:xfrm>
            <a:off x="1362699" y="8018798"/>
            <a:ext cx="1428436" cy="1030259"/>
          </a:xfrm>
          <a:custGeom>
            <a:rect b="b" l="l" r="r" t="t"/>
            <a:pathLst>
              <a:path extrusionOk="0" h="1030259" w="1428436">
                <a:moveTo>
                  <a:pt x="0" y="0"/>
                </a:moveTo>
                <a:lnTo>
                  <a:pt x="1428436" y="0"/>
                </a:lnTo>
                <a:lnTo>
                  <a:pt x="1428436" y="1030259"/>
                </a:lnTo>
                <a:lnTo>
                  <a:pt x="0" y="10302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157" name="Google Shape;157;p1"/>
          <p:cNvGrpSpPr/>
          <p:nvPr/>
        </p:nvGrpSpPr>
        <p:grpSpPr>
          <a:xfrm>
            <a:off x="2597006" y="7586060"/>
            <a:ext cx="2727779" cy="1462998"/>
            <a:chOff x="0" y="0"/>
            <a:chExt cx="3637039" cy="1950664"/>
          </a:xfrm>
        </p:grpSpPr>
        <p:sp>
          <p:nvSpPr>
            <p:cNvPr id="158" name="Google Shape;158;p1"/>
            <p:cNvSpPr/>
            <p:nvPr/>
          </p:nvSpPr>
          <p:spPr>
            <a:xfrm>
              <a:off x="1024506" y="0"/>
              <a:ext cx="1588028" cy="1588028"/>
            </a:xfrm>
            <a:custGeom>
              <a:rect b="b" l="l" r="r" t="t"/>
              <a:pathLst>
                <a:path extrusionOk="0" h="1588028" w="1588028">
                  <a:moveTo>
                    <a:pt x="0" y="0"/>
                  </a:moveTo>
                  <a:lnTo>
                    <a:pt x="1588027" y="0"/>
                  </a:lnTo>
                  <a:lnTo>
                    <a:pt x="1588027" y="1588028"/>
                  </a:lnTo>
                  <a:lnTo>
                    <a:pt x="0" y="158802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9" name="Google Shape;159;p1"/>
            <p:cNvSpPr txBox="1"/>
            <p:nvPr/>
          </p:nvSpPr>
          <p:spPr>
            <a:xfrm>
              <a:off x="0" y="1623787"/>
              <a:ext cx="3637039" cy="3268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2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54" u="none" cap="none" strike="noStrike">
                  <a:solidFill>
                    <a:srgbClr val="000000"/>
                  </a:solidFill>
                  <a:latin typeface="Nunito"/>
                  <a:ea typeface="Nunito"/>
                  <a:cs typeface="Nunito"/>
                  <a:sym typeface="Nunito"/>
                </a:rPr>
                <a:t>COMUNE DI LICATA</a:t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1"/>
          <p:cNvSpPr/>
          <p:nvPr/>
        </p:nvSpPr>
        <p:spPr>
          <a:xfrm>
            <a:off x="496044" y="341114"/>
            <a:ext cx="4565898" cy="387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Formati Numero Personalizzati</a:t>
            </a:r>
            <a:endParaRPr b="0" i="0" sz="2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11"/>
          <p:cNvSpPr/>
          <p:nvPr/>
        </p:nvSpPr>
        <p:spPr>
          <a:xfrm>
            <a:off x="496044" y="1038820"/>
            <a:ext cx="3572768" cy="23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Perché i Formati Corretti Sono Essenziali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11"/>
          <p:cNvSpPr/>
          <p:nvPr/>
        </p:nvSpPr>
        <p:spPr>
          <a:xfrm>
            <a:off x="496045" y="1395264"/>
            <a:ext cx="8496746" cy="5947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Una formattazione numerica inappropriata non è solo una questione estetica: può generare incomprensioni gravi nell'interpretazione dei dati finanziari e amministrativi. Un numero visualizzato senza simbolo di valuta potrebbe essere confuso con una quantità; una data nel formato americano MM/GG/AAAA può essere completamente fraintesa da un utente italiano abituato a GG/MM/AAAA.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86" name="Google Shape;38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044" y="2129433"/>
            <a:ext cx="7938939" cy="793893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1"/>
          <p:cNvSpPr/>
          <p:nvPr/>
        </p:nvSpPr>
        <p:spPr>
          <a:xfrm>
            <a:off x="496045" y="10207824"/>
            <a:ext cx="8496746" cy="396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 formati personalizzati permettono di controllare esattamente come i dati vengono visualizzati senza modificare il valore sottostante memorizzato nella cella. Questo significa che i calcoli rimangono corretti mentre la presentazione diventa professionale e inequivocabile.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11"/>
          <p:cNvSpPr/>
          <p:nvPr/>
        </p:nvSpPr>
        <p:spPr>
          <a:xfrm>
            <a:off x="9304736" y="1038820"/>
            <a:ext cx="2423964" cy="23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Formati Principali per la PA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11"/>
          <p:cNvSpPr/>
          <p:nvPr/>
        </p:nvSpPr>
        <p:spPr>
          <a:xfrm>
            <a:off x="9304736" y="1596778"/>
            <a:ext cx="8496746" cy="1167259"/>
          </a:xfrm>
          <a:prstGeom prst="roundRect">
            <a:avLst>
              <a:gd fmla="val 7834" name="adj"/>
            </a:avLst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90" name="Google Shape;39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4736" y="1577728"/>
            <a:ext cx="8496746" cy="7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91" name="Google Shape;391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66998" y="1410741"/>
            <a:ext cx="372070" cy="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1"/>
          <p:cNvSpPr/>
          <p:nvPr/>
        </p:nvSpPr>
        <p:spPr>
          <a:xfrm>
            <a:off x="13478619" y="1503760"/>
            <a:ext cx="148829" cy="186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25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1</a:t>
            </a:r>
            <a:endParaRPr b="0" i="0" sz="11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11"/>
          <p:cNvSpPr/>
          <p:nvPr/>
        </p:nvSpPr>
        <p:spPr>
          <a:xfrm>
            <a:off x="9447760" y="1906787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Valuta Europea (€)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11"/>
          <p:cNvSpPr/>
          <p:nvPr/>
        </p:nvSpPr>
        <p:spPr>
          <a:xfrm>
            <a:off x="9447759" y="2224534"/>
            <a:ext cx="8210699" cy="396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Formato: #.##0,00 € - Visualizza importi con separatore delle migliaia (punto), decimali (virgola) e simbolo euro. Esempio: 1.234,56 € per mille-duecento-trentaquattro euro e cinquantasei centesimi.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11"/>
          <p:cNvSpPr/>
          <p:nvPr/>
        </p:nvSpPr>
        <p:spPr>
          <a:xfrm>
            <a:off x="9304736" y="3074046"/>
            <a:ext cx="8496746" cy="1167259"/>
          </a:xfrm>
          <a:prstGeom prst="roundRect">
            <a:avLst>
              <a:gd fmla="val 7834" name="adj"/>
            </a:avLst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96" name="Google Shape;39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4736" y="3054995"/>
            <a:ext cx="8496746" cy="7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397" name="Google Shape;39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66998" y="2888010"/>
            <a:ext cx="372070" cy="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11"/>
          <p:cNvSpPr/>
          <p:nvPr/>
        </p:nvSpPr>
        <p:spPr>
          <a:xfrm>
            <a:off x="13478619" y="2981028"/>
            <a:ext cx="148829" cy="186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25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 b="0" i="0" sz="11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11"/>
          <p:cNvSpPr/>
          <p:nvPr/>
        </p:nvSpPr>
        <p:spPr>
          <a:xfrm>
            <a:off x="9447759" y="3384054"/>
            <a:ext cx="1830884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Percentuali con Decimali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1"/>
          <p:cNvSpPr/>
          <p:nvPr/>
        </p:nvSpPr>
        <p:spPr>
          <a:xfrm>
            <a:off x="9447759" y="3701803"/>
            <a:ext cx="8210699" cy="396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Formato: 0,00% - Converte automaticamente decimali in percentuali. Il valore 0,156 diventa 15,60%. Utile per indicatori di performance, scostamenti budget, percentuali di realizzazione.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1"/>
          <p:cNvSpPr/>
          <p:nvPr/>
        </p:nvSpPr>
        <p:spPr>
          <a:xfrm>
            <a:off x="9304736" y="4551313"/>
            <a:ext cx="8496746" cy="1167259"/>
          </a:xfrm>
          <a:prstGeom prst="roundRect">
            <a:avLst>
              <a:gd fmla="val 7834" name="adj"/>
            </a:avLst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02" name="Google Shape;40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4736" y="4532263"/>
            <a:ext cx="8496746" cy="7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3" name="Google Shape;40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66998" y="4365278"/>
            <a:ext cx="372070" cy="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1"/>
          <p:cNvSpPr/>
          <p:nvPr/>
        </p:nvSpPr>
        <p:spPr>
          <a:xfrm>
            <a:off x="13478619" y="4458295"/>
            <a:ext cx="148829" cy="186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25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3</a:t>
            </a:r>
            <a:endParaRPr b="0" i="0" sz="11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1"/>
          <p:cNvSpPr/>
          <p:nvPr/>
        </p:nvSpPr>
        <p:spPr>
          <a:xfrm>
            <a:off x="9447759" y="4861323"/>
            <a:ext cx="1622823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Date Standard Italiane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1"/>
          <p:cNvSpPr/>
          <p:nvPr/>
        </p:nvSpPr>
        <p:spPr>
          <a:xfrm>
            <a:off x="9447759" y="5179071"/>
            <a:ext cx="8210699" cy="396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Formato: GG/MM/AAAA - Rappresentazione inequivocabile delle date. Esempio: 15/03/2024 per il quindici marzo duemilaventiquattro. Evitare formati ambigui o abbreviati.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1"/>
          <p:cNvSpPr/>
          <p:nvPr/>
        </p:nvSpPr>
        <p:spPr>
          <a:xfrm>
            <a:off x="9304736" y="6028582"/>
            <a:ext cx="8496746" cy="1167259"/>
          </a:xfrm>
          <a:prstGeom prst="roundRect">
            <a:avLst>
              <a:gd fmla="val 7834" name="adj"/>
            </a:avLst>
          </a:prstGeom>
          <a:solidFill>
            <a:srgbClr val="FBFCF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08" name="Google Shape;408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4736" y="6009531"/>
            <a:ext cx="8496746" cy="76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09" name="Google Shape;409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366998" y="5842546"/>
            <a:ext cx="372070" cy="37207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1"/>
          <p:cNvSpPr/>
          <p:nvPr/>
        </p:nvSpPr>
        <p:spPr>
          <a:xfrm>
            <a:off x="13478619" y="5935564"/>
            <a:ext cx="148829" cy="1860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25" u="none" cap="none" strike="noStrike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4</a:t>
            </a:r>
            <a:endParaRPr b="0" i="0" sz="11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11"/>
          <p:cNvSpPr/>
          <p:nvPr/>
        </p:nvSpPr>
        <p:spPr>
          <a:xfrm>
            <a:off x="9447760" y="6338591"/>
            <a:ext cx="164068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Codici con Zeri Iniziali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1"/>
          <p:cNvSpPr/>
          <p:nvPr/>
        </p:nvSpPr>
        <p:spPr>
          <a:xfrm>
            <a:off x="9447759" y="6656338"/>
            <a:ext cx="8210699" cy="396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Formato: 00000 - Mantiene zeri iniziali per codici fiscali, matricole, protocolli. Il valore 123 viene visualizzato come 00123, preservando lo standard a cinque cifre.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1"/>
          <p:cNvSpPr/>
          <p:nvPr/>
        </p:nvSpPr>
        <p:spPr>
          <a:xfrm>
            <a:off x="496045" y="10855375"/>
            <a:ext cx="17295911" cy="526703"/>
          </a:xfrm>
          <a:prstGeom prst="roundRect">
            <a:avLst>
              <a:gd fmla="val 3533" name="adj"/>
            </a:avLst>
          </a:prstGeom>
          <a:solidFill>
            <a:srgbClr val="C3C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14" name="Google Shape;414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0018" y="11035159"/>
            <a:ext cx="154930" cy="123974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1"/>
          <p:cNvSpPr/>
          <p:nvPr/>
        </p:nvSpPr>
        <p:spPr>
          <a:xfrm>
            <a:off x="898921" y="11010305"/>
            <a:ext cx="16769060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Errore Comune:</a:t>
            </a:r>
            <a:r>
              <a:rPr b="0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Molti utenti inseriscono il simbolo € manualmente nel testo, rendendo il valore non numerico e quindi non calcolabile. Applicare sempre il formato valuta al numero, non aggiungere simboli come testo.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2"/>
          <p:cNvSpPr/>
          <p:nvPr/>
        </p:nvSpPr>
        <p:spPr>
          <a:xfrm>
            <a:off x="659756" y="453480"/>
            <a:ext cx="8179891" cy="5153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47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8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Esercizio Pratico 1: Gestione Rubrica Uffici</a:t>
            </a:r>
            <a:endParaRPr b="0" i="0" sz="3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2"/>
          <p:cNvSpPr/>
          <p:nvPr/>
        </p:nvSpPr>
        <p:spPr>
          <a:xfrm>
            <a:off x="659755" y="1298674"/>
            <a:ext cx="16968490" cy="1614339"/>
          </a:xfrm>
          <a:prstGeom prst="roundRect">
            <a:avLst>
              <a:gd fmla="val 1533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3" name="Google Shape;423;p12"/>
          <p:cNvSpPr/>
          <p:nvPr/>
        </p:nvSpPr>
        <p:spPr>
          <a:xfrm>
            <a:off x="678805" y="1317724"/>
            <a:ext cx="659755" cy="1576239"/>
          </a:xfrm>
          <a:prstGeom prst="roundRect">
            <a:avLst>
              <a:gd fmla="val 285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2"/>
          <p:cNvSpPr/>
          <p:nvPr/>
        </p:nvSpPr>
        <p:spPr>
          <a:xfrm>
            <a:off x="884932" y="1951136"/>
            <a:ext cx="247353" cy="309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1</a:t>
            </a:r>
            <a:endParaRPr b="0" i="0" sz="19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12"/>
          <p:cNvSpPr/>
          <p:nvPr/>
        </p:nvSpPr>
        <p:spPr>
          <a:xfrm>
            <a:off x="1503462" y="1482627"/>
            <a:ext cx="2778026" cy="2576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Apertura e Ispezione Dataset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2"/>
          <p:cNvSpPr/>
          <p:nvPr/>
        </p:nvSpPr>
        <p:spPr>
          <a:xfrm>
            <a:off x="1503462" y="1839069"/>
            <a:ext cx="16105734" cy="527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Apri il file </a:t>
            </a:r>
            <a:r>
              <a:rPr b="1" i="0" lang="en-US" sz="12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rubrica_uffici.xlsx</a:t>
            </a:r>
            <a:r>
              <a:rPr b="0" i="0" lang="en-US" sz="12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fornito nella cartella esercizi. Esamina la struttura: colonne CodiceUfficio, Denominazione, Responsabile, Email, Telefono, Indirizzo. Identifica visivamente eventuali problemi: spazi superflui, formattazioni inconsistenti, possibili duplicati.</a:t>
            </a:r>
            <a:endParaRPr b="0" i="0" sz="1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p12"/>
          <p:cNvSpPr/>
          <p:nvPr/>
        </p:nvSpPr>
        <p:spPr>
          <a:xfrm>
            <a:off x="1503462" y="2465338"/>
            <a:ext cx="16105734" cy="2637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Tempo stimato: 2 minuti</a:t>
            </a:r>
            <a:endParaRPr b="0" i="0" sz="1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428;p12"/>
          <p:cNvSpPr/>
          <p:nvPr/>
        </p:nvSpPr>
        <p:spPr>
          <a:xfrm>
            <a:off x="659755" y="3077916"/>
            <a:ext cx="16968490" cy="1614339"/>
          </a:xfrm>
          <a:prstGeom prst="roundRect">
            <a:avLst>
              <a:gd fmla="val 1533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12"/>
          <p:cNvSpPr/>
          <p:nvPr/>
        </p:nvSpPr>
        <p:spPr>
          <a:xfrm>
            <a:off x="678805" y="3096966"/>
            <a:ext cx="659755" cy="1576239"/>
          </a:xfrm>
          <a:prstGeom prst="roundRect">
            <a:avLst>
              <a:gd fmla="val 285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12"/>
          <p:cNvSpPr/>
          <p:nvPr/>
        </p:nvSpPr>
        <p:spPr>
          <a:xfrm>
            <a:off x="884932" y="3730378"/>
            <a:ext cx="247353" cy="309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 b="0" i="0" sz="19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12"/>
          <p:cNvSpPr/>
          <p:nvPr/>
        </p:nvSpPr>
        <p:spPr>
          <a:xfrm>
            <a:off x="1503461" y="3261867"/>
            <a:ext cx="2061865" cy="2576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Pulizia Dati Testuali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2"/>
          <p:cNvSpPr/>
          <p:nvPr/>
        </p:nvSpPr>
        <p:spPr>
          <a:xfrm>
            <a:off x="1503462" y="3618310"/>
            <a:ext cx="16105734" cy="527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Utilizza la funzione ANNULLA.SPAZI sulle colonne Denominazione, Responsabile e Indirizzo per rimuovere spazi doppi e iniziali/finali. Applica MAIUSC.INIZ alla colonna Responsabile per standardizzare i nomi propri. Normalizza la colonna Email in minuscolo con la funzione MINUSC.</a:t>
            </a:r>
            <a:endParaRPr b="0" i="0" sz="1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12"/>
          <p:cNvSpPr/>
          <p:nvPr/>
        </p:nvSpPr>
        <p:spPr>
          <a:xfrm>
            <a:off x="1503462" y="4244579"/>
            <a:ext cx="16105734" cy="2637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Tempo stimato: 4 minuti</a:t>
            </a:r>
            <a:endParaRPr b="0" i="0" sz="1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12"/>
          <p:cNvSpPr/>
          <p:nvPr/>
        </p:nvSpPr>
        <p:spPr>
          <a:xfrm>
            <a:off x="659755" y="4857156"/>
            <a:ext cx="16968490" cy="1614339"/>
          </a:xfrm>
          <a:prstGeom prst="roundRect">
            <a:avLst>
              <a:gd fmla="val 1533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2"/>
          <p:cNvSpPr/>
          <p:nvPr/>
        </p:nvSpPr>
        <p:spPr>
          <a:xfrm>
            <a:off x="678805" y="4876206"/>
            <a:ext cx="659755" cy="1576239"/>
          </a:xfrm>
          <a:prstGeom prst="roundRect">
            <a:avLst>
              <a:gd fmla="val 285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2"/>
          <p:cNvSpPr/>
          <p:nvPr/>
        </p:nvSpPr>
        <p:spPr>
          <a:xfrm>
            <a:off x="884932" y="5509618"/>
            <a:ext cx="247353" cy="309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3</a:t>
            </a:r>
            <a:endParaRPr b="0" i="0" sz="19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2"/>
          <p:cNvSpPr/>
          <p:nvPr/>
        </p:nvSpPr>
        <p:spPr>
          <a:xfrm>
            <a:off x="1503461" y="5041107"/>
            <a:ext cx="3655368" cy="2576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Formattazione Condizionale Duplicati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2"/>
          <p:cNvSpPr/>
          <p:nvPr/>
        </p:nvSpPr>
        <p:spPr>
          <a:xfrm>
            <a:off x="1503462" y="5397550"/>
            <a:ext cx="16105734" cy="527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Seleziona la colonna Email (es. D2:D50). Applica formattazione condizionale per evidenziare in </a:t>
            </a:r>
            <a:r>
              <a:rPr b="0" i="0" lang="en-US" sz="1250" u="none" cap="none" strike="noStrike">
                <a:solidFill>
                  <a:srgbClr val="15213F"/>
                </a:solidFill>
                <a:highlight>
                  <a:srgbClr val="FFD700"/>
                </a:highlight>
                <a:latin typeface="Roboto"/>
                <a:ea typeface="Roboto"/>
                <a:cs typeface="Roboto"/>
                <a:sym typeface="Roboto"/>
              </a:rPr>
              <a:t>giallo</a:t>
            </a:r>
            <a:r>
              <a:rPr b="0" i="0" lang="en-US" sz="12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le celle con valori duplicati. Verifica manualmente le righe evidenziate e decidi se eliminare i duplicati o correggere gli errori di inserimento.</a:t>
            </a:r>
            <a:endParaRPr b="0" i="0" sz="1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12"/>
          <p:cNvSpPr/>
          <p:nvPr/>
        </p:nvSpPr>
        <p:spPr>
          <a:xfrm>
            <a:off x="1503462" y="6023819"/>
            <a:ext cx="16105734" cy="2637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Tempo stimato: 3 minuti</a:t>
            </a:r>
            <a:endParaRPr b="0" i="0" sz="1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2"/>
          <p:cNvSpPr/>
          <p:nvPr/>
        </p:nvSpPr>
        <p:spPr>
          <a:xfrm>
            <a:off x="659755" y="6636396"/>
            <a:ext cx="16968490" cy="1614339"/>
          </a:xfrm>
          <a:prstGeom prst="roundRect">
            <a:avLst>
              <a:gd fmla="val 1533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12"/>
          <p:cNvSpPr/>
          <p:nvPr/>
        </p:nvSpPr>
        <p:spPr>
          <a:xfrm>
            <a:off x="678805" y="6655446"/>
            <a:ext cx="659755" cy="1576239"/>
          </a:xfrm>
          <a:prstGeom prst="roundRect">
            <a:avLst>
              <a:gd fmla="val 285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12"/>
          <p:cNvSpPr/>
          <p:nvPr/>
        </p:nvSpPr>
        <p:spPr>
          <a:xfrm>
            <a:off x="884932" y="7288858"/>
            <a:ext cx="247353" cy="3092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4</a:t>
            </a:r>
            <a:endParaRPr b="0" i="0" sz="19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2"/>
          <p:cNvSpPr/>
          <p:nvPr/>
        </p:nvSpPr>
        <p:spPr>
          <a:xfrm>
            <a:off x="1503461" y="6820347"/>
            <a:ext cx="2750493" cy="2576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95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Correzione Formati Telefono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2"/>
          <p:cNvSpPr/>
          <p:nvPr/>
        </p:nvSpPr>
        <p:spPr>
          <a:xfrm>
            <a:off x="1503462" y="7176790"/>
            <a:ext cx="16105734" cy="527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2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Standardizza i numeri di telefono nella colonna Telefono. Rimuovi spazi, trattini o caratteri speciali inconsistenti. Applica un formato personalizzato per visualizzare tutti i numeri nello stesso modo (es. +39 06 12345678). Utilizza le funzioni SOSTITUISCI e CONCATENA se necessario.</a:t>
            </a:r>
            <a:endParaRPr b="0" i="0" sz="1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2"/>
          <p:cNvSpPr/>
          <p:nvPr/>
        </p:nvSpPr>
        <p:spPr>
          <a:xfrm>
            <a:off x="1503462" y="7803059"/>
            <a:ext cx="16105734" cy="2637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2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Tempo stimato: 3 minuti</a:t>
            </a:r>
            <a:endParaRPr b="0" i="0" sz="1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2"/>
          <p:cNvSpPr/>
          <p:nvPr/>
        </p:nvSpPr>
        <p:spPr>
          <a:xfrm>
            <a:off x="659755" y="8436175"/>
            <a:ext cx="16968490" cy="964406"/>
          </a:xfrm>
          <a:prstGeom prst="roundRect">
            <a:avLst>
              <a:gd fmla="val 2566" name="adj"/>
            </a:avLst>
          </a:prstGeom>
          <a:solidFill>
            <a:srgbClr val="C3C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47" name="Google Shape;44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4656" y="8678913"/>
            <a:ext cx="206128" cy="164901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12"/>
          <p:cNvSpPr/>
          <p:nvPr/>
        </p:nvSpPr>
        <p:spPr>
          <a:xfrm>
            <a:off x="1195686" y="8642300"/>
            <a:ext cx="16267659" cy="527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Risultato Atteso:</a:t>
            </a:r>
            <a:r>
              <a:rPr b="0" i="0" lang="en-US" sz="125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Al termine dell'esercizio avrai un dataset pulito, coerente e pronto per essere utilizzato come tabella di riferimento per operazioni di ricerca (CERCA.X) nelle sezioni successive. Salva il file come rubrica_uffici_PULITO.xlsx.</a:t>
            </a:r>
            <a:endParaRPr b="0" i="0" sz="1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12"/>
          <p:cNvSpPr/>
          <p:nvPr/>
        </p:nvSpPr>
        <p:spPr>
          <a:xfrm>
            <a:off x="659755" y="9586021"/>
            <a:ext cx="16968490" cy="26372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504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Durata totale: 10-12 minuti</a:t>
            </a:r>
            <a:r>
              <a:rPr b="0" i="0" lang="en-US" sz="12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| Difficoltà: Base-Intermedia</a:t>
            </a:r>
            <a:endParaRPr b="0" i="0" sz="1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3"/>
          <p:cNvSpPr/>
          <p:nvPr/>
        </p:nvSpPr>
        <p:spPr>
          <a:xfrm>
            <a:off x="772120" y="532508"/>
            <a:ext cx="11356330" cy="6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750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Sezione 2: Formule e Funzioni Essenziali per la PA</a:t>
            </a:r>
            <a:endParaRPr b="0" i="0" sz="3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3"/>
          <p:cNvSpPr/>
          <p:nvPr/>
        </p:nvSpPr>
        <p:spPr>
          <a:xfrm>
            <a:off x="772120" y="1521768"/>
            <a:ext cx="16743760" cy="6176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Le formule sono il cuore pulsante di un foglio di calcolo: trasformano dati statici in strumenti dinamici di analisi e reporting. Per la Pubblica Amministrazione, padroneggiare formule e funzioni significa automatizzare calcoli ripetitivi, ridurre errori umani, garantire coerenza nei report e velocizzare drasticamente i processi amministrativi quotidiani.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13"/>
          <p:cNvSpPr/>
          <p:nvPr/>
        </p:nvSpPr>
        <p:spPr>
          <a:xfrm>
            <a:off x="772120" y="2356546"/>
            <a:ext cx="16743760" cy="6176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In questa sezione di 90 minuti esploreremo operatori matematici, funzioni statistiche per riepiloghi, funzioni logiche per controlli automatici, funzioni di testo per la manipolazione di codici e protocolli, e funzioni di ricerca per integrare informazioni da diverse fonti. Ogni funzione sarà contestualizzata con esempi pratici tratti dalla realtà operativa degli enti pubblici.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3"/>
          <p:cNvSpPr/>
          <p:nvPr/>
        </p:nvSpPr>
        <p:spPr>
          <a:xfrm>
            <a:off x="772120" y="3191321"/>
            <a:ext cx="772120" cy="1158180"/>
          </a:xfrm>
          <a:prstGeom prst="roundRect">
            <a:avLst>
              <a:gd fmla="val 360033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13"/>
          <p:cNvSpPr/>
          <p:nvPr/>
        </p:nvSpPr>
        <p:spPr>
          <a:xfrm>
            <a:off x="1013372" y="3589436"/>
            <a:ext cx="289471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0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1</a:t>
            </a:r>
            <a:endParaRPr b="0" i="0" sz="2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3"/>
          <p:cNvSpPr/>
          <p:nvPr/>
        </p:nvSpPr>
        <p:spPr>
          <a:xfrm>
            <a:off x="1737271" y="3384352"/>
            <a:ext cx="2412950" cy="301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75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Operatori Base</a:t>
            </a:r>
            <a:endParaRPr b="0" i="0" sz="18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13"/>
          <p:cNvSpPr/>
          <p:nvPr/>
        </p:nvSpPr>
        <p:spPr>
          <a:xfrm>
            <a:off x="1737272" y="3801667"/>
            <a:ext cx="15778609" cy="308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Aritmetica e gestione errori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462;p13"/>
          <p:cNvSpPr/>
          <p:nvPr/>
        </p:nvSpPr>
        <p:spPr>
          <a:xfrm>
            <a:off x="772120" y="4542533"/>
            <a:ext cx="772120" cy="1158180"/>
          </a:xfrm>
          <a:prstGeom prst="roundRect">
            <a:avLst>
              <a:gd fmla="val 360033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13"/>
          <p:cNvSpPr/>
          <p:nvPr/>
        </p:nvSpPr>
        <p:spPr>
          <a:xfrm>
            <a:off x="1013372" y="4940648"/>
            <a:ext cx="289471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0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 b="0" i="0" sz="2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13"/>
          <p:cNvSpPr/>
          <p:nvPr/>
        </p:nvSpPr>
        <p:spPr>
          <a:xfrm>
            <a:off x="1737271" y="4735563"/>
            <a:ext cx="2412950" cy="301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75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Funzioni Statistiche</a:t>
            </a:r>
            <a:endParaRPr b="0" i="0" sz="18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13"/>
          <p:cNvSpPr/>
          <p:nvPr/>
        </p:nvSpPr>
        <p:spPr>
          <a:xfrm>
            <a:off x="1737272" y="5152877"/>
            <a:ext cx="15778609" cy="308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Aggregazioni e conteggi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13"/>
          <p:cNvSpPr/>
          <p:nvPr/>
        </p:nvSpPr>
        <p:spPr>
          <a:xfrm>
            <a:off x="772120" y="5893743"/>
            <a:ext cx="772120" cy="1158180"/>
          </a:xfrm>
          <a:prstGeom prst="roundRect">
            <a:avLst>
              <a:gd fmla="val 360033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13"/>
          <p:cNvSpPr/>
          <p:nvPr/>
        </p:nvSpPr>
        <p:spPr>
          <a:xfrm>
            <a:off x="1013372" y="6291858"/>
            <a:ext cx="289471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0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3</a:t>
            </a:r>
            <a:endParaRPr b="0" i="0" sz="2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13"/>
          <p:cNvSpPr/>
          <p:nvPr/>
        </p:nvSpPr>
        <p:spPr>
          <a:xfrm>
            <a:off x="1737271" y="6086773"/>
            <a:ext cx="2412950" cy="301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75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Funzioni Logiche</a:t>
            </a:r>
            <a:endParaRPr b="0" i="0" sz="18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13"/>
          <p:cNvSpPr/>
          <p:nvPr/>
        </p:nvSpPr>
        <p:spPr>
          <a:xfrm>
            <a:off x="1737272" y="6504087"/>
            <a:ext cx="15778609" cy="308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Condizioni e controlli automatici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p13"/>
          <p:cNvSpPr/>
          <p:nvPr/>
        </p:nvSpPr>
        <p:spPr>
          <a:xfrm>
            <a:off x="772120" y="7244954"/>
            <a:ext cx="772120" cy="1158180"/>
          </a:xfrm>
          <a:prstGeom prst="roundRect">
            <a:avLst>
              <a:gd fmla="val 360033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13"/>
          <p:cNvSpPr/>
          <p:nvPr/>
        </p:nvSpPr>
        <p:spPr>
          <a:xfrm>
            <a:off x="1013372" y="7643069"/>
            <a:ext cx="289471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0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4</a:t>
            </a:r>
            <a:endParaRPr b="0" i="0" sz="2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13"/>
          <p:cNvSpPr/>
          <p:nvPr/>
        </p:nvSpPr>
        <p:spPr>
          <a:xfrm>
            <a:off x="1737271" y="7437985"/>
            <a:ext cx="2412950" cy="301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75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Funzioni di Testo</a:t>
            </a:r>
            <a:endParaRPr b="0" i="0" sz="18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13"/>
          <p:cNvSpPr/>
          <p:nvPr/>
        </p:nvSpPr>
        <p:spPr>
          <a:xfrm>
            <a:off x="1737272" y="7855298"/>
            <a:ext cx="15778609" cy="308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Manipolazione stringhe e codici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13"/>
          <p:cNvSpPr/>
          <p:nvPr/>
        </p:nvSpPr>
        <p:spPr>
          <a:xfrm>
            <a:off x="772120" y="8596164"/>
            <a:ext cx="772120" cy="1158180"/>
          </a:xfrm>
          <a:prstGeom prst="roundRect">
            <a:avLst>
              <a:gd fmla="val 360033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13"/>
          <p:cNvSpPr/>
          <p:nvPr/>
        </p:nvSpPr>
        <p:spPr>
          <a:xfrm>
            <a:off x="1013372" y="8994279"/>
            <a:ext cx="289471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0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5</a:t>
            </a:r>
            <a:endParaRPr b="0" i="0" sz="2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13"/>
          <p:cNvSpPr/>
          <p:nvPr/>
        </p:nvSpPr>
        <p:spPr>
          <a:xfrm>
            <a:off x="1737271" y="8789195"/>
            <a:ext cx="2449563" cy="3015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75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Ricerca e Riferimento</a:t>
            </a:r>
            <a:endParaRPr b="0" i="0" sz="18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13"/>
          <p:cNvSpPr/>
          <p:nvPr/>
        </p:nvSpPr>
        <p:spPr>
          <a:xfrm>
            <a:off x="1737272" y="9206508"/>
            <a:ext cx="15778609" cy="3088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8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Integrazione dati da tabelle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4"/>
          <p:cNvSpPr/>
          <p:nvPr/>
        </p:nvSpPr>
        <p:spPr>
          <a:xfrm>
            <a:off x="496045" y="341114"/>
            <a:ext cx="5949851" cy="387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Operatori e Gestione Errori nelle Formule</a:t>
            </a:r>
            <a:endParaRPr b="0" i="0" sz="2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14"/>
          <p:cNvSpPr/>
          <p:nvPr/>
        </p:nvSpPr>
        <p:spPr>
          <a:xfrm>
            <a:off x="496044" y="1038820"/>
            <a:ext cx="3026718" cy="23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Operatori Aritmetici Fondamentali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14"/>
          <p:cNvSpPr/>
          <p:nvPr/>
        </p:nvSpPr>
        <p:spPr>
          <a:xfrm>
            <a:off x="496045" y="1395264"/>
            <a:ext cx="7616726" cy="396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Gli operatori matematici seguono regole precise di precedenza che determinano l'ordine di esecuzione delle operazioni. Comprendere queste regole è essenziale per scrivere formule corrette.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14"/>
          <p:cNvSpPr/>
          <p:nvPr/>
        </p:nvSpPr>
        <p:spPr>
          <a:xfrm>
            <a:off x="496045" y="1931194"/>
            <a:ext cx="7616726" cy="2581870"/>
          </a:xfrm>
          <a:prstGeom prst="roundRect">
            <a:avLst>
              <a:gd fmla="val 721" name="adj"/>
            </a:avLst>
          </a:prstGeom>
          <a:noFill/>
          <a:ln cap="flat" cmpd="sng" w="9525">
            <a:solidFill>
              <a:srgbClr val="000000">
                <a:alpha val="7843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14"/>
          <p:cNvSpPr/>
          <p:nvPr/>
        </p:nvSpPr>
        <p:spPr>
          <a:xfrm>
            <a:off x="505570" y="1940719"/>
            <a:ext cx="7597676" cy="366118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14"/>
          <p:cNvSpPr/>
          <p:nvPr/>
        </p:nvSpPr>
        <p:spPr>
          <a:xfrm>
            <a:off x="629542" y="2024658"/>
            <a:ext cx="2026593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Operatore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14"/>
          <p:cNvSpPr/>
          <p:nvPr/>
        </p:nvSpPr>
        <p:spPr>
          <a:xfrm>
            <a:off x="2913609" y="2024658"/>
            <a:ext cx="2781598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Operazione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14"/>
          <p:cNvSpPr/>
          <p:nvPr/>
        </p:nvSpPr>
        <p:spPr>
          <a:xfrm>
            <a:off x="5952679" y="2024658"/>
            <a:ext cx="2026593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Esempio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p14"/>
          <p:cNvSpPr/>
          <p:nvPr/>
        </p:nvSpPr>
        <p:spPr>
          <a:xfrm>
            <a:off x="505570" y="2306836"/>
            <a:ext cx="7597676" cy="366118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14"/>
          <p:cNvSpPr/>
          <p:nvPr/>
        </p:nvSpPr>
        <p:spPr>
          <a:xfrm>
            <a:off x="629542" y="2390776"/>
            <a:ext cx="2026593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+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14"/>
          <p:cNvSpPr/>
          <p:nvPr/>
        </p:nvSpPr>
        <p:spPr>
          <a:xfrm>
            <a:off x="2913609" y="2390776"/>
            <a:ext cx="2781598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Addizione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14"/>
          <p:cNvSpPr/>
          <p:nvPr/>
        </p:nvSpPr>
        <p:spPr>
          <a:xfrm>
            <a:off x="5952679" y="2390776"/>
            <a:ext cx="2026593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=A1+B1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495;p14"/>
          <p:cNvSpPr/>
          <p:nvPr/>
        </p:nvSpPr>
        <p:spPr>
          <a:xfrm>
            <a:off x="505570" y="2672954"/>
            <a:ext cx="7597676" cy="366118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14"/>
          <p:cNvSpPr/>
          <p:nvPr/>
        </p:nvSpPr>
        <p:spPr>
          <a:xfrm>
            <a:off x="629542" y="2756893"/>
            <a:ext cx="2026593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-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497;p14"/>
          <p:cNvSpPr/>
          <p:nvPr/>
        </p:nvSpPr>
        <p:spPr>
          <a:xfrm>
            <a:off x="2913609" y="2756893"/>
            <a:ext cx="2781598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Sottrazione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498;p14"/>
          <p:cNvSpPr/>
          <p:nvPr/>
        </p:nvSpPr>
        <p:spPr>
          <a:xfrm>
            <a:off x="5952679" y="2756893"/>
            <a:ext cx="2026593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=A1-B1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14"/>
          <p:cNvSpPr/>
          <p:nvPr/>
        </p:nvSpPr>
        <p:spPr>
          <a:xfrm>
            <a:off x="505570" y="3039070"/>
            <a:ext cx="7597676" cy="366118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14"/>
          <p:cNvSpPr/>
          <p:nvPr/>
        </p:nvSpPr>
        <p:spPr>
          <a:xfrm>
            <a:off x="629542" y="3123011"/>
            <a:ext cx="2026593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*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14"/>
          <p:cNvSpPr/>
          <p:nvPr/>
        </p:nvSpPr>
        <p:spPr>
          <a:xfrm>
            <a:off x="2913609" y="3123011"/>
            <a:ext cx="2781598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Moltiplicazione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14"/>
          <p:cNvSpPr/>
          <p:nvPr/>
        </p:nvSpPr>
        <p:spPr>
          <a:xfrm>
            <a:off x="5952679" y="3123011"/>
            <a:ext cx="2026593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=A1*B1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503;p14"/>
          <p:cNvSpPr/>
          <p:nvPr/>
        </p:nvSpPr>
        <p:spPr>
          <a:xfrm>
            <a:off x="505570" y="3405187"/>
            <a:ext cx="7597676" cy="366118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14"/>
          <p:cNvSpPr/>
          <p:nvPr/>
        </p:nvSpPr>
        <p:spPr>
          <a:xfrm>
            <a:off x="629542" y="3489127"/>
            <a:ext cx="2026593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/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p14"/>
          <p:cNvSpPr/>
          <p:nvPr/>
        </p:nvSpPr>
        <p:spPr>
          <a:xfrm>
            <a:off x="2913609" y="3489127"/>
            <a:ext cx="2781598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Divisione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506;p14"/>
          <p:cNvSpPr/>
          <p:nvPr/>
        </p:nvSpPr>
        <p:spPr>
          <a:xfrm>
            <a:off x="5952679" y="3489127"/>
            <a:ext cx="2026593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=A1/B1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14"/>
          <p:cNvSpPr/>
          <p:nvPr/>
        </p:nvSpPr>
        <p:spPr>
          <a:xfrm>
            <a:off x="505570" y="3771305"/>
            <a:ext cx="7597676" cy="366118"/>
          </a:xfrm>
          <a:prstGeom prst="rect">
            <a:avLst/>
          </a:prstGeom>
          <a:solidFill>
            <a:srgbClr val="000000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14"/>
          <p:cNvSpPr/>
          <p:nvPr/>
        </p:nvSpPr>
        <p:spPr>
          <a:xfrm>
            <a:off x="629542" y="3855244"/>
            <a:ext cx="2026593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^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509;p14"/>
          <p:cNvSpPr/>
          <p:nvPr/>
        </p:nvSpPr>
        <p:spPr>
          <a:xfrm>
            <a:off x="2913609" y="3855244"/>
            <a:ext cx="2781598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Elevamento a potenza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510;p14"/>
          <p:cNvSpPr/>
          <p:nvPr/>
        </p:nvSpPr>
        <p:spPr>
          <a:xfrm>
            <a:off x="5952679" y="3855244"/>
            <a:ext cx="2026593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=A1^2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14"/>
          <p:cNvSpPr/>
          <p:nvPr/>
        </p:nvSpPr>
        <p:spPr>
          <a:xfrm>
            <a:off x="505570" y="4137422"/>
            <a:ext cx="7597676" cy="366118"/>
          </a:xfrm>
          <a:prstGeom prst="rect">
            <a:avLst/>
          </a:prstGeom>
          <a:solidFill>
            <a:srgbClr val="FFFFFF">
              <a:alpha val="392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14"/>
          <p:cNvSpPr/>
          <p:nvPr/>
        </p:nvSpPr>
        <p:spPr>
          <a:xfrm>
            <a:off x="629542" y="4221362"/>
            <a:ext cx="2026593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( 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4"/>
          <p:cNvSpPr/>
          <p:nvPr/>
        </p:nvSpPr>
        <p:spPr>
          <a:xfrm>
            <a:off x="2913609" y="4221362"/>
            <a:ext cx="2781598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Parentesi (priorità)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14"/>
          <p:cNvSpPr/>
          <p:nvPr/>
        </p:nvSpPr>
        <p:spPr>
          <a:xfrm>
            <a:off x="5952679" y="4221362"/>
            <a:ext cx="2026593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=(A1+B1)*C1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14"/>
          <p:cNvSpPr/>
          <p:nvPr/>
        </p:nvSpPr>
        <p:spPr>
          <a:xfrm>
            <a:off x="496044" y="4652517"/>
            <a:ext cx="2492574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Ordine delle Operazioni (PEMDAS)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14"/>
          <p:cNvSpPr/>
          <p:nvPr/>
        </p:nvSpPr>
        <p:spPr>
          <a:xfrm>
            <a:off x="496045" y="4970264"/>
            <a:ext cx="761672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Calibri"/>
              <a:buAutoNum type="arabicPeriod"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P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arentesi - Si eseguono per prime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14"/>
          <p:cNvSpPr/>
          <p:nvPr/>
        </p:nvSpPr>
        <p:spPr>
          <a:xfrm>
            <a:off x="496045" y="5211813"/>
            <a:ext cx="761672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Calibri"/>
              <a:buAutoNum type="arabicPeriod" startAt="2"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levamento - Potenze ed esponenti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14"/>
          <p:cNvSpPr/>
          <p:nvPr/>
        </p:nvSpPr>
        <p:spPr>
          <a:xfrm>
            <a:off x="496045" y="5453361"/>
            <a:ext cx="761672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Calibri"/>
              <a:buAutoNum type="arabicPeriod" startAt="3"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M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oltiplicazione e </a:t>
            </a: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ivisione - Da sinistra a destra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14"/>
          <p:cNvSpPr/>
          <p:nvPr/>
        </p:nvSpPr>
        <p:spPr>
          <a:xfrm>
            <a:off x="496045" y="5694909"/>
            <a:ext cx="761672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Calibri"/>
              <a:buAutoNum type="arabicPeriod" startAt="4"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A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ddizione e </a:t>
            </a: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ottrazione - Da sinistra a destra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14"/>
          <p:cNvSpPr/>
          <p:nvPr/>
        </p:nvSpPr>
        <p:spPr>
          <a:xfrm>
            <a:off x="496045" y="6004769"/>
            <a:ext cx="761672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Esempio: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=5+3*2 restituisce 11 (non 16) perché la moltiplicazione precede l'addizione. Per ottenere 16 serve: =(5+3)*2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14"/>
          <p:cNvSpPr/>
          <p:nvPr/>
        </p:nvSpPr>
        <p:spPr>
          <a:xfrm>
            <a:off x="8424714" y="1038820"/>
            <a:ext cx="2819400" cy="23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Errori Comuni e Loro Significato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22" name="Google Shape;52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24714" y="1410742"/>
            <a:ext cx="7938939" cy="7938939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14"/>
          <p:cNvSpPr/>
          <p:nvPr/>
        </p:nvSpPr>
        <p:spPr>
          <a:xfrm>
            <a:off x="8424714" y="9489133"/>
            <a:ext cx="9376619" cy="802035"/>
          </a:xfrm>
          <a:prstGeom prst="roundRect">
            <a:avLst>
              <a:gd fmla="val 2320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14"/>
          <p:cNvSpPr/>
          <p:nvPr/>
        </p:nvSpPr>
        <p:spPr>
          <a:xfrm>
            <a:off x="8567738" y="9632157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#VALORE!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14"/>
          <p:cNvSpPr/>
          <p:nvPr/>
        </p:nvSpPr>
        <p:spPr>
          <a:xfrm>
            <a:off x="8567738" y="9949904"/>
            <a:ext cx="9090571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Tipo di dato errato nell'operazione. Esempio: tentativo di sommare un numero con un testo. Soluzione: verificare che tutte le celle contengano dati numerici.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14"/>
          <p:cNvSpPr/>
          <p:nvPr/>
        </p:nvSpPr>
        <p:spPr>
          <a:xfrm>
            <a:off x="8424714" y="10415141"/>
            <a:ext cx="9376619" cy="802035"/>
          </a:xfrm>
          <a:prstGeom prst="roundRect">
            <a:avLst>
              <a:gd fmla="val 2320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14"/>
          <p:cNvSpPr/>
          <p:nvPr/>
        </p:nvSpPr>
        <p:spPr>
          <a:xfrm>
            <a:off x="8567738" y="10558165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#DIV/0!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14"/>
          <p:cNvSpPr/>
          <p:nvPr/>
        </p:nvSpPr>
        <p:spPr>
          <a:xfrm>
            <a:off x="8567738" y="10875913"/>
            <a:ext cx="9090571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Divisione per zero o cella vuota. Esempio: =A1/B1 dove B1 è vuoto o zero. Soluzione: usare =SE(B1=0;"";A1/B1) per gestire il caso.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14"/>
          <p:cNvSpPr/>
          <p:nvPr/>
        </p:nvSpPr>
        <p:spPr>
          <a:xfrm>
            <a:off x="8424714" y="11341150"/>
            <a:ext cx="9376619" cy="802035"/>
          </a:xfrm>
          <a:prstGeom prst="roundRect">
            <a:avLst>
              <a:gd fmla="val 2320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14"/>
          <p:cNvSpPr/>
          <p:nvPr/>
        </p:nvSpPr>
        <p:spPr>
          <a:xfrm>
            <a:off x="8567738" y="11484174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#RIF!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14"/>
          <p:cNvSpPr/>
          <p:nvPr/>
        </p:nvSpPr>
        <p:spPr>
          <a:xfrm>
            <a:off x="8567738" y="11801921"/>
            <a:ext cx="9090571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Riferimento non valido. Si verifica quando si eliminano celle referenziate in una formula. Soluzione: aggiornare i riferimenti o utilizzare tabelle strutturate.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14"/>
          <p:cNvSpPr/>
          <p:nvPr/>
        </p:nvSpPr>
        <p:spPr>
          <a:xfrm>
            <a:off x="8424714" y="12267159"/>
            <a:ext cx="9376619" cy="802035"/>
          </a:xfrm>
          <a:prstGeom prst="roundRect">
            <a:avLst>
              <a:gd fmla="val 2320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14"/>
          <p:cNvSpPr/>
          <p:nvPr/>
        </p:nvSpPr>
        <p:spPr>
          <a:xfrm>
            <a:off x="8567738" y="12410183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#N/D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14"/>
          <p:cNvSpPr/>
          <p:nvPr/>
        </p:nvSpPr>
        <p:spPr>
          <a:xfrm>
            <a:off x="8567738" y="12727930"/>
            <a:ext cx="9090571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Valore non disponibile. Comune con funzioni di ricerca quando il valore cercato non esiste. Soluzione: usare SE.ERRORE per gestire l'errore elegantemente.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p14"/>
          <p:cNvSpPr/>
          <p:nvPr/>
        </p:nvSpPr>
        <p:spPr>
          <a:xfrm>
            <a:off x="8424714" y="13193166"/>
            <a:ext cx="9376619" cy="802035"/>
          </a:xfrm>
          <a:prstGeom prst="roundRect">
            <a:avLst>
              <a:gd fmla="val 2320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14"/>
          <p:cNvSpPr/>
          <p:nvPr/>
        </p:nvSpPr>
        <p:spPr>
          <a:xfrm>
            <a:off x="8567738" y="13336190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#NOME?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14"/>
          <p:cNvSpPr/>
          <p:nvPr/>
        </p:nvSpPr>
        <p:spPr>
          <a:xfrm>
            <a:off x="8567738" y="13653939"/>
            <a:ext cx="9090571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Nome funzione non riconosciuto o testo non racchiuso tra virgolette. Esempio: =SUMMA invece di =SOMMA. Soluzione: verificare l'ortografia della funzione.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5"/>
          <p:cNvSpPr/>
          <p:nvPr/>
        </p:nvSpPr>
        <p:spPr>
          <a:xfrm>
            <a:off x="891182" y="661541"/>
            <a:ext cx="9942463" cy="6962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375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Funzioni Statistiche per Riepiloghi PA</a:t>
            </a:r>
            <a:endParaRPr b="0" i="0" sz="4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15"/>
          <p:cNvSpPr/>
          <p:nvPr/>
        </p:nvSpPr>
        <p:spPr>
          <a:xfrm>
            <a:off x="891183" y="1803350"/>
            <a:ext cx="16505635" cy="1069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Le funzioni statistiche sono gli strumenti più utilizzati per creare riepiloghi mensili, trimestrali o annuali dei dati amministrativi. Permettono di calcolare totali di spesa, medie di tempi di evasione pratiche, valori massimi e minimi, e conteggi di diverse tipologie di record. La loro padronanza è fondamentale per qualsiasi dipendente della PA coinvolto in attività di monitoraggio, controllo o reporting.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15"/>
          <p:cNvSpPr/>
          <p:nvPr/>
        </p:nvSpPr>
        <p:spPr>
          <a:xfrm>
            <a:off x="891182" y="3401765"/>
            <a:ext cx="2784873" cy="34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8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SOMMA / SUM</a:t>
            </a:r>
            <a:endParaRPr b="0" i="0" sz="2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15"/>
          <p:cNvSpPr/>
          <p:nvPr/>
        </p:nvSpPr>
        <p:spPr>
          <a:xfrm>
            <a:off x="891183" y="3883373"/>
            <a:ext cx="3917454" cy="356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Sintassi:</a:t>
            </a: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=SOMMA(intervallo)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15"/>
          <p:cNvSpPr/>
          <p:nvPr/>
        </p:nvSpPr>
        <p:spPr>
          <a:xfrm>
            <a:off x="891183" y="4373465"/>
            <a:ext cx="3917454" cy="1782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Esempio PA:</a:t>
            </a: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=SOMMA(D2:D50) per calcolare il totale degli impegni di spesa di un capitolo. La funzione ignora automaticamente celle vuote e testo, sommando solo valori numerici.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15"/>
          <p:cNvSpPr/>
          <p:nvPr/>
        </p:nvSpPr>
        <p:spPr>
          <a:xfrm>
            <a:off x="891183" y="6289328"/>
            <a:ext cx="3917454" cy="1782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Variante utile:</a:t>
            </a: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SOMMA.SE per sommare con condizioni, es. =SOMMA.SE(C:C;"Forniture";D:D) somma solo gli importi di tipo "Forniture".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15"/>
          <p:cNvSpPr/>
          <p:nvPr/>
        </p:nvSpPr>
        <p:spPr>
          <a:xfrm>
            <a:off x="5087094" y="3401765"/>
            <a:ext cx="2784873" cy="34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8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MEDIA / AVERAGE</a:t>
            </a:r>
            <a:endParaRPr b="0" i="0" sz="2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15"/>
          <p:cNvSpPr/>
          <p:nvPr/>
        </p:nvSpPr>
        <p:spPr>
          <a:xfrm>
            <a:off x="5087094" y="3883373"/>
            <a:ext cx="3917603" cy="356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Sintassi:</a:t>
            </a: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=MEDIA(intervallo)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15"/>
          <p:cNvSpPr/>
          <p:nvPr/>
        </p:nvSpPr>
        <p:spPr>
          <a:xfrm>
            <a:off x="5087094" y="4373465"/>
            <a:ext cx="3917603" cy="1782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Esempio PA:</a:t>
            </a: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=MEDIA(E2:E100) per calcolare il tempo medio di evasione delle pratiche in giorni. Attenzione: le celle vuote non vengono conteggiate, ma gli zeri sì.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15"/>
          <p:cNvSpPr/>
          <p:nvPr/>
        </p:nvSpPr>
        <p:spPr>
          <a:xfrm>
            <a:off x="5087094" y="6289328"/>
            <a:ext cx="3917603" cy="1425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Variante utile:</a:t>
            </a: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MEDIA.SE per medie condizionali, es. =MEDIA.SE(B:B;"Urgente";C:C) per la media dei soli tempi di pratiche urgenti.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15"/>
          <p:cNvSpPr/>
          <p:nvPr/>
        </p:nvSpPr>
        <p:spPr>
          <a:xfrm>
            <a:off x="9283154" y="3401765"/>
            <a:ext cx="2784873" cy="34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8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MIN / MAX</a:t>
            </a:r>
            <a:endParaRPr b="0" i="0" sz="2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15"/>
          <p:cNvSpPr/>
          <p:nvPr/>
        </p:nvSpPr>
        <p:spPr>
          <a:xfrm>
            <a:off x="9283154" y="3883373"/>
            <a:ext cx="3917603" cy="7128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Sintassi:</a:t>
            </a: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=MIN(intervallo) e =MAX(intervallo)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5"/>
          <p:cNvSpPr/>
          <p:nvPr/>
        </p:nvSpPr>
        <p:spPr>
          <a:xfrm>
            <a:off x="9283154" y="4729906"/>
            <a:ext cx="3917603" cy="21386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Esempio PA:</a:t>
            </a: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=MIN(F2:F200) per trovare la data di protocollazione più vecchia ancora aperta; =MAX(G2:G200) per l'impegno di spesa più alto del trimestre. Utili per identificare valori critici.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5"/>
          <p:cNvSpPr/>
          <p:nvPr/>
        </p:nvSpPr>
        <p:spPr>
          <a:xfrm>
            <a:off x="13479216" y="3401765"/>
            <a:ext cx="3383756" cy="34796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8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CONTA.NUMERI / COUNT</a:t>
            </a:r>
            <a:endParaRPr b="0" i="0" sz="2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15"/>
          <p:cNvSpPr/>
          <p:nvPr/>
        </p:nvSpPr>
        <p:spPr>
          <a:xfrm>
            <a:off x="13479215" y="3883373"/>
            <a:ext cx="3917603" cy="3564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Sintassi:</a:t>
            </a: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=CONTA.NUMERI(intervallo)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5"/>
          <p:cNvSpPr/>
          <p:nvPr/>
        </p:nvSpPr>
        <p:spPr>
          <a:xfrm>
            <a:off x="13479215" y="4373465"/>
            <a:ext cx="3917603" cy="17822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Esempio PA:</a:t>
            </a: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=CONTA.NUMERI(D2:D1000) per contare quante pratiche hanno un importo assegnato (celle numeriche). Ignora celle vuote e testo.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5"/>
          <p:cNvSpPr/>
          <p:nvPr/>
        </p:nvSpPr>
        <p:spPr>
          <a:xfrm>
            <a:off x="13479215" y="6289328"/>
            <a:ext cx="3917603" cy="1425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Differenza con CONTA.VALORI:</a:t>
            </a: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CONTA.VALORI conta qualsiasi cella non vuota (numeri, testo, date), utile per contare righe popolate.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15"/>
          <p:cNvSpPr/>
          <p:nvPr/>
        </p:nvSpPr>
        <p:spPr>
          <a:xfrm>
            <a:off x="891183" y="8322172"/>
            <a:ext cx="16505635" cy="1303139"/>
          </a:xfrm>
          <a:prstGeom prst="roundRect">
            <a:avLst>
              <a:gd fmla="val 2565" name="adj"/>
            </a:avLst>
          </a:prstGeom>
          <a:solidFill>
            <a:srgbClr val="C3C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61" name="Google Shape;56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3979" y="8653315"/>
            <a:ext cx="278458" cy="222796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15"/>
          <p:cNvSpPr/>
          <p:nvPr/>
        </p:nvSpPr>
        <p:spPr>
          <a:xfrm>
            <a:off x="1615231" y="8600630"/>
            <a:ext cx="15558790" cy="7128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75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Best Practice:</a:t>
            </a:r>
            <a:r>
              <a:rPr b="0" i="0" lang="en-US" sz="175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Quando possibile, usa intervalli dinamici (tabelle) invece di riferimenti fissi. Una tabella si espande automaticamente quando aggiungi nuovi record, aggiornando le formule senza intervento manuale.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6"/>
          <p:cNvSpPr/>
          <p:nvPr/>
        </p:nvSpPr>
        <p:spPr>
          <a:xfrm>
            <a:off x="496044" y="341114"/>
            <a:ext cx="5644604" cy="387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Funzioni Logiche: Controlli Automatici</a:t>
            </a:r>
            <a:endParaRPr b="0" i="0" sz="2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9" name="Google Shape;569;p16"/>
          <p:cNvSpPr/>
          <p:nvPr/>
        </p:nvSpPr>
        <p:spPr>
          <a:xfrm>
            <a:off x="496044" y="1038820"/>
            <a:ext cx="1860649" cy="23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La Funzione SE (IF)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0" name="Google Shape;570;p16"/>
          <p:cNvSpPr/>
          <p:nvPr/>
        </p:nvSpPr>
        <p:spPr>
          <a:xfrm>
            <a:off x="496045" y="1395264"/>
            <a:ext cx="8496746" cy="396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La funzione SE è la pietra angolare della logica nei fogli di calcolo. Permette di eseguire test condizionali e restituire valori diversi in base al risultato, automatizzando decisioni che altrimenti richiederebbero controllo manuale.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16"/>
          <p:cNvSpPr/>
          <p:nvPr/>
        </p:nvSpPr>
        <p:spPr>
          <a:xfrm>
            <a:off x="496045" y="1903363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Sintassi: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=SE(test_logico; valore_se_vero; valore_se_falso)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2" name="Google Shape;572;p16"/>
          <p:cNvSpPr/>
          <p:nvPr/>
        </p:nvSpPr>
        <p:spPr>
          <a:xfrm>
            <a:off x="496044" y="2225577"/>
            <a:ext cx="1992958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Esempi Contestualizzati PA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73" name="Google Shape;57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044" y="2624732"/>
            <a:ext cx="61913" cy="61913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16"/>
          <p:cNvSpPr/>
          <p:nvPr/>
        </p:nvSpPr>
        <p:spPr>
          <a:xfrm>
            <a:off x="681931" y="2558803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Controllo Scadenze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Google Shape;575;p16"/>
          <p:cNvSpPr/>
          <p:nvPr/>
        </p:nvSpPr>
        <p:spPr>
          <a:xfrm>
            <a:off x="681930" y="2876551"/>
            <a:ext cx="8310860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=SE(C2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6" name="Google Shape;576;p16"/>
          <p:cNvSpPr/>
          <p:nvPr/>
        </p:nvSpPr>
        <p:spPr>
          <a:xfrm>
            <a:off x="681930" y="3186411"/>
            <a:ext cx="8310860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Verifica se la data in C2 è precedente a oggi, marcando la pratica come scaduta.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77" name="Google Shape;57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044" y="3698527"/>
            <a:ext cx="61913" cy="61913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16"/>
          <p:cNvSpPr/>
          <p:nvPr/>
        </p:nvSpPr>
        <p:spPr>
          <a:xfrm>
            <a:off x="681931" y="3632598"/>
            <a:ext cx="1602284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Verifica Soglie Budget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16"/>
          <p:cNvSpPr/>
          <p:nvPr/>
        </p:nvSpPr>
        <p:spPr>
          <a:xfrm>
            <a:off x="681930" y="3950346"/>
            <a:ext cx="8310860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=SE(D2&gt;E2;"SUPERATO";"OK")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16"/>
          <p:cNvSpPr/>
          <p:nvPr/>
        </p:nvSpPr>
        <p:spPr>
          <a:xfrm>
            <a:off x="681930" y="4260206"/>
            <a:ext cx="8310860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Confronta impegno (D2) con budget (E2) per segnalare sforamenti.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81" name="Google Shape;58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044" y="4772322"/>
            <a:ext cx="61913" cy="61913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16"/>
          <p:cNvSpPr/>
          <p:nvPr/>
        </p:nvSpPr>
        <p:spPr>
          <a:xfrm>
            <a:off x="681931" y="4706392"/>
            <a:ext cx="1691729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Classificazione Importi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16"/>
          <p:cNvSpPr/>
          <p:nvPr/>
        </p:nvSpPr>
        <p:spPr>
          <a:xfrm>
            <a:off x="681930" y="5024141"/>
            <a:ext cx="8310860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=SE(F2&gt;50000;"Alto";SE(F2&gt;10000;"Medio";"Basso"))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16"/>
          <p:cNvSpPr/>
          <p:nvPr/>
        </p:nvSpPr>
        <p:spPr>
          <a:xfrm>
            <a:off x="681930" y="5334001"/>
            <a:ext cx="8310860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Classifica importi in tre categorie (SE nidificate).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16"/>
          <p:cNvSpPr/>
          <p:nvPr/>
        </p:nvSpPr>
        <p:spPr>
          <a:xfrm>
            <a:off x="496044" y="5671691"/>
            <a:ext cx="2225428" cy="23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Funzioni E / O (AND / OR)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16"/>
          <p:cNvSpPr/>
          <p:nvPr/>
        </p:nvSpPr>
        <p:spPr>
          <a:xfrm>
            <a:off x="496045" y="6028136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Queste funzioni permettono di combinare più condizioni logiche, creando controlli complessi e realistici.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16"/>
          <p:cNvSpPr/>
          <p:nvPr/>
        </p:nvSpPr>
        <p:spPr>
          <a:xfrm>
            <a:off x="496045" y="6337996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Funzione E: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restituisce VERO solo se TUTTE le condizioni sono vere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16"/>
          <p:cNvSpPr/>
          <p:nvPr/>
        </p:nvSpPr>
        <p:spPr>
          <a:xfrm>
            <a:off x="496045" y="6647856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=E(A2&gt;1000; B2="Urgente"; C2&lt;=OGGI()+7)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16"/>
          <p:cNvSpPr/>
          <p:nvPr/>
        </p:nvSpPr>
        <p:spPr>
          <a:xfrm>
            <a:off x="496045" y="6957716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Verifica: importo alto E urgente E scadenza entro 7 giorni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p16"/>
          <p:cNvSpPr/>
          <p:nvPr/>
        </p:nvSpPr>
        <p:spPr>
          <a:xfrm>
            <a:off x="496045" y="7267576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Funzione O: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restituisce VERO se ALMENO UNA condizione è vera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16"/>
          <p:cNvSpPr/>
          <p:nvPr/>
        </p:nvSpPr>
        <p:spPr>
          <a:xfrm>
            <a:off x="496045" y="7577436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=O(D2="Scaduto"; E2&gt;90; F2="Bloccato")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16"/>
          <p:cNvSpPr/>
          <p:nvPr/>
        </p:nvSpPr>
        <p:spPr>
          <a:xfrm>
            <a:off x="496045" y="7887296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Segnala: pratica scaduta O tempo &gt;90gg O stato bloccato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593" name="Google Shape;59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4736" y="1054299"/>
            <a:ext cx="7938939" cy="7938939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16"/>
          <p:cNvSpPr/>
          <p:nvPr/>
        </p:nvSpPr>
        <p:spPr>
          <a:xfrm>
            <a:off x="9304735" y="9132689"/>
            <a:ext cx="2084635" cy="23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Combinazioni Avanzate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16"/>
          <p:cNvSpPr/>
          <p:nvPr/>
        </p:nvSpPr>
        <p:spPr>
          <a:xfrm>
            <a:off x="9304736" y="9489133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La vera potenza emerge combinando SE con E/O per creare bandiere di controllo sofisticate: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16"/>
          <p:cNvSpPr/>
          <p:nvPr/>
        </p:nvSpPr>
        <p:spPr>
          <a:xfrm>
            <a:off x="9304736" y="9826825"/>
            <a:ext cx="8496746" cy="1154311"/>
          </a:xfrm>
          <a:prstGeom prst="roundRect">
            <a:avLst>
              <a:gd fmla="val 1612" name="adj"/>
            </a:avLst>
          </a:prstGeom>
          <a:solidFill>
            <a:srgbClr val="C3C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97" name="Google Shape;59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28709" y="9998571"/>
            <a:ext cx="193774" cy="154930"/>
          </a:xfrm>
          <a:prstGeom prst="rect">
            <a:avLst/>
          </a:prstGeom>
          <a:noFill/>
          <a:ln>
            <a:noFill/>
          </a:ln>
        </p:spPr>
      </p:pic>
      <p:sp>
        <p:nvSpPr>
          <p:cNvPr id="598" name="Google Shape;598;p16"/>
          <p:cNvSpPr/>
          <p:nvPr/>
        </p:nvSpPr>
        <p:spPr>
          <a:xfrm>
            <a:off x="9746457" y="9981754"/>
            <a:ext cx="2002334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Esempio: Alert Priorità Alta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16"/>
          <p:cNvSpPr/>
          <p:nvPr/>
        </p:nvSpPr>
        <p:spPr>
          <a:xfrm>
            <a:off x="9746457" y="10299501"/>
            <a:ext cx="7931051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=SE(E(B2="Direzione";C210000);"⚠️ PRIORITÀ MASSIMA";"")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16"/>
          <p:cNvSpPr/>
          <p:nvPr/>
        </p:nvSpPr>
        <p:spPr>
          <a:xfrm>
            <a:off x="9746457" y="10609361"/>
            <a:ext cx="7931051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Mostra alert solo se: proveniente dalla Direzione E scadenza tra meno di 5 giorni E importo superiore a €10.000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16"/>
          <p:cNvSpPr/>
          <p:nvPr/>
        </p:nvSpPr>
        <p:spPr>
          <a:xfrm>
            <a:off x="9304736" y="11120586"/>
            <a:ext cx="8496746" cy="1154311"/>
          </a:xfrm>
          <a:prstGeom prst="roundRect">
            <a:avLst>
              <a:gd fmla="val 1612" name="adj"/>
            </a:avLst>
          </a:prstGeom>
          <a:solidFill>
            <a:srgbClr val="C3C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602" name="Google Shape;60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28709" y="11292334"/>
            <a:ext cx="193774" cy="154930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16"/>
          <p:cNvSpPr/>
          <p:nvPr/>
        </p:nvSpPr>
        <p:spPr>
          <a:xfrm>
            <a:off x="9746457" y="11275516"/>
            <a:ext cx="2459534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Esempio: Stato Pratica Complesso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16"/>
          <p:cNvSpPr/>
          <p:nvPr/>
        </p:nvSpPr>
        <p:spPr>
          <a:xfrm>
            <a:off x="9746457" y="11593265"/>
            <a:ext cx="7931051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=SE(O(E2="Conclusa";E2="Archiviata");"CHIUSA";SE(E(F2"Sospesa");"SCADUTA E APERTA";"IN LAVORAZIONE"))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16"/>
          <p:cNvSpPr/>
          <p:nvPr/>
        </p:nvSpPr>
        <p:spPr>
          <a:xfrm>
            <a:off x="9746457" y="11903125"/>
            <a:ext cx="7931051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Determina lo stato considerando: chiusura formale O scadenza con stato attivo O lavorazione normale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16"/>
          <p:cNvSpPr/>
          <p:nvPr/>
        </p:nvSpPr>
        <p:spPr>
          <a:xfrm>
            <a:off x="9304735" y="12414349"/>
            <a:ext cx="2740075" cy="23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Gestione Errori con SE.ERRORE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16"/>
          <p:cNvSpPr/>
          <p:nvPr/>
        </p:nvSpPr>
        <p:spPr>
          <a:xfrm>
            <a:off x="9304736" y="12770793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Quando una formula può generare errori prevedibili (es. #N/D in ricerche, #DIV/0! in divisioni), usa SE.ERRORE per sostituirli con valori significativi: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16"/>
          <p:cNvSpPr/>
          <p:nvPr/>
        </p:nvSpPr>
        <p:spPr>
          <a:xfrm>
            <a:off x="9304736" y="13080653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=SE.ERRORE(CERCA.X(A2;Tabella[Codice];Tabella[Descrizione]);"Codice non trovato")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9" name="Google Shape;609;p16"/>
          <p:cNvSpPr/>
          <p:nvPr/>
        </p:nvSpPr>
        <p:spPr>
          <a:xfrm>
            <a:off x="9304736" y="13390513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Se la ricerca fallisce, invece di mostrare #N/D mostra un messaggio comprensibile.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0" name="Google Shape;610;p16"/>
          <p:cNvSpPr/>
          <p:nvPr/>
        </p:nvSpPr>
        <p:spPr>
          <a:xfrm>
            <a:off x="9304736" y="13700373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=SE.ERRORE(G2/H2;0)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1" name="Google Shape;611;p16"/>
          <p:cNvSpPr/>
          <p:nvPr/>
        </p:nvSpPr>
        <p:spPr>
          <a:xfrm>
            <a:off x="9304736" y="14010234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Se la divisione è impossibile (denominatore zero), restituisce 0 invece di errore.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7"/>
          <p:cNvSpPr/>
          <p:nvPr/>
        </p:nvSpPr>
        <p:spPr>
          <a:xfrm>
            <a:off x="496044" y="341114"/>
            <a:ext cx="7567018" cy="387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Funzioni di Testo: Manipolazione Codici e Protocolli</a:t>
            </a:r>
            <a:endParaRPr b="0" i="0" sz="2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8" name="Google Shape;618;p17"/>
          <p:cNvSpPr/>
          <p:nvPr/>
        </p:nvSpPr>
        <p:spPr>
          <a:xfrm>
            <a:off x="496045" y="976759"/>
            <a:ext cx="17295911" cy="396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Nella Pubblica Amministrazione si lavora costantemente con codici alfanumerici, protocolli, partite IVA, codici fiscali e altre stringhe testuali che richiedono manipolazione, estrazione parziale, concatenazione o normalizzazione. Le funzioni di testo permettono di automatizzare queste operazioni, garantendo coerenza e riducendo drasticamente gli errori di trascrizione manuale.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17"/>
          <p:cNvSpPr/>
          <p:nvPr/>
        </p:nvSpPr>
        <p:spPr>
          <a:xfrm>
            <a:off x="9134475" y="1512689"/>
            <a:ext cx="19050" cy="10016729"/>
          </a:xfrm>
          <a:prstGeom prst="roundRect">
            <a:avLst>
              <a:gd fmla="val 97675" name="adj"/>
            </a:avLst>
          </a:prstGeom>
          <a:solidFill>
            <a:srgbClr val="CFD2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17"/>
          <p:cNvSpPr/>
          <p:nvPr/>
        </p:nvSpPr>
        <p:spPr>
          <a:xfrm>
            <a:off x="476995" y="1512689"/>
            <a:ext cx="8647956" cy="1804988"/>
          </a:xfrm>
          <a:prstGeom prst="roundRect">
            <a:avLst>
              <a:gd fmla="val 1031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17"/>
          <p:cNvSpPr/>
          <p:nvPr/>
        </p:nvSpPr>
        <p:spPr>
          <a:xfrm>
            <a:off x="7045524" y="1636663"/>
            <a:ext cx="1955453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CONCATENA / CONCAT / &amp;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2" name="Google Shape;622;p17"/>
          <p:cNvSpPr/>
          <p:nvPr/>
        </p:nvSpPr>
        <p:spPr>
          <a:xfrm>
            <a:off x="600968" y="1904852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Scopo: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Unire più celle testuali in una sola stringa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p17"/>
          <p:cNvSpPr/>
          <p:nvPr/>
        </p:nvSpPr>
        <p:spPr>
          <a:xfrm>
            <a:off x="600968" y="2177504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Sintassi moderna: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=CONCAT(testo1;testo2;...) oppure =A2&amp;"-"&amp;B2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4" name="Google Shape;624;p17"/>
          <p:cNvSpPr/>
          <p:nvPr/>
        </p:nvSpPr>
        <p:spPr>
          <a:xfrm>
            <a:off x="600968" y="2450158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Esempio PA: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Creare codici pratiche completi unendo anno, ufficio e progressivo: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5" name="Google Shape;625;p17"/>
          <p:cNvSpPr/>
          <p:nvPr/>
        </p:nvSpPr>
        <p:spPr>
          <a:xfrm>
            <a:off x="600968" y="2722811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=CONCAT("PA-";A2;"-";TESTO(B2;"0000")) produce "PA-2024-0156"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17"/>
          <p:cNvSpPr/>
          <p:nvPr/>
        </p:nvSpPr>
        <p:spPr>
          <a:xfrm>
            <a:off x="600968" y="2995464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Variante TESTO.UNISCI: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Permette di specificare un separatore unico: =TESTO.UNISCI("-";VERO;A2;B2;C2)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7" name="Google Shape;627;p17"/>
          <p:cNvSpPr/>
          <p:nvPr/>
        </p:nvSpPr>
        <p:spPr>
          <a:xfrm>
            <a:off x="9163051" y="3565624"/>
            <a:ext cx="8647956" cy="1804988"/>
          </a:xfrm>
          <a:prstGeom prst="rect">
            <a:avLst/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p17"/>
          <p:cNvSpPr/>
          <p:nvPr/>
        </p:nvSpPr>
        <p:spPr>
          <a:xfrm>
            <a:off x="9287025" y="3689598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TESTO / TEXT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9" name="Google Shape;629;p17"/>
          <p:cNvSpPr/>
          <p:nvPr/>
        </p:nvSpPr>
        <p:spPr>
          <a:xfrm>
            <a:off x="9287024" y="3957787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Scopo: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Convertire numeri in testo con formato specifico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17"/>
          <p:cNvSpPr/>
          <p:nvPr/>
        </p:nvSpPr>
        <p:spPr>
          <a:xfrm>
            <a:off x="9287024" y="4230441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Sintassi: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=TESTO(valore;formato)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p17"/>
          <p:cNvSpPr/>
          <p:nvPr/>
        </p:nvSpPr>
        <p:spPr>
          <a:xfrm>
            <a:off x="9287024" y="4503093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Esempio PA: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Formattare date per creare nomi file standardizzati: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17"/>
          <p:cNvSpPr/>
          <p:nvPr/>
        </p:nvSpPr>
        <p:spPr>
          <a:xfrm>
            <a:off x="9287024" y="4775747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=TESTO(OGGI();"AAAA-MM-GG") produce "2024-03-15"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17"/>
          <p:cNvSpPr/>
          <p:nvPr/>
        </p:nvSpPr>
        <p:spPr>
          <a:xfrm>
            <a:off x="9287024" y="5048399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Formattare importi come testo: =TESTO(A2;"#.##0,00 €") produce "1.234,56 €" come stringa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17"/>
          <p:cNvSpPr/>
          <p:nvPr/>
        </p:nvSpPr>
        <p:spPr>
          <a:xfrm>
            <a:off x="476995" y="5618560"/>
            <a:ext cx="8647956" cy="1804988"/>
          </a:xfrm>
          <a:prstGeom prst="roundRect">
            <a:avLst>
              <a:gd fmla="val 1031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17"/>
          <p:cNvSpPr/>
          <p:nvPr/>
        </p:nvSpPr>
        <p:spPr>
          <a:xfrm>
            <a:off x="6070104" y="5742534"/>
            <a:ext cx="2930873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SINISTRA / DESTRA / STRINGA.ESTRAI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17"/>
          <p:cNvSpPr/>
          <p:nvPr/>
        </p:nvSpPr>
        <p:spPr>
          <a:xfrm>
            <a:off x="600968" y="6010722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Scopo: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Estrarre porzioni specifiche di testo da stringhe più lunghe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17"/>
          <p:cNvSpPr/>
          <p:nvPr/>
        </p:nvSpPr>
        <p:spPr>
          <a:xfrm>
            <a:off x="600968" y="6283376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SINISTRA(testo;num_caratteri):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estrae da sinistra. Es: =SINISTRA("PA2024-1234";6) = "PA2024"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17"/>
          <p:cNvSpPr/>
          <p:nvPr/>
        </p:nvSpPr>
        <p:spPr>
          <a:xfrm>
            <a:off x="600968" y="6556028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DESTRA(testo;num_caratteri):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estrae da destra. Es: =DESTRA("PA2024-1234";4) = "1234"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17"/>
          <p:cNvSpPr/>
          <p:nvPr/>
        </p:nvSpPr>
        <p:spPr>
          <a:xfrm>
            <a:off x="600968" y="6828682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STRINGA.ESTRAI(testo;inizio;num_caratteri):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estrae dal centro. Es: =STRINGA.ESTRAI(A2;3;4) estrae 4 caratteri dalla posizione 3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17"/>
          <p:cNvSpPr/>
          <p:nvPr/>
        </p:nvSpPr>
        <p:spPr>
          <a:xfrm>
            <a:off x="600968" y="7101334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Caso d'uso PA: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Estrarre l'anno da protocollo "2024/001234/DG" con =SINISTRA(A2;4)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17"/>
          <p:cNvSpPr/>
          <p:nvPr/>
        </p:nvSpPr>
        <p:spPr>
          <a:xfrm>
            <a:off x="9163051" y="7671495"/>
            <a:ext cx="8647956" cy="1804988"/>
          </a:xfrm>
          <a:prstGeom prst="rect">
            <a:avLst/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17"/>
          <p:cNvSpPr/>
          <p:nvPr/>
        </p:nvSpPr>
        <p:spPr>
          <a:xfrm>
            <a:off x="9287025" y="7795469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LUNGHEZZA / LEN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17"/>
          <p:cNvSpPr/>
          <p:nvPr/>
        </p:nvSpPr>
        <p:spPr>
          <a:xfrm>
            <a:off x="9287024" y="8063657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Scopo: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Contare il numero di caratteri in una stringa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17"/>
          <p:cNvSpPr/>
          <p:nvPr/>
        </p:nvSpPr>
        <p:spPr>
          <a:xfrm>
            <a:off x="9287024" y="8336311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Sintassi: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=LUNGHEZZA(testo)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5" name="Google Shape;645;p17"/>
          <p:cNvSpPr/>
          <p:nvPr/>
        </p:nvSpPr>
        <p:spPr>
          <a:xfrm>
            <a:off x="9287024" y="8608963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Esempio PA: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Validare codici fiscali verificando lunghezza corretta: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6" name="Google Shape;646;p17"/>
          <p:cNvSpPr/>
          <p:nvPr/>
        </p:nvSpPr>
        <p:spPr>
          <a:xfrm>
            <a:off x="9287024" y="8881617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=SE(LUNGHEZZA(A2)=16;"VALIDO";"ERRORE: codice fiscale deve essere 16 caratteri")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17"/>
          <p:cNvSpPr/>
          <p:nvPr/>
        </p:nvSpPr>
        <p:spPr>
          <a:xfrm>
            <a:off x="9287024" y="9154269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Utile anche per identificare celle con contenuto sospetto (troppo corto o troppo lungo)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17"/>
          <p:cNvSpPr/>
          <p:nvPr/>
        </p:nvSpPr>
        <p:spPr>
          <a:xfrm>
            <a:off x="476995" y="9724430"/>
            <a:ext cx="8647956" cy="1804988"/>
          </a:xfrm>
          <a:prstGeom prst="roundRect">
            <a:avLst>
              <a:gd fmla="val 1031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p17"/>
          <p:cNvSpPr/>
          <p:nvPr/>
        </p:nvSpPr>
        <p:spPr>
          <a:xfrm>
            <a:off x="6500813" y="9848404"/>
            <a:ext cx="2500164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MAIUSC / MINUSC / MAIUSC.INIZ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0" name="Google Shape;650;p17"/>
          <p:cNvSpPr/>
          <p:nvPr/>
        </p:nvSpPr>
        <p:spPr>
          <a:xfrm>
            <a:off x="600968" y="10116592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Scopo: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Normalizzare il case del testo per coerenza e comparabilità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1" name="Google Shape;651;p17"/>
          <p:cNvSpPr/>
          <p:nvPr/>
        </p:nvSpPr>
        <p:spPr>
          <a:xfrm>
            <a:off x="600968" y="10389245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MAIUSC(testo):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converte tutto in maiuscolo. Es: =MAIUSC("roma") = "ROMA"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2" name="Google Shape;652;p17"/>
          <p:cNvSpPr/>
          <p:nvPr/>
        </p:nvSpPr>
        <p:spPr>
          <a:xfrm>
            <a:off x="600968" y="10661898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MINUSC(testo):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converte tutto in minuscolo. Es: =MINUSC("ROMA") = "roma"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3" name="Google Shape;653;p17"/>
          <p:cNvSpPr/>
          <p:nvPr/>
        </p:nvSpPr>
        <p:spPr>
          <a:xfrm>
            <a:off x="600968" y="10934551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MAIUSC.INIZ(testo):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prima lettera maiuscola, resto minuscolo. Es: =MAIUSC.INIZ("MARIO ROSSI") = "Mario Rossi"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4" name="Google Shape;654;p17"/>
          <p:cNvSpPr/>
          <p:nvPr/>
        </p:nvSpPr>
        <p:spPr>
          <a:xfrm>
            <a:off x="600968" y="11207204"/>
            <a:ext cx="840000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Best Practice PA: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Normalizzare cognomi con MAIUSC.INIZ, indirizzi email con MINUSC, sigle con MAIUSC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8"/>
          <p:cNvSpPr/>
          <p:nvPr/>
        </p:nvSpPr>
        <p:spPr>
          <a:xfrm>
            <a:off x="563761" y="485627"/>
            <a:ext cx="8018413" cy="4405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50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Ricerca e Riferimento: CERCA.VERT vs CERCA.X</a:t>
            </a:r>
            <a:endParaRPr b="0" i="0" sz="2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1" name="Google Shape;661;p18"/>
          <p:cNvSpPr/>
          <p:nvPr/>
        </p:nvSpPr>
        <p:spPr>
          <a:xfrm>
            <a:off x="563762" y="1208038"/>
            <a:ext cx="17160479" cy="450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Le funzioni di ricerca sono essenziali quando è necessario integrare informazioni provenienti da tabelle diverse, un'operazione quotidiana nella PA: arricchire un elenco di pratiche con i dati anagrafici degli uffici, abbinare codici budget a descrizioni capitoli, associare fornitori a categorie merceologiche. CERCA.VERT è stata per anni lo standard, ma CERCA.X rappresenta l'evoluzione moderna con vantaggi significativi.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18"/>
          <p:cNvSpPr/>
          <p:nvPr/>
        </p:nvSpPr>
        <p:spPr>
          <a:xfrm>
            <a:off x="563762" y="1958429"/>
            <a:ext cx="4512469" cy="2643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9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CERCA.VERT (VLOOKUP) - Funzione Classica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18"/>
          <p:cNvSpPr/>
          <p:nvPr/>
        </p:nvSpPr>
        <p:spPr>
          <a:xfrm>
            <a:off x="563761" y="2363689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Sintassi:</a:t>
            </a: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=CERCA.VERT(valore; tabella; colonna_indice; [corrispondenza_esatta])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18"/>
          <p:cNvSpPr/>
          <p:nvPr/>
        </p:nvSpPr>
        <p:spPr>
          <a:xfrm>
            <a:off x="563761" y="2715965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Parametri: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18"/>
          <p:cNvSpPr/>
          <p:nvPr/>
        </p:nvSpPr>
        <p:spPr>
          <a:xfrm>
            <a:off x="563761" y="3068241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063"/>
              <a:buFont typeface="Roboto"/>
              <a:buChar char="•"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valore:</a:t>
            </a: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Il dato da cercare (es. codice ufficio)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18"/>
          <p:cNvSpPr/>
          <p:nvPr/>
        </p:nvSpPr>
        <p:spPr>
          <a:xfrm>
            <a:off x="563761" y="3342978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063"/>
              <a:buFont typeface="Roboto"/>
              <a:buChar char="•"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tabella:</a:t>
            </a: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L'intervallo dove cercare (es. A2:D50)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18"/>
          <p:cNvSpPr/>
          <p:nvPr/>
        </p:nvSpPr>
        <p:spPr>
          <a:xfrm>
            <a:off x="563761" y="3617714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063"/>
              <a:buFont typeface="Roboto"/>
              <a:buChar char="•"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colonna_indice:</a:t>
            </a: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Numero della colonna da restituire (1=prima, 2=seconda, ecc.)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18"/>
          <p:cNvSpPr/>
          <p:nvPr/>
        </p:nvSpPr>
        <p:spPr>
          <a:xfrm>
            <a:off x="563761" y="3892451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063"/>
              <a:buFont typeface="Roboto"/>
              <a:buChar char="•"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corrispondenza_esatta:</a:t>
            </a: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FALSO (0) per match esatto, VERO (1) per approssimato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18"/>
          <p:cNvSpPr/>
          <p:nvPr/>
        </p:nvSpPr>
        <p:spPr>
          <a:xfrm>
            <a:off x="563761" y="4244728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Esempio:</a:t>
            </a: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=CERCA.VERT(B2;Uffici!A:D;3;FALSO)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18"/>
          <p:cNvSpPr/>
          <p:nvPr/>
        </p:nvSpPr>
        <p:spPr>
          <a:xfrm>
            <a:off x="563761" y="4597004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Cerca il valore di B2 nella prima colonna del foglio Uffici, restituisce il valore della 3ª colonna.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18"/>
          <p:cNvSpPr/>
          <p:nvPr/>
        </p:nvSpPr>
        <p:spPr>
          <a:xfrm>
            <a:off x="563762" y="4963418"/>
            <a:ext cx="2370236" cy="2297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5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⚠️</a:t>
            </a:r>
            <a:r>
              <a:rPr b="0" i="0" lang="en-US" sz="1375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 Limitazioni CERCA.VERT</a:t>
            </a:r>
            <a:endParaRPr b="0" i="0" sz="1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18"/>
          <p:cNvSpPr/>
          <p:nvPr/>
        </p:nvSpPr>
        <p:spPr>
          <a:xfrm>
            <a:off x="563761" y="5334149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063"/>
              <a:buFont typeface="Roboto"/>
              <a:buChar char="•"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Cerca SOLO nella prima colonna della tabella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18"/>
          <p:cNvSpPr/>
          <p:nvPr/>
        </p:nvSpPr>
        <p:spPr>
          <a:xfrm>
            <a:off x="563761" y="5608885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063"/>
              <a:buFont typeface="Roboto"/>
              <a:buChar char="•"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Può guardare SOLO a destra (colonne successive)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18"/>
          <p:cNvSpPr/>
          <p:nvPr/>
        </p:nvSpPr>
        <p:spPr>
          <a:xfrm>
            <a:off x="563761" y="5883623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063"/>
              <a:buFont typeface="Roboto"/>
              <a:buChar char="•"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Se aggiungi colonne, l'indice numerico si rompe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5" name="Google Shape;675;p18"/>
          <p:cNvSpPr/>
          <p:nvPr/>
        </p:nvSpPr>
        <p:spPr>
          <a:xfrm>
            <a:off x="563761" y="6158359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063"/>
              <a:buFont typeface="Roboto"/>
              <a:buChar char="•"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Meno leggibile: devi contare le colonne manualmente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18"/>
          <p:cNvSpPr/>
          <p:nvPr/>
        </p:nvSpPr>
        <p:spPr>
          <a:xfrm>
            <a:off x="9325422" y="1958429"/>
            <a:ext cx="4177754" cy="2643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9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CERCA.X (XLOOKUP) - Funzione Moderna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18"/>
          <p:cNvSpPr/>
          <p:nvPr/>
        </p:nvSpPr>
        <p:spPr>
          <a:xfrm>
            <a:off x="9325421" y="2363689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Sintassi:</a:t>
            </a: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=CERCA.X(valore; array_ricerca; array_risultato; [se_non_trovato]; [modalità_corrispondenza]; [modalità_ricerca])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18"/>
          <p:cNvSpPr/>
          <p:nvPr/>
        </p:nvSpPr>
        <p:spPr>
          <a:xfrm>
            <a:off x="9325421" y="2715965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Vantaggi Rivoluzionari: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18"/>
          <p:cNvSpPr/>
          <p:nvPr/>
        </p:nvSpPr>
        <p:spPr>
          <a:xfrm>
            <a:off x="9325421" y="3099942"/>
            <a:ext cx="8408343" cy="916186"/>
          </a:xfrm>
          <a:prstGeom prst="roundRect">
            <a:avLst>
              <a:gd fmla="val 2308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18"/>
          <p:cNvSpPr/>
          <p:nvPr/>
        </p:nvSpPr>
        <p:spPr>
          <a:xfrm>
            <a:off x="9485411" y="3259932"/>
            <a:ext cx="2481560" cy="2297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5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🎯</a:t>
            </a:r>
            <a:r>
              <a:rPr b="0" i="0" lang="en-US" sz="1375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Cerca in Qualsiasi Colonna</a:t>
            </a:r>
            <a:endParaRPr b="0" i="0" sz="1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18"/>
          <p:cNvSpPr/>
          <p:nvPr/>
        </p:nvSpPr>
        <p:spPr>
          <a:xfrm>
            <a:off x="9485411" y="3630663"/>
            <a:ext cx="808836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Non serve che la colonna chiave sia la prima, cerca dove vuoi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18"/>
          <p:cNvSpPr/>
          <p:nvPr/>
        </p:nvSpPr>
        <p:spPr>
          <a:xfrm>
            <a:off x="9325421" y="4157068"/>
            <a:ext cx="8408343" cy="916186"/>
          </a:xfrm>
          <a:prstGeom prst="roundRect">
            <a:avLst>
              <a:gd fmla="val 2308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18"/>
          <p:cNvSpPr/>
          <p:nvPr/>
        </p:nvSpPr>
        <p:spPr>
          <a:xfrm>
            <a:off x="9485412" y="4317058"/>
            <a:ext cx="1859161" cy="2297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5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⬅️➡️</a:t>
            </a:r>
            <a:r>
              <a:rPr b="0" i="0" lang="en-US" sz="1375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Guarda Ovunque</a:t>
            </a:r>
            <a:endParaRPr b="0" i="0" sz="1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4" name="Google Shape;684;p18"/>
          <p:cNvSpPr/>
          <p:nvPr/>
        </p:nvSpPr>
        <p:spPr>
          <a:xfrm>
            <a:off x="9485411" y="4687789"/>
            <a:ext cx="808836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Può restituire colonne a sinistra o a destra della chiave di ricerca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18"/>
          <p:cNvSpPr/>
          <p:nvPr/>
        </p:nvSpPr>
        <p:spPr>
          <a:xfrm>
            <a:off x="9325421" y="5214195"/>
            <a:ext cx="8408343" cy="916186"/>
          </a:xfrm>
          <a:prstGeom prst="roundRect">
            <a:avLst>
              <a:gd fmla="val 2308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6" name="Google Shape;686;p18"/>
          <p:cNvSpPr/>
          <p:nvPr/>
        </p:nvSpPr>
        <p:spPr>
          <a:xfrm>
            <a:off x="9485411" y="5374185"/>
            <a:ext cx="1772990" cy="2297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5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📝</a:t>
            </a:r>
            <a:r>
              <a:rPr b="0" i="0" lang="en-US" sz="1375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Riferimenti Diretti</a:t>
            </a:r>
            <a:endParaRPr b="0" i="0" sz="1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18"/>
          <p:cNvSpPr/>
          <p:nvPr/>
        </p:nvSpPr>
        <p:spPr>
          <a:xfrm>
            <a:off x="9485411" y="5744915"/>
            <a:ext cx="808836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Indichi colonne per nome, non per numero: più chiaro e robusto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8" name="Google Shape;688;p18"/>
          <p:cNvSpPr/>
          <p:nvPr/>
        </p:nvSpPr>
        <p:spPr>
          <a:xfrm>
            <a:off x="9325421" y="6271321"/>
            <a:ext cx="8408343" cy="916186"/>
          </a:xfrm>
          <a:prstGeom prst="roundRect">
            <a:avLst>
              <a:gd fmla="val 2308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9" name="Google Shape;689;p18"/>
          <p:cNvSpPr/>
          <p:nvPr/>
        </p:nvSpPr>
        <p:spPr>
          <a:xfrm>
            <a:off x="9485411" y="6431311"/>
            <a:ext cx="2311153" cy="2297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5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🛡️</a:t>
            </a:r>
            <a:r>
              <a:rPr b="0" i="0" lang="en-US" sz="1375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Gestione Errori Integrata</a:t>
            </a:r>
            <a:endParaRPr b="0" i="0" sz="1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0" name="Google Shape;690;p18"/>
          <p:cNvSpPr/>
          <p:nvPr/>
        </p:nvSpPr>
        <p:spPr>
          <a:xfrm>
            <a:off x="9485411" y="6802041"/>
            <a:ext cx="808836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Parametro [se_non_trovato] evita #N/D senza bisogno di SE.ERRORE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1" name="Google Shape;691;p18"/>
          <p:cNvSpPr/>
          <p:nvPr/>
        </p:nvSpPr>
        <p:spPr>
          <a:xfrm>
            <a:off x="9325421" y="7346008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Esempio identico a CERCA.VERT: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2" name="Google Shape;692;p18"/>
          <p:cNvSpPr/>
          <p:nvPr/>
        </p:nvSpPr>
        <p:spPr>
          <a:xfrm>
            <a:off x="9325421" y="7698284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=CERCA.X(B2;Uffici!A:A;Uffici!C:C;"Non trovato")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3" name="Google Shape;693;p18"/>
          <p:cNvSpPr/>
          <p:nvPr/>
        </p:nvSpPr>
        <p:spPr>
          <a:xfrm>
            <a:off x="9325421" y="8050560"/>
            <a:ext cx="8408343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Cerca B2 nella colonna A del foglio Uffici, restituisce colonna C, mostra "Non trovato" se manca.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4" name="Google Shape;694;p18"/>
          <p:cNvSpPr/>
          <p:nvPr/>
        </p:nvSpPr>
        <p:spPr>
          <a:xfrm>
            <a:off x="9325421" y="8434536"/>
            <a:ext cx="8408343" cy="824210"/>
          </a:xfrm>
          <a:prstGeom prst="roundRect">
            <a:avLst>
              <a:gd fmla="val 2566" name="adj"/>
            </a:avLst>
          </a:prstGeom>
          <a:solidFill>
            <a:srgbClr val="C3C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695" name="Google Shape;69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66361" y="8639621"/>
            <a:ext cx="176213" cy="140940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18"/>
          <p:cNvSpPr/>
          <p:nvPr/>
        </p:nvSpPr>
        <p:spPr>
          <a:xfrm>
            <a:off x="9783515" y="8610601"/>
            <a:ext cx="7809310" cy="450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Disponibilità:</a:t>
            </a:r>
            <a:r>
              <a:rPr b="0" i="0" lang="en-US" sz="1063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CERCA.X è disponibile in Excel 2021, Microsoft 365 e Google Fogli. Non presente in Excel 2016/2019 e LibreOffice Calc (usare CERCA.VERT).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18"/>
          <p:cNvSpPr/>
          <p:nvPr/>
        </p:nvSpPr>
        <p:spPr>
          <a:xfrm>
            <a:off x="563762" y="9575750"/>
            <a:ext cx="17160479" cy="2254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Raccomandazione:</a:t>
            </a: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Se il tuo ambiente supporta CERCA.X, usala sempre. È più potente, leggibile e robusta. Se devi mantenere compatibilità con versioni vecchie, usa CERCA.VERT con SE.ERRORE per gestire i #N/D.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9"/>
          <p:cNvSpPr/>
          <p:nvPr/>
        </p:nvSpPr>
        <p:spPr>
          <a:xfrm>
            <a:off x="625079" y="552153"/>
            <a:ext cx="6853833" cy="488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4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63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Esercizio Pratico 2: Formule Integrate</a:t>
            </a:r>
            <a:endParaRPr b="0" i="0" sz="3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19"/>
          <p:cNvSpPr/>
          <p:nvPr/>
        </p:nvSpPr>
        <p:spPr>
          <a:xfrm>
            <a:off x="625079" y="1352996"/>
            <a:ext cx="17037844" cy="500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Obiettivo: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Integrare le competenze su funzioni di ricerca, logiche e testuali per arricchire e analizzare un dataset PA. Questo esercizio simula un'operazione reale: partire da un elenco incompleto di pratiche e completarlo con informazioni provenienti da una rubrica, aggiungendo colonne calcolate di controllo.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5" name="Google Shape;705;p19"/>
          <p:cNvSpPr/>
          <p:nvPr/>
        </p:nvSpPr>
        <p:spPr>
          <a:xfrm>
            <a:off x="625080" y="2497634"/>
            <a:ext cx="5575101" cy="3485853"/>
          </a:xfrm>
          <a:prstGeom prst="roundRect">
            <a:avLst>
              <a:gd fmla="val 672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19"/>
          <p:cNvSpPr/>
          <p:nvPr/>
        </p:nvSpPr>
        <p:spPr>
          <a:xfrm>
            <a:off x="644128" y="2516684"/>
            <a:ext cx="5537001" cy="156270"/>
          </a:xfrm>
          <a:prstGeom prst="roundRect">
            <a:avLst>
              <a:gd fmla="val 372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19"/>
          <p:cNvSpPr/>
          <p:nvPr/>
        </p:nvSpPr>
        <p:spPr>
          <a:xfrm>
            <a:off x="800398" y="2829222"/>
            <a:ext cx="1953369" cy="2442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Preparazione Dataset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19"/>
          <p:cNvSpPr/>
          <p:nvPr/>
        </p:nvSpPr>
        <p:spPr>
          <a:xfrm>
            <a:off x="800397" y="3167211"/>
            <a:ext cx="5224463" cy="10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Apri </a:t>
            </a:r>
            <a:r>
              <a:rPr b="1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dataset_PA.csv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(pratiche amministrative) e </a:t>
            </a:r>
            <a:r>
              <a:rPr b="1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rubrica_uffici_PULITO.xlsx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(da Esercizio 1). Il dataset pratiche contiene: CodiceUfficio, NumeroPratica, DataApertura, ImportoImpegnato, DataScadenza. La rubrica contiene: CodiceUfficio, Denominazione, Responsabile, Email.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19"/>
          <p:cNvSpPr/>
          <p:nvPr/>
        </p:nvSpPr>
        <p:spPr>
          <a:xfrm>
            <a:off x="800397" y="4261098"/>
            <a:ext cx="5224463" cy="25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Verifica che entrambi i file siano aperti e visualizzabili.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19"/>
          <p:cNvSpPr/>
          <p:nvPr/>
        </p:nvSpPr>
        <p:spPr>
          <a:xfrm>
            <a:off x="6356450" y="2263230"/>
            <a:ext cx="5575101" cy="3720256"/>
          </a:xfrm>
          <a:prstGeom prst="roundRect">
            <a:avLst>
              <a:gd fmla="val 630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p19"/>
          <p:cNvSpPr/>
          <p:nvPr/>
        </p:nvSpPr>
        <p:spPr>
          <a:xfrm>
            <a:off x="6375500" y="2282279"/>
            <a:ext cx="5537001" cy="156270"/>
          </a:xfrm>
          <a:prstGeom prst="roundRect">
            <a:avLst>
              <a:gd fmla="val 372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19"/>
          <p:cNvSpPr/>
          <p:nvPr/>
        </p:nvSpPr>
        <p:spPr>
          <a:xfrm>
            <a:off x="6531769" y="2594819"/>
            <a:ext cx="2631133" cy="2442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Arricchimento con CERCA.X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19"/>
          <p:cNvSpPr/>
          <p:nvPr/>
        </p:nvSpPr>
        <p:spPr>
          <a:xfrm>
            <a:off x="6531769" y="2932807"/>
            <a:ext cx="5224463" cy="500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Nel dataset_PA, aggiungi tre nuove colonne: </a:t>
            </a:r>
            <a:r>
              <a:rPr b="1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NomeUfficio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b="1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Responsabile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b="1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EmailUfficio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19"/>
          <p:cNvSpPr/>
          <p:nvPr/>
        </p:nvSpPr>
        <p:spPr>
          <a:xfrm>
            <a:off x="6531769" y="3526632"/>
            <a:ext cx="5224463" cy="7500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Usa CERCA.X (o CERCA.VERT se non disponibile) per popolare queste colonne cercando il CodiceUfficio nella rubrica e restituendo i valori corrispondenti.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19"/>
          <p:cNvSpPr/>
          <p:nvPr/>
        </p:nvSpPr>
        <p:spPr>
          <a:xfrm>
            <a:off x="6531769" y="4370487"/>
            <a:ext cx="5224463" cy="25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Formula esempio (CERCA.X):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19"/>
          <p:cNvSpPr/>
          <p:nvPr/>
        </p:nvSpPr>
        <p:spPr>
          <a:xfrm>
            <a:off x="6531769" y="4714280"/>
            <a:ext cx="5224463" cy="500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=CERCA.X(A2;[rubrica_uffici_PULITO.xlsx]Foglio1!$A$2:$A$50;[rubrica_uffici_PULITO.xlsx]Foglio1!$B$2:$B$50;"Ufficio non trovato")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19"/>
          <p:cNvSpPr/>
          <p:nvPr/>
        </p:nvSpPr>
        <p:spPr>
          <a:xfrm>
            <a:off x="6531769" y="5308104"/>
            <a:ext cx="5224463" cy="500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Copia la formula per tutte e tre le colonne, cambiando solo l'array_risultato (colonna B per NomeUfficio, C per Responsabile, D per Email).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19"/>
          <p:cNvSpPr/>
          <p:nvPr/>
        </p:nvSpPr>
        <p:spPr>
          <a:xfrm>
            <a:off x="12087821" y="2028826"/>
            <a:ext cx="5575101" cy="3954661"/>
          </a:xfrm>
          <a:prstGeom prst="roundRect">
            <a:avLst>
              <a:gd fmla="val 593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19"/>
          <p:cNvSpPr/>
          <p:nvPr/>
        </p:nvSpPr>
        <p:spPr>
          <a:xfrm>
            <a:off x="12106871" y="2047875"/>
            <a:ext cx="5537001" cy="156270"/>
          </a:xfrm>
          <a:prstGeom prst="roundRect">
            <a:avLst>
              <a:gd fmla="val 372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19"/>
          <p:cNvSpPr/>
          <p:nvPr/>
        </p:nvSpPr>
        <p:spPr>
          <a:xfrm>
            <a:off x="12263140" y="2360414"/>
            <a:ext cx="2392710" cy="2442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Colonna Stato con SE+E/O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19"/>
          <p:cNvSpPr/>
          <p:nvPr/>
        </p:nvSpPr>
        <p:spPr>
          <a:xfrm>
            <a:off x="12263140" y="2698402"/>
            <a:ext cx="5224463" cy="500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Aggiungi una colonna </a:t>
            </a:r>
            <a:r>
              <a:rPr b="1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Stato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che classifica ogni pratica secondo queste regole: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19"/>
          <p:cNvSpPr/>
          <p:nvPr/>
        </p:nvSpPr>
        <p:spPr>
          <a:xfrm>
            <a:off x="12263140" y="3292227"/>
            <a:ext cx="5224463" cy="500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188"/>
              <a:buFont typeface="Roboto"/>
              <a:buChar char="•"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"</a:t>
            </a:r>
            <a:r>
              <a:rPr b="0" i="0" lang="en-US" sz="118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🔴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CRITICA" se: ImportoImpegnato &gt; 50.000 E DataScadenza &lt; OGGI()+15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19"/>
          <p:cNvSpPr/>
          <p:nvPr/>
        </p:nvSpPr>
        <p:spPr>
          <a:xfrm>
            <a:off x="12263140" y="3846911"/>
            <a:ext cx="5224463" cy="25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188"/>
              <a:buFont typeface="Roboto"/>
              <a:buChar char="•"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"</a:t>
            </a:r>
            <a:r>
              <a:rPr b="0" i="0" lang="en-US" sz="118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🟡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ATTENZIONE" se: DataScadenza &lt; OGGI()+30 (e non critica)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19"/>
          <p:cNvSpPr/>
          <p:nvPr/>
        </p:nvSpPr>
        <p:spPr>
          <a:xfrm>
            <a:off x="12263140" y="4151561"/>
            <a:ext cx="5224463" cy="25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188"/>
              <a:buFont typeface="Roboto"/>
              <a:buChar char="•"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"</a:t>
            </a:r>
            <a:r>
              <a:rPr b="0" i="0" lang="en-US" sz="118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🟢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REGOLARE" altrimenti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19"/>
          <p:cNvSpPr/>
          <p:nvPr/>
        </p:nvSpPr>
        <p:spPr>
          <a:xfrm>
            <a:off x="12263140" y="4495355"/>
            <a:ext cx="5224463" cy="25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Formula: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6" name="Google Shape;726;p19"/>
          <p:cNvSpPr/>
          <p:nvPr/>
        </p:nvSpPr>
        <p:spPr>
          <a:xfrm>
            <a:off x="12263140" y="4839147"/>
            <a:ext cx="5224463" cy="25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=SE(E(D2&gt;50000;E2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7" name="Google Shape;727;p19"/>
          <p:cNvSpPr/>
          <p:nvPr/>
        </p:nvSpPr>
        <p:spPr>
          <a:xfrm>
            <a:off x="625080" y="6608564"/>
            <a:ext cx="5575101" cy="1860649"/>
          </a:xfrm>
          <a:prstGeom prst="roundRect">
            <a:avLst>
              <a:gd fmla="val 1260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19"/>
          <p:cNvSpPr/>
          <p:nvPr/>
        </p:nvSpPr>
        <p:spPr>
          <a:xfrm>
            <a:off x="644128" y="6627614"/>
            <a:ext cx="5537001" cy="156270"/>
          </a:xfrm>
          <a:prstGeom prst="roundRect">
            <a:avLst>
              <a:gd fmla="val 372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19"/>
          <p:cNvSpPr/>
          <p:nvPr/>
        </p:nvSpPr>
        <p:spPr>
          <a:xfrm>
            <a:off x="800397" y="6940155"/>
            <a:ext cx="5224463" cy="25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19"/>
          <p:cNvSpPr/>
          <p:nvPr/>
        </p:nvSpPr>
        <p:spPr>
          <a:xfrm>
            <a:off x="6356450" y="6374161"/>
            <a:ext cx="5575101" cy="2095054"/>
          </a:xfrm>
          <a:prstGeom prst="roundRect">
            <a:avLst>
              <a:gd fmla="val 1119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19"/>
          <p:cNvSpPr/>
          <p:nvPr/>
        </p:nvSpPr>
        <p:spPr>
          <a:xfrm>
            <a:off x="6375500" y="6393210"/>
            <a:ext cx="5537001" cy="156270"/>
          </a:xfrm>
          <a:prstGeom prst="roundRect">
            <a:avLst>
              <a:gd fmla="val 372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19"/>
          <p:cNvSpPr/>
          <p:nvPr/>
        </p:nvSpPr>
        <p:spPr>
          <a:xfrm>
            <a:off x="6531769" y="6705749"/>
            <a:ext cx="2256533" cy="2442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Verifica e Formattazione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19"/>
          <p:cNvSpPr/>
          <p:nvPr/>
        </p:nvSpPr>
        <p:spPr>
          <a:xfrm>
            <a:off x="6531769" y="7043738"/>
            <a:ext cx="5224463" cy="12501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Applica formattazione condizionale alla colonna Stato: sfondo rosso per CRITICA, giallo per ATTENZIONE, verde per REGOLARE. Verifica che le formule CERCA.X non abbiano restituito errori o "Ufficio non trovato" (se sì, controlla i codici). Ordina per Stato per raggruppare le pratiche critiche in alto.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19"/>
          <p:cNvSpPr/>
          <p:nvPr/>
        </p:nvSpPr>
        <p:spPr>
          <a:xfrm>
            <a:off x="625079" y="8644980"/>
            <a:ext cx="17037844" cy="664071"/>
          </a:xfrm>
          <a:prstGeom prst="roundRect">
            <a:avLst>
              <a:gd fmla="val 3530" name="adj"/>
            </a:avLst>
          </a:prstGeom>
          <a:solidFill>
            <a:srgbClr val="C3C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735" name="Google Shape;73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1347" y="8874919"/>
            <a:ext cx="195263" cy="156270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19"/>
          <p:cNvSpPr/>
          <p:nvPr/>
        </p:nvSpPr>
        <p:spPr>
          <a:xfrm>
            <a:off x="1132880" y="8840242"/>
            <a:ext cx="16373773" cy="25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Risultato Atteso:</a:t>
            </a:r>
            <a:r>
              <a:rPr b="0" i="0" lang="en-US" sz="118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Un dataset arricchito con 4 nuove colonne calcolate automaticamente, pronto per analisi e reporting. Salva come </a:t>
            </a:r>
            <a:r>
              <a:rPr b="1" i="0" lang="en-US" sz="118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dataset_PA_ARRICCHITO.xlsx</a:t>
            </a:r>
            <a:r>
              <a:rPr b="0" i="0" lang="en-US" sz="118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19"/>
          <p:cNvSpPr/>
          <p:nvPr/>
        </p:nvSpPr>
        <p:spPr>
          <a:xfrm>
            <a:off x="625079" y="9484817"/>
            <a:ext cx="17037844" cy="25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1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Durata: 15-18 minuti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| Difficoltà: Intermedia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20"/>
          <p:cNvSpPr/>
          <p:nvPr/>
        </p:nvSpPr>
        <p:spPr>
          <a:xfrm>
            <a:off x="905173" y="622250"/>
            <a:ext cx="12186046" cy="7070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34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Sezione 3: Analisi e Rappresentazione dei Dati</a:t>
            </a:r>
            <a:endParaRPr b="0" i="0" sz="4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4" name="Google Shape;744;p20"/>
          <p:cNvSpPr/>
          <p:nvPr/>
        </p:nvSpPr>
        <p:spPr>
          <a:xfrm>
            <a:off x="905173" y="1781920"/>
            <a:ext cx="16477655" cy="1086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Raccogliere e pulire i dati è solo l'inizio: il vero valore emerge quando riusciamo a trasformare grandi quantità di informazioni in insight comprensibili e azionabili. In questa sezione di 90 minuti esploreremo le tecniche per interrogare, aggregare e visualizzare i dati: dagli ordinamenti multi-livello ai filtri avanzati, dalle tabelle pivot per analisi multidimensionali ai grafici efficaci per comunicare risultati complessi in modo immediato.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5" name="Google Shape;745;p20"/>
          <p:cNvSpPr/>
          <p:nvPr/>
        </p:nvSpPr>
        <p:spPr>
          <a:xfrm>
            <a:off x="905173" y="3122712"/>
            <a:ext cx="16477655" cy="10862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Queste competenze sono fondamentali per chi nella PA deve produrre report periodici, dashboard di monitoraggio, analisi comparative tra uffici/periodi o presentazioni per il management. Impareremo non solo il "come", ma anche il "quando" e il "perché" scegliere un particolare strumento di analisi o tipo di visualizzazione.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20"/>
          <p:cNvSpPr/>
          <p:nvPr/>
        </p:nvSpPr>
        <p:spPr>
          <a:xfrm>
            <a:off x="2696021" y="5394723"/>
            <a:ext cx="3225105" cy="3536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56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Ordinamenti Intelligenti</a:t>
            </a:r>
            <a:endParaRPr b="0" i="0" sz="2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20"/>
          <p:cNvSpPr/>
          <p:nvPr/>
        </p:nvSpPr>
        <p:spPr>
          <a:xfrm>
            <a:off x="905173" y="5884069"/>
            <a:ext cx="5015954" cy="362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07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Criteri multipli e personalizzati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48" name="Google Shape;74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0455" y="4463504"/>
            <a:ext cx="5767090" cy="57670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49" name="Google Shape;749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7298" y="5708081"/>
            <a:ext cx="338584" cy="423119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20"/>
          <p:cNvSpPr/>
          <p:nvPr/>
        </p:nvSpPr>
        <p:spPr>
          <a:xfrm>
            <a:off x="12366872" y="5394723"/>
            <a:ext cx="2828628" cy="3536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Filtri Avanzati</a:t>
            </a:r>
            <a:endParaRPr b="0" i="0" sz="2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20"/>
          <p:cNvSpPr/>
          <p:nvPr/>
        </p:nvSpPr>
        <p:spPr>
          <a:xfrm>
            <a:off x="12366873" y="5884069"/>
            <a:ext cx="5015954" cy="362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Selezioni complesse e viste salvate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52" name="Google Shape;75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60455" y="4463504"/>
            <a:ext cx="5767090" cy="57670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53" name="Google Shape;753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401971" y="5708081"/>
            <a:ext cx="338584" cy="423119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20"/>
          <p:cNvSpPr/>
          <p:nvPr/>
        </p:nvSpPr>
        <p:spPr>
          <a:xfrm>
            <a:off x="12366872" y="8447932"/>
            <a:ext cx="2828628" cy="3536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Tabelle e Pivot</a:t>
            </a:r>
            <a:endParaRPr b="0" i="0" sz="2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5" name="Google Shape;755;p20"/>
          <p:cNvSpPr/>
          <p:nvPr/>
        </p:nvSpPr>
        <p:spPr>
          <a:xfrm>
            <a:off x="12366873" y="8937278"/>
            <a:ext cx="5015954" cy="362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7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Strutture dati e aggregazioni dinamiche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56" name="Google Shape;756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260455" y="4463504"/>
            <a:ext cx="5767090" cy="57670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57" name="Google Shape;757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01971" y="8562752"/>
            <a:ext cx="338584" cy="423119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20"/>
          <p:cNvSpPr/>
          <p:nvPr/>
        </p:nvSpPr>
        <p:spPr>
          <a:xfrm>
            <a:off x="3092500" y="8447932"/>
            <a:ext cx="2828628" cy="35361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256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Grafici Professionali</a:t>
            </a:r>
            <a:endParaRPr b="0" i="0" sz="2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20"/>
          <p:cNvSpPr/>
          <p:nvPr/>
        </p:nvSpPr>
        <p:spPr>
          <a:xfrm>
            <a:off x="905173" y="8937278"/>
            <a:ext cx="5015954" cy="3620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607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Visualizzazioni efficaci e accessibili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60" name="Google Shape;760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260455" y="4463504"/>
            <a:ext cx="5767090" cy="576709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761" name="Google Shape;761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547298" y="8562752"/>
            <a:ext cx="338584" cy="423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65" name="Google Shape;16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0" y="0"/>
            <a:ext cx="685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"/>
          <p:cNvSpPr/>
          <p:nvPr/>
        </p:nvSpPr>
        <p:spPr>
          <a:xfrm>
            <a:off x="992238" y="3388519"/>
            <a:ext cx="9445526" cy="155019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3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75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Excel per la Pubblica Amministrazione</a:t>
            </a:r>
            <a:endParaRPr b="0" i="0" sz="48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3"/>
          <p:cNvSpPr/>
          <p:nvPr/>
        </p:nvSpPr>
        <p:spPr>
          <a:xfrm>
            <a:off x="992238" y="5310783"/>
            <a:ext cx="9445526" cy="1587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3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7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Modulo formativo avanzato nel programma </a:t>
            </a:r>
            <a:r>
              <a:rPr b="1" i="0" lang="en-US" sz="1937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Digitalizzazione PA</a:t>
            </a:r>
            <a:r>
              <a:rPr b="0" i="0" lang="en-US" sz="1937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, finanziato da FORMEZ PA per potenziare le competenze digitali dei dipendenti pubblici e dei formatori coinvolti nella trasformazione digitale della Pubblica Amministrazione italiana.</a:t>
            </a:r>
            <a:endParaRPr b="0" i="0" sz="19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21"/>
          <p:cNvSpPr/>
          <p:nvPr/>
        </p:nvSpPr>
        <p:spPr>
          <a:xfrm>
            <a:off x="496045" y="341114"/>
            <a:ext cx="5504706" cy="387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Ordinamenti e Filtri: Interrogare i Dati</a:t>
            </a:r>
            <a:endParaRPr b="0" i="0" sz="2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21"/>
          <p:cNvSpPr/>
          <p:nvPr/>
        </p:nvSpPr>
        <p:spPr>
          <a:xfrm>
            <a:off x="496044" y="1038820"/>
            <a:ext cx="4546253" cy="23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Ordinamenti Crescenti, Decrescenti e Multi-Colonna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69" name="Google Shape;76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044" y="1410742"/>
            <a:ext cx="7938939" cy="7938939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21"/>
          <p:cNvSpPr/>
          <p:nvPr/>
        </p:nvSpPr>
        <p:spPr>
          <a:xfrm>
            <a:off x="496045" y="9489133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L'ordinamento è la forma più semplice di analisi: riorganizzare i dati secondo criteri specifici per identificare pattern, priorità o anomalie.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21"/>
          <p:cNvSpPr/>
          <p:nvPr/>
        </p:nvSpPr>
        <p:spPr>
          <a:xfrm>
            <a:off x="496045" y="9811346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Ordinamento Base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21"/>
          <p:cNvSpPr/>
          <p:nvPr/>
        </p:nvSpPr>
        <p:spPr>
          <a:xfrm>
            <a:off x="496045" y="10129094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Roboto"/>
              <a:buChar char="•"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Crescente (A→Z, 0→9):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Dal più piccolo/vecchio al più grande/recente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21"/>
          <p:cNvSpPr/>
          <p:nvPr/>
        </p:nvSpPr>
        <p:spPr>
          <a:xfrm>
            <a:off x="496045" y="10370641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Roboto"/>
              <a:buChar char="•"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Decrescente (Z→A, 9→0):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Dal più grande/recente al più piccolo/vecchio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4" name="Google Shape;774;p21"/>
          <p:cNvSpPr/>
          <p:nvPr/>
        </p:nvSpPr>
        <p:spPr>
          <a:xfrm>
            <a:off x="496045" y="10680501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Come fare: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Seleziona una cella nella colonna, Data &gt; Ordina &gt; Ordina A-Z o Z-A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21"/>
          <p:cNvSpPr/>
          <p:nvPr/>
        </p:nvSpPr>
        <p:spPr>
          <a:xfrm>
            <a:off x="496044" y="11002715"/>
            <a:ext cx="2059633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Ordinamento Multi-Colonna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6" name="Google Shape;776;p21"/>
          <p:cNvSpPr/>
          <p:nvPr/>
        </p:nvSpPr>
        <p:spPr>
          <a:xfrm>
            <a:off x="496045" y="11320463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Spesso serve ordinare per più criteri contemporaneamente, con livelli di priorità: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7" name="Google Shape;777;p21"/>
          <p:cNvSpPr/>
          <p:nvPr/>
        </p:nvSpPr>
        <p:spPr>
          <a:xfrm>
            <a:off x="496045" y="11630323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Esempio PA: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Ordinare pratiche per: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8" name="Google Shape;778;p21"/>
          <p:cNvSpPr/>
          <p:nvPr/>
        </p:nvSpPr>
        <p:spPr>
          <a:xfrm>
            <a:off x="496045" y="11940183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Calibri"/>
              <a:buAutoNum type="arabicPeriod"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Primo criterio: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Stato (Critica, Attenzione, Regolare)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9" name="Google Shape;779;p21"/>
          <p:cNvSpPr/>
          <p:nvPr/>
        </p:nvSpPr>
        <p:spPr>
          <a:xfrm>
            <a:off x="496045" y="12181731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Calibri"/>
              <a:buAutoNum type="arabicPeriod" startAt="2"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Secondo criterio: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DataScadenza (dalla più vicina)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21"/>
          <p:cNvSpPr/>
          <p:nvPr/>
        </p:nvSpPr>
        <p:spPr>
          <a:xfrm>
            <a:off x="496045" y="12423279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Calibri"/>
              <a:buAutoNum type="arabicPeriod" startAt="3"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Terzo criterio: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ImportoImpegnato (dal più alto)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1" name="Google Shape;781;p21"/>
          <p:cNvSpPr/>
          <p:nvPr/>
        </p:nvSpPr>
        <p:spPr>
          <a:xfrm>
            <a:off x="496045" y="12733139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Come fare: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Data &gt; Ordina &gt; Aggiungi livello &gt; Specifica colonna e ordine per ogni livello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2" name="Google Shape;782;p21"/>
          <p:cNvSpPr/>
          <p:nvPr/>
        </p:nvSpPr>
        <p:spPr>
          <a:xfrm>
            <a:off x="496044" y="13055353"/>
            <a:ext cx="2000250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Ordinamenti Personalizzati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3" name="Google Shape;783;p21"/>
          <p:cNvSpPr/>
          <p:nvPr/>
        </p:nvSpPr>
        <p:spPr>
          <a:xfrm>
            <a:off x="496045" y="13373100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Per campi con valori non alfabetici/numerici standard (es. "Alto", "Medio", "Basso"), crea ordine personalizzato: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21"/>
          <p:cNvSpPr/>
          <p:nvPr/>
        </p:nvSpPr>
        <p:spPr>
          <a:xfrm>
            <a:off x="496045" y="13682960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File &gt; Opzioni &gt; Avanzate &gt; Modifica elenchi personalizzati &gt; Aggiungi: Alto, Medio, Basso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5" name="Google Shape;785;p21"/>
          <p:cNvSpPr/>
          <p:nvPr/>
        </p:nvSpPr>
        <p:spPr>
          <a:xfrm>
            <a:off x="9304736" y="1038820"/>
            <a:ext cx="2427089" cy="23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Filtri Automatici e Avanzati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786" name="Google Shape;78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04736" y="1410742"/>
            <a:ext cx="7938939" cy="7938939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21"/>
          <p:cNvSpPr/>
          <p:nvPr/>
        </p:nvSpPr>
        <p:spPr>
          <a:xfrm>
            <a:off x="9304736" y="9489133"/>
            <a:ext cx="8496746" cy="396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 filtri permettono di visualizzare solo le righe che soddisfano determinati criteri, nascondendo temporaneamente il resto. Fondamentali per focalizzarsi su sottoinsiemi specifici.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21"/>
          <p:cNvSpPr/>
          <p:nvPr/>
        </p:nvSpPr>
        <p:spPr>
          <a:xfrm>
            <a:off x="9304736" y="10009586"/>
            <a:ext cx="1695896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Filtri Automatici (Base)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21"/>
          <p:cNvSpPr/>
          <p:nvPr/>
        </p:nvSpPr>
        <p:spPr>
          <a:xfrm>
            <a:off x="9304736" y="10327333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Attiva: Data &gt; Filtro (appaiono frecce a tendina su intestazioni)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21"/>
          <p:cNvSpPr/>
          <p:nvPr/>
        </p:nvSpPr>
        <p:spPr>
          <a:xfrm>
            <a:off x="9304736" y="10637193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Opzioni per colonna: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21"/>
          <p:cNvSpPr/>
          <p:nvPr/>
        </p:nvSpPr>
        <p:spPr>
          <a:xfrm>
            <a:off x="9304736" y="10947053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Roboto"/>
              <a:buChar char="•"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Checkbox: seleziona valori specifici da mostrare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21"/>
          <p:cNvSpPr/>
          <p:nvPr/>
        </p:nvSpPr>
        <p:spPr>
          <a:xfrm>
            <a:off x="9304736" y="11188601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Roboto"/>
              <a:buChar char="•"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Filtri numerici: maggiore di, minore di, tra, primi 10, ecc.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3" name="Google Shape;793;p21"/>
          <p:cNvSpPr/>
          <p:nvPr/>
        </p:nvSpPr>
        <p:spPr>
          <a:xfrm>
            <a:off x="9304736" y="11430149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Roboto"/>
              <a:buChar char="•"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Filtri data: oggi, questa settimana, trimestre, personalizzato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21"/>
          <p:cNvSpPr/>
          <p:nvPr/>
        </p:nvSpPr>
        <p:spPr>
          <a:xfrm>
            <a:off x="9304736" y="11671698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Roboto"/>
              <a:buChar char="•"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Filtri testo: contiene, inizia con, uguale a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21"/>
          <p:cNvSpPr/>
          <p:nvPr/>
        </p:nvSpPr>
        <p:spPr>
          <a:xfrm>
            <a:off x="9304736" y="11981558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Criteri Multipli: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Puoi filtrare più colonne contemporaneamente (i filtri si sommano con AND logico)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21"/>
          <p:cNvSpPr/>
          <p:nvPr/>
        </p:nvSpPr>
        <p:spPr>
          <a:xfrm>
            <a:off x="9304736" y="12303770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Filtri Avanzati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21"/>
          <p:cNvSpPr/>
          <p:nvPr/>
        </p:nvSpPr>
        <p:spPr>
          <a:xfrm>
            <a:off x="9304736" y="12621518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Per condizioni complesse (es. OR tra colonne diverse), usa Dati &gt; Avanzate: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21"/>
          <p:cNvSpPr/>
          <p:nvPr/>
        </p:nvSpPr>
        <p:spPr>
          <a:xfrm>
            <a:off x="9304736" y="12931379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Definisci un'area criteri separata con condizioni multiple. Esempio: mostrare pratiche dove (Stato=Critica) OPPURE (Importo&gt;100000).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9" name="Google Shape;799;p21"/>
          <p:cNvSpPr/>
          <p:nvPr/>
        </p:nvSpPr>
        <p:spPr>
          <a:xfrm>
            <a:off x="9304735" y="13253591"/>
            <a:ext cx="2298353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Salvataggio Viste (Google Fogli)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0" name="Google Shape;800;p21"/>
          <p:cNvSpPr/>
          <p:nvPr/>
        </p:nvSpPr>
        <p:spPr>
          <a:xfrm>
            <a:off x="9304736" y="13571339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In Google Fogli puoi salvare combinazioni di filtri come "Viste" riutilizzabili: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1" name="Google Shape;801;p21"/>
          <p:cNvSpPr/>
          <p:nvPr/>
        </p:nvSpPr>
        <p:spPr>
          <a:xfrm>
            <a:off x="9304736" y="13881199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Dati &gt; Viste filtro &gt; Crea nuova vista filtro &gt; Salva con nome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2" name="Google Shape;802;p21"/>
          <p:cNvSpPr/>
          <p:nvPr/>
        </p:nvSpPr>
        <p:spPr>
          <a:xfrm>
            <a:off x="9304736" y="14191060"/>
            <a:ext cx="8496746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Utile per report ricorrenti: "Vista Scadenze Settimana", "Vista Spese Elevate", ecc.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3" name="Google Shape;803;p21"/>
          <p:cNvSpPr/>
          <p:nvPr/>
        </p:nvSpPr>
        <p:spPr>
          <a:xfrm>
            <a:off x="9304736" y="14528750"/>
            <a:ext cx="8496746" cy="724941"/>
          </a:xfrm>
          <a:prstGeom prst="roundRect">
            <a:avLst>
              <a:gd fmla="val 2567" name="adj"/>
            </a:avLst>
          </a:prstGeom>
          <a:solidFill>
            <a:srgbClr val="C3C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04" name="Google Shape;80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428709" y="14708535"/>
            <a:ext cx="154930" cy="123974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21"/>
          <p:cNvSpPr/>
          <p:nvPr/>
        </p:nvSpPr>
        <p:spPr>
          <a:xfrm>
            <a:off x="9707613" y="14683680"/>
            <a:ext cx="7969895" cy="396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Best Practice:</a:t>
            </a:r>
            <a:r>
              <a:rPr b="0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Quando applichi filtri, Excel nasconde righe ma mantiene i numeri di riga originali (es. 1,2,5,8...). Nota visiva: le righe nascoste hanno numeri non consecutivi e barra laterale blu.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22"/>
          <p:cNvSpPr/>
          <p:nvPr/>
        </p:nvSpPr>
        <p:spPr>
          <a:xfrm>
            <a:off x="496044" y="341114"/>
            <a:ext cx="7617470" cy="38769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05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Tabelle Pivot: Analisi Multidimensionale dei Dati PA</a:t>
            </a:r>
            <a:endParaRPr b="0" i="0" sz="2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2" name="Google Shape;812;p22"/>
          <p:cNvSpPr/>
          <p:nvPr/>
        </p:nvSpPr>
        <p:spPr>
          <a:xfrm>
            <a:off x="496045" y="976759"/>
            <a:ext cx="17295911" cy="396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Le </a:t>
            </a: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Tabelle Pivot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sono lo strumento più potente per analizzare grandi volumi di dati senza scrivere una formula. Permettono di aggregare, raggruppare, filtrare e calcolare sintesi su milioni di righe in pochi clic. Per la PA, le pivot sono essenziali per analisi di spesa per capitolo/ufficio/periodo, conteggi pratiche per tipologia/stato, monitoraggio KPI e report direzionali.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3" name="Google Shape;813;p22"/>
          <p:cNvSpPr/>
          <p:nvPr/>
        </p:nvSpPr>
        <p:spPr>
          <a:xfrm>
            <a:off x="496044" y="1636663"/>
            <a:ext cx="2811215" cy="23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Perché Usare una Tabella Pivot?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14" name="Google Shape;814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044" y="2074515"/>
            <a:ext cx="61913" cy="61913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22"/>
          <p:cNvSpPr/>
          <p:nvPr/>
        </p:nvSpPr>
        <p:spPr>
          <a:xfrm>
            <a:off x="681931" y="2008584"/>
            <a:ext cx="1977181" cy="203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📊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Aggregazione Dinamica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6" name="Google Shape;816;p22"/>
          <p:cNvSpPr/>
          <p:nvPr/>
        </p:nvSpPr>
        <p:spPr>
          <a:xfrm>
            <a:off x="681930" y="2335858"/>
            <a:ext cx="6550968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Somma, conta, media dati con drag-and-drop, senza formule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17" name="Google Shape;817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044" y="2847975"/>
            <a:ext cx="61913" cy="61913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Google Shape;818;p22"/>
          <p:cNvSpPr/>
          <p:nvPr/>
        </p:nvSpPr>
        <p:spPr>
          <a:xfrm>
            <a:off x="681931" y="2782044"/>
            <a:ext cx="2308026" cy="203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🔀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Riorganizzazione Istantanea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9" name="Google Shape;819;p22"/>
          <p:cNvSpPr/>
          <p:nvPr/>
        </p:nvSpPr>
        <p:spPr>
          <a:xfrm>
            <a:off x="681930" y="3109318"/>
            <a:ext cx="6550968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Cambia disposizione righe/colonne in tempo reale per esplorare prospettive diverse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20" name="Google Shape;82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044" y="3621435"/>
            <a:ext cx="61913" cy="61913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22"/>
          <p:cNvSpPr/>
          <p:nvPr/>
        </p:nvSpPr>
        <p:spPr>
          <a:xfrm>
            <a:off x="681931" y="3555504"/>
            <a:ext cx="1992809" cy="203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🎯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Filtri Multipli Interattivi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2" name="Google Shape;822;p22"/>
          <p:cNvSpPr/>
          <p:nvPr/>
        </p:nvSpPr>
        <p:spPr>
          <a:xfrm>
            <a:off x="681930" y="3882778"/>
            <a:ext cx="6550968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Filtri temporali, per ufficio, per categoria applicabili con un clic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23" name="Google Shape;82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044" y="4394895"/>
            <a:ext cx="61913" cy="61913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22"/>
          <p:cNvSpPr/>
          <p:nvPr/>
        </p:nvSpPr>
        <p:spPr>
          <a:xfrm>
            <a:off x="681931" y="4328964"/>
            <a:ext cx="1550491" cy="203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📈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Facilita Grafici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22"/>
          <p:cNvSpPr/>
          <p:nvPr/>
        </p:nvSpPr>
        <p:spPr>
          <a:xfrm>
            <a:off x="681930" y="4656237"/>
            <a:ext cx="6550968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Base perfetta per grafici aggregati (pivot chart)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26" name="Google Shape;82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044" y="5168354"/>
            <a:ext cx="61913" cy="61913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22"/>
          <p:cNvSpPr/>
          <p:nvPr/>
        </p:nvSpPr>
        <p:spPr>
          <a:xfrm>
            <a:off x="681930" y="5102424"/>
            <a:ext cx="1907828" cy="203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⚡</a:t>
            </a: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Prestazioni su Big Data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22"/>
          <p:cNvSpPr/>
          <p:nvPr/>
        </p:nvSpPr>
        <p:spPr>
          <a:xfrm>
            <a:off x="681930" y="5429697"/>
            <a:ext cx="6550968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Gestisce centinaia di migliaia di righe velocemente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22"/>
          <p:cNvSpPr/>
          <p:nvPr/>
        </p:nvSpPr>
        <p:spPr>
          <a:xfrm>
            <a:off x="496044" y="5767388"/>
            <a:ext cx="1890415" cy="23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Struttura di una Pivot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30" name="Google Shape;83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6044" y="6139309"/>
            <a:ext cx="6736854" cy="6736854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22"/>
          <p:cNvSpPr/>
          <p:nvPr/>
        </p:nvSpPr>
        <p:spPr>
          <a:xfrm>
            <a:off x="496044" y="13015615"/>
            <a:ext cx="6736854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Una pivot ha quattro aree trascinabili: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2" name="Google Shape;832;p22"/>
          <p:cNvSpPr/>
          <p:nvPr/>
        </p:nvSpPr>
        <p:spPr>
          <a:xfrm>
            <a:off x="496044" y="13325475"/>
            <a:ext cx="6736854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Roboto"/>
              <a:buChar char="•"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Filtri: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Filtri generali applicati a tutta la tabella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22"/>
          <p:cNvSpPr/>
          <p:nvPr/>
        </p:nvSpPr>
        <p:spPr>
          <a:xfrm>
            <a:off x="496044" y="13567023"/>
            <a:ext cx="6736854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Roboto"/>
              <a:buChar char="•"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Righe: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Categorie visualizzate verticalmente (es. Uffici, Capitoli)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22"/>
          <p:cNvSpPr/>
          <p:nvPr/>
        </p:nvSpPr>
        <p:spPr>
          <a:xfrm>
            <a:off x="496044" y="13808571"/>
            <a:ext cx="6736854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Roboto"/>
              <a:buChar char="•"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Colonne: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Categorie visualizzate orizzontalmente (es. Trimestri, Anni)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22"/>
          <p:cNvSpPr/>
          <p:nvPr/>
        </p:nvSpPr>
        <p:spPr>
          <a:xfrm>
            <a:off x="496044" y="14050119"/>
            <a:ext cx="6736854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Roboto"/>
              <a:buChar char="•"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Valori: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Dati aggregati (somme, medie, conteggi)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22"/>
          <p:cNvSpPr/>
          <p:nvPr/>
        </p:nvSpPr>
        <p:spPr>
          <a:xfrm>
            <a:off x="7544842" y="1636663"/>
            <a:ext cx="3092649" cy="2324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Costruzione Pratica di una Pivot PA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22"/>
          <p:cNvSpPr/>
          <p:nvPr/>
        </p:nvSpPr>
        <p:spPr>
          <a:xfrm>
            <a:off x="7544842" y="2008584"/>
            <a:ext cx="123974" cy="154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01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38" name="Google Shape;83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4842" y="2200126"/>
            <a:ext cx="5066259" cy="1905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22"/>
          <p:cNvSpPr/>
          <p:nvPr/>
        </p:nvSpPr>
        <p:spPr>
          <a:xfrm>
            <a:off x="7544842" y="2300139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Prepara i Dati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22"/>
          <p:cNvSpPr/>
          <p:nvPr/>
        </p:nvSpPr>
        <p:spPr>
          <a:xfrm>
            <a:off x="7544842" y="2617886"/>
            <a:ext cx="5066259" cy="5947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Assicurati che i dati siano in formato tabella: intestazioni chiare, nessuna riga vuota, dati coerenti. Idealmente, converti l'intervallo in Tabella (Ctrl+T in Excel) per aggiornamenti automatici.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22"/>
          <p:cNvSpPr/>
          <p:nvPr/>
        </p:nvSpPr>
        <p:spPr>
          <a:xfrm>
            <a:off x="12735074" y="2008584"/>
            <a:ext cx="123974" cy="154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02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42" name="Google Shape;842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735074" y="2200126"/>
            <a:ext cx="5066259" cy="19050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22"/>
          <p:cNvSpPr/>
          <p:nvPr/>
        </p:nvSpPr>
        <p:spPr>
          <a:xfrm>
            <a:off x="12735075" y="2300139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Inserisci Pivot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22"/>
          <p:cNvSpPr/>
          <p:nvPr/>
        </p:nvSpPr>
        <p:spPr>
          <a:xfrm>
            <a:off x="12735074" y="2617887"/>
            <a:ext cx="5066259" cy="396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Seleziona una cella nei dati, vai su Inserisci &gt; Tabella Pivot. Scegli dove posizionarla (nuovo foglio consigliato). Apparirà il pannello laterale "Campi tabella pivot".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22"/>
          <p:cNvSpPr/>
          <p:nvPr/>
        </p:nvSpPr>
        <p:spPr>
          <a:xfrm>
            <a:off x="7544842" y="3429595"/>
            <a:ext cx="123974" cy="154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03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46" name="Google Shape;846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544842" y="3596431"/>
            <a:ext cx="5066259" cy="19050"/>
          </a:xfrm>
          <a:prstGeom prst="rect">
            <a:avLst/>
          </a:prstGeom>
          <a:noFill/>
          <a:ln>
            <a:noFill/>
          </a:ln>
        </p:spPr>
      </p:pic>
      <p:sp>
        <p:nvSpPr>
          <p:cNvPr id="847" name="Google Shape;847;p22"/>
          <p:cNvSpPr/>
          <p:nvPr/>
        </p:nvSpPr>
        <p:spPr>
          <a:xfrm>
            <a:off x="7544842" y="3721151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Definisci Struttura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22"/>
          <p:cNvSpPr/>
          <p:nvPr/>
        </p:nvSpPr>
        <p:spPr>
          <a:xfrm>
            <a:off x="7544842" y="4038898"/>
            <a:ext cx="506625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Esempio: Spesa per Capitolo e Trimestre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22"/>
          <p:cNvSpPr/>
          <p:nvPr/>
        </p:nvSpPr>
        <p:spPr>
          <a:xfrm>
            <a:off x="7544842" y="4348758"/>
            <a:ext cx="506625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Roboto"/>
              <a:buChar char="•"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Trascina "Capitolo" in </a:t>
            </a: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Righe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22"/>
          <p:cNvSpPr/>
          <p:nvPr/>
        </p:nvSpPr>
        <p:spPr>
          <a:xfrm>
            <a:off x="7544842" y="4590307"/>
            <a:ext cx="506625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Roboto"/>
              <a:buChar char="•"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Trascina "Trimestre" in </a:t>
            </a: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Colonne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22"/>
          <p:cNvSpPr/>
          <p:nvPr/>
        </p:nvSpPr>
        <p:spPr>
          <a:xfrm>
            <a:off x="7544842" y="4831854"/>
            <a:ext cx="506625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Roboto"/>
              <a:buChar char="•"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Trascina "ImportoImpegnato" in </a:t>
            </a: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Valori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(automaticamente somma)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22"/>
          <p:cNvSpPr/>
          <p:nvPr/>
        </p:nvSpPr>
        <p:spPr>
          <a:xfrm>
            <a:off x="7544842" y="5073403"/>
            <a:ext cx="5066259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938"/>
              <a:buFont typeface="Roboto"/>
              <a:buChar char="•"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Trascina "Anno" in </a:t>
            </a:r>
            <a:r>
              <a:rPr b="1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Filtri</a:t>
            </a: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(per filtrare per anno)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22"/>
          <p:cNvSpPr/>
          <p:nvPr/>
        </p:nvSpPr>
        <p:spPr>
          <a:xfrm>
            <a:off x="12735074" y="3429595"/>
            <a:ext cx="123974" cy="154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04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54" name="Google Shape;85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735074" y="3596431"/>
            <a:ext cx="5066259" cy="19050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22"/>
          <p:cNvSpPr/>
          <p:nvPr/>
        </p:nvSpPr>
        <p:spPr>
          <a:xfrm>
            <a:off x="12735075" y="3721151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Personalizza Calcoli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22"/>
          <p:cNvSpPr/>
          <p:nvPr/>
        </p:nvSpPr>
        <p:spPr>
          <a:xfrm>
            <a:off x="12735074" y="4038897"/>
            <a:ext cx="5066259" cy="5947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Clicca sulla freccia accanto a "Somma di ImportoImpegnato" in Valori &gt; Impostazioni campo valore. Puoi cambiare da Somma a Media, Conteggio, Min, Max. Puoi anche formattare come valuta, aggiungere percentuale del totale, ecc.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22"/>
          <p:cNvSpPr/>
          <p:nvPr/>
        </p:nvSpPr>
        <p:spPr>
          <a:xfrm>
            <a:off x="7544842" y="5488633"/>
            <a:ext cx="123974" cy="154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05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858" name="Google Shape;858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44841" y="5630764"/>
            <a:ext cx="10256490" cy="19050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22"/>
          <p:cNvSpPr/>
          <p:nvPr/>
        </p:nvSpPr>
        <p:spPr>
          <a:xfrm>
            <a:off x="7544842" y="5780187"/>
            <a:ext cx="1550491" cy="193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Formatta e Analizza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22"/>
          <p:cNvSpPr/>
          <p:nvPr/>
        </p:nvSpPr>
        <p:spPr>
          <a:xfrm>
            <a:off x="7544841" y="6097936"/>
            <a:ext cx="10256490" cy="1982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Applica stili (Progettazione &gt; Stili tabella pivot), aggiungi subtotali, ordina per valori. Usa il filtro Anno per confrontare periodi. Crea un grafico pivot collegato (Analizza &gt; Grafico pivot).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22"/>
          <p:cNvSpPr/>
          <p:nvPr/>
        </p:nvSpPr>
        <p:spPr>
          <a:xfrm>
            <a:off x="7544841" y="6454528"/>
            <a:ext cx="10256490" cy="724941"/>
          </a:xfrm>
          <a:prstGeom prst="roundRect">
            <a:avLst>
              <a:gd fmla="val 2567" name="adj"/>
            </a:avLst>
          </a:prstGeom>
          <a:solidFill>
            <a:srgbClr val="C3C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862" name="Google Shape;862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68816" y="6634312"/>
            <a:ext cx="154930" cy="123974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22"/>
          <p:cNvSpPr/>
          <p:nvPr/>
        </p:nvSpPr>
        <p:spPr>
          <a:xfrm>
            <a:off x="7947721" y="6683574"/>
            <a:ext cx="9729639" cy="39647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Aggiornamento Dati:</a:t>
            </a:r>
            <a:r>
              <a:rPr b="0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Se i dati sorgente cambiano, clicca destro sulla pivot &gt; Aggiorna per ricalcolare. Se hai usato una Tabella, l'aggiornamento include automaticamente nuove righe.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8" name="Google Shape;868;p23"/>
          <p:cNvCxnSpPr/>
          <p:nvPr/>
        </p:nvCxnSpPr>
        <p:spPr>
          <a:xfrm>
            <a:off x="10362807" y="1047750"/>
            <a:ext cx="6685067" cy="0"/>
          </a:xfrm>
          <a:prstGeom prst="straightConnector1">
            <a:avLst/>
          </a:prstGeom>
          <a:noFill/>
          <a:ln cap="flat" cmpd="sng" w="38100">
            <a:solidFill>
              <a:srgbClr val="0B3E5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9" name="Google Shape;869;p23"/>
          <p:cNvCxnSpPr/>
          <p:nvPr/>
        </p:nvCxnSpPr>
        <p:spPr>
          <a:xfrm>
            <a:off x="1028700" y="9239250"/>
            <a:ext cx="7231038" cy="19050"/>
          </a:xfrm>
          <a:prstGeom prst="straightConnector1">
            <a:avLst/>
          </a:prstGeom>
          <a:noFill/>
          <a:ln cap="flat" cmpd="sng" w="38100">
            <a:solidFill>
              <a:srgbClr val="0B3E5D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70" name="Google Shape;870;p23"/>
          <p:cNvSpPr/>
          <p:nvPr/>
        </p:nvSpPr>
        <p:spPr>
          <a:xfrm>
            <a:off x="3042737" y="1725614"/>
            <a:ext cx="12202526" cy="5338605"/>
          </a:xfrm>
          <a:custGeom>
            <a:rect b="b" l="l" r="r" t="t"/>
            <a:pathLst>
              <a:path extrusionOk="0" h="5338605" w="12202526">
                <a:moveTo>
                  <a:pt x="0" y="0"/>
                </a:moveTo>
                <a:lnTo>
                  <a:pt x="12202526" y="0"/>
                </a:lnTo>
                <a:lnTo>
                  <a:pt x="12202526" y="5338605"/>
                </a:lnTo>
                <a:lnTo>
                  <a:pt x="0" y="53386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71" name="Google Shape;871;p23"/>
          <p:cNvSpPr txBox="1"/>
          <p:nvPr/>
        </p:nvSpPr>
        <p:spPr>
          <a:xfrm>
            <a:off x="6698161" y="6698508"/>
            <a:ext cx="4891678" cy="157624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193" u="none" cap="none" strike="noStrike">
                <a:solidFill>
                  <a:srgbClr val="769EC4"/>
                </a:solidFill>
                <a:latin typeface="Roboto"/>
                <a:ea typeface="Roboto"/>
                <a:cs typeface="Roboto"/>
                <a:sym typeface="Roboto"/>
              </a:rPr>
              <a:t>GRAZIE</a:t>
            </a:r>
            <a:endParaRPr/>
          </a:p>
        </p:txBody>
      </p:sp>
      <p:sp>
        <p:nvSpPr>
          <p:cNvPr id="872" name="Google Shape;872;p23"/>
          <p:cNvSpPr txBox="1"/>
          <p:nvPr/>
        </p:nvSpPr>
        <p:spPr>
          <a:xfrm>
            <a:off x="3349080" y="8118275"/>
            <a:ext cx="11589839" cy="6629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00" u="none" cap="none" strike="noStrike">
                <a:solidFill>
                  <a:srgbClr val="769EC4"/>
                </a:solidFill>
                <a:latin typeface="Roboto"/>
                <a:ea typeface="Roboto"/>
                <a:cs typeface="Roboto"/>
                <a:sym typeface="Roboto"/>
              </a:rPr>
              <a:t>comunedilicata.accademia.network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73" name="Google Shape;17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5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4"/>
          <p:cNvSpPr/>
          <p:nvPr/>
        </p:nvSpPr>
        <p:spPr>
          <a:xfrm>
            <a:off x="7560617" y="482947"/>
            <a:ext cx="6416428" cy="54887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4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Obiettivi del Modulo Formativo</a:t>
            </a:r>
            <a:endParaRPr b="0" i="0" sz="3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4"/>
          <p:cNvSpPr/>
          <p:nvPr/>
        </p:nvSpPr>
        <p:spPr>
          <a:xfrm>
            <a:off x="7560618" y="1295251"/>
            <a:ext cx="10024765" cy="1995488"/>
          </a:xfrm>
          <a:prstGeom prst="roundRect">
            <a:avLst>
              <a:gd fmla="val 1320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76" name="Google Shape;176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36235" y="1470869"/>
            <a:ext cx="527000" cy="52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77" name="Google Shape;177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81194" y="1586211"/>
            <a:ext cx="237084" cy="29631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"/>
          <p:cNvSpPr/>
          <p:nvPr/>
        </p:nvSpPr>
        <p:spPr>
          <a:xfrm>
            <a:off x="7736236" y="2173486"/>
            <a:ext cx="2778026" cy="274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8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Gestione Efficiente dei Dati</a:t>
            </a:r>
            <a:endParaRPr b="0" i="0" sz="16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4"/>
          <p:cNvSpPr/>
          <p:nvPr/>
        </p:nvSpPr>
        <p:spPr>
          <a:xfrm>
            <a:off x="7736235" y="2553146"/>
            <a:ext cx="9673530" cy="561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1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Padroneggiare le tecniche di strutturazione, pulizia e formattazione dei dati per garantire qualità e coerenza nelle informazioni gestite quotidianamente negli uffici pubblici.</a:t>
            </a:r>
            <a:endParaRPr b="0" i="0" sz="1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4"/>
          <p:cNvSpPr/>
          <p:nvPr/>
        </p:nvSpPr>
        <p:spPr>
          <a:xfrm>
            <a:off x="7560618" y="3466356"/>
            <a:ext cx="10024765" cy="1995488"/>
          </a:xfrm>
          <a:prstGeom prst="roundRect">
            <a:avLst>
              <a:gd fmla="val 1320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1" name="Google Shape;181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36235" y="3641973"/>
            <a:ext cx="527000" cy="52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2" name="Google Shape;182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81194" y="3757316"/>
            <a:ext cx="237084" cy="29631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4"/>
          <p:cNvSpPr/>
          <p:nvPr/>
        </p:nvSpPr>
        <p:spPr>
          <a:xfrm>
            <a:off x="7736235" y="4344591"/>
            <a:ext cx="3119438" cy="274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8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Formule e Funzioni Essenziali</a:t>
            </a:r>
            <a:endParaRPr b="0" i="0" sz="16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4"/>
          <p:cNvSpPr/>
          <p:nvPr/>
        </p:nvSpPr>
        <p:spPr>
          <a:xfrm>
            <a:off x="7736235" y="4724251"/>
            <a:ext cx="9673530" cy="561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1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Acquisire competenze nell'utilizzo di formule statistiche, logiche, di testo e di ricerca per automatizzare calcoli e analisi tipiche del lavoro amministrativo nella PA.</a:t>
            </a:r>
            <a:endParaRPr b="0" i="0" sz="1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"/>
          <p:cNvSpPr/>
          <p:nvPr/>
        </p:nvSpPr>
        <p:spPr>
          <a:xfrm>
            <a:off x="7560618" y="5637460"/>
            <a:ext cx="10024765" cy="1995488"/>
          </a:xfrm>
          <a:prstGeom prst="roundRect">
            <a:avLst>
              <a:gd fmla="val 1320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6" name="Google Shape;186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36235" y="5813078"/>
            <a:ext cx="527000" cy="52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87" name="Google Shape;187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81194" y="5928421"/>
            <a:ext cx="237084" cy="29631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"/>
          <p:cNvSpPr/>
          <p:nvPr/>
        </p:nvSpPr>
        <p:spPr>
          <a:xfrm>
            <a:off x="7736235" y="6515695"/>
            <a:ext cx="2606725" cy="274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8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Analisi e Visualizzazione</a:t>
            </a:r>
            <a:endParaRPr b="0" i="0" sz="16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4"/>
          <p:cNvSpPr/>
          <p:nvPr/>
        </p:nvSpPr>
        <p:spPr>
          <a:xfrm>
            <a:off x="7736235" y="6895356"/>
            <a:ext cx="9673530" cy="561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1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Sviluppare capacità di analisi attraverso tabelle pivot e grafici efficaci per rappresentare dati complessi in modo chiaro e accessibile ai decisori pubblici.</a:t>
            </a:r>
            <a:endParaRPr b="0" i="0" sz="1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4"/>
          <p:cNvSpPr/>
          <p:nvPr/>
        </p:nvSpPr>
        <p:spPr>
          <a:xfrm>
            <a:off x="7560618" y="7808565"/>
            <a:ext cx="10024765" cy="1995488"/>
          </a:xfrm>
          <a:prstGeom prst="roundRect">
            <a:avLst>
              <a:gd fmla="val 1320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91" name="Google Shape;191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736235" y="7984183"/>
            <a:ext cx="527000" cy="527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192" name="Google Shape;192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881194" y="8099525"/>
            <a:ext cx="237084" cy="296316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4"/>
          <p:cNvSpPr/>
          <p:nvPr/>
        </p:nvSpPr>
        <p:spPr>
          <a:xfrm>
            <a:off x="7736236" y="8686800"/>
            <a:ext cx="3246239" cy="274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8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Gestione Multi-Foglio e Stampa</a:t>
            </a:r>
            <a:endParaRPr b="0" i="0" sz="168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4"/>
          <p:cNvSpPr/>
          <p:nvPr/>
        </p:nvSpPr>
        <p:spPr>
          <a:xfrm>
            <a:off x="7736235" y="9066460"/>
            <a:ext cx="9673530" cy="561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12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Imparare a organizzare informazioni su più fogli, creare collegamenti tra cartelle di lavoro e preparare documenti professionali pronti per la condivisione e l'archiviazione.</a:t>
            </a:r>
            <a:endParaRPr b="0" i="0" sz="1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"/>
          <p:cNvSpPr/>
          <p:nvPr/>
        </p:nvSpPr>
        <p:spPr>
          <a:xfrm>
            <a:off x="800249" y="550069"/>
            <a:ext cx="10239673" cy="6252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7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Agenda del Modulo e Metodologia Didattica</a:t>
            </a:r>
            <a:endParaRPr b="0" i="0" sz="3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800249" y="1675359"/>
            <a:ext cx="4381203" cy="3750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13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Percorso Formativo Strutturato</a:t>
            </a:r>
            <a:endParaRPr b="0" i="0" sz="23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800249" y="2250431"/>
            <a:ext cx="9817150" cy="639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9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Il corso si articola in quattro aree tematiche progressive, ciascuna progettata per costruire competenze solide e immediatamente applicabili nel contesto della Pubblica Amministrazione.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5"/>
          <p:cNvSpPr/>
          <p:nvPr/>
        </p:nvSpPr>
        <p:spPr>
          <a:xfrm>
            <a:off x="800249" y="3115420"/>
            <a:ext cx="200025" cy="25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9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01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04" name="Google Shape;20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249" y="3426768"/>
            <a:ext cx="9817150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5"/>
          <p:cNvSpPr/>
          <p:nvPr/>
        </p:nvSpPr>
        <p:spPr>
          <a:xfrm>
            <a:off x="800249" y="3583931"/>
            <a:ext cx="4400253" cy="3125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Gestione dei Dati nel Foglio di Calcolo</a:t>
            </a:r>
            <a:endParaRPr b="0" i="0" sz="19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5"/>
          <p:cNvSpPr/>
          <p:nvPr/>
        </p:nvSpPr>
        <p:spPr>
          <a:xfrm>
            <a:off x="800249" y="4096494"/>
            <a:ext cx="9817150" cy="319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9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Durata: 60 minuti - Tecniche di strutturazione, pulizia e formattazione dei dati amministrativi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5"/>
          <p:cNvSpPr/>
          <p:nvPr/>
        </p:nvSpPr>
        <p:spPr>
          <a:xfrm>
            <a:off x="800249" y="4766520"/>
            <a:ext cx="200025" cy="25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9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02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08" name="Google Shape;20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249" y="5053905"/>
            <a:ext cx="9817150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5"/>
          <p:cNvSpPr/>
          <p:nvPr/>
        </p:nvSpPr>
        <p:spPr>
          <a:xfrm>
            <a:off x="800249" y="5235029"/>
            <a:ext cx="4660553" cy="3125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Formule e Funzioni Essenziali per la PA</a:t>
            </a:r>
            <a:endParaRPr b="0" i="0" sz="19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5"/>
          <p:cNvSpPr/>
          <p:nvPr/>
        </p:nvSpPr>
        <p:spPr>
          <a:xfrm>
            <a:off x="800249" y="5747594"/>
            <a:ext cx="9817150" cy="319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9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Durata: 90 minuti - Operatori, funzioni statistiche, logiche, testuali e di ricerca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5"/>
          <p:cNvSpPr/>
          <p:nvPr/>
        </p:nvSpPr>
        <p:spPr>
          <a:xfrm>
            <a:off x="800249" y="6417618"/>
            <a:ext cx="200025" cy="25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9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03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12" name="Google Shape;21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249" y="6685061"/>
            <a:ext cx="9817150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5"/>
          <p:cNvSpPr/>
          <p:nvPr/>
        </p:nvSpPr>
        <p:spPr>
          <a:xfrm>
            <a:off x="800249" y="6886129"/>
            <a:ext cx="4166295" cy="3125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Analisi e Rappresentazione dei Dati</a:t>
            </a:r>
            <a:endParaRPr b="0" i="0" sz="19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5"/>
          <p:cNvSpPr/>
          <p:nvPr/>
        </p:nvSpPr>
        <p:spPr>
          <a:xfrm>
            <a:off x="800249" y="7398693"/>
            <a:ext cx="9817150" cy="319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9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Durata: 90 minuti - Ordinamenti, filtri, tabelle pivot e grafici professionali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5"/>
          <p:cNvSpPr/>
          <p:nvPr/>
        </p:nvSpPr>
        <p:spPr>
          <a:xfrm>
            <a:off x="800249" y="8068717"/>
            <a:ext cx="200025" cy="2500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9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 Slab Light"/>
                <a:ea typeface="Roboto Slab Light"/>
                <a:cs typeface="Roboto Slab Light"/>
                <a:sym typeface="Roboto Slab Light"/>
              </a:rPr>
              <a:t>04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16" name="Google Shape;21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249" y="8316218"/>
            <a:ext cx="9817150" cy="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5"/>
          <p:cNvSpPr/>
          <p:nvPr/>
        </p:nvSpPr>
        <p:spPr>
          <a:xfrm>
            <a:off x="800249" y="8537228"/>
            <a:ext cx="3790653" cy="31253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Lavorare con Più Fogli e Stampa</a:t>
            </a:r>
            <a:endParaRPr b="0" i="0" sz="19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5"/>
          <p:cNvSpPr/>
          <p:nvPr/>
        </p:nvSpPr>
        <p:spPr>
          <a:xfrm>
            <a:off x="800249" y="9049791"/>
            <a:ext cx="9817150" cy="319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9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Durata: 45-60 minuti - Riferimenti tra fogli, consolidamento e preparazione documenti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"/>
          <p:cNvSpPr/>
          <p:nvPr/>
        </p:nvSpPr>
        <p:spPr>
          <a:xfrm>
            <a:off x="11115080" y="1675359"/>
            <a:ext cx="4153198" cy="3750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702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13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Approccio Didattico Integrato</a:t>
            </a:r>
            <a:endParaRPr b="0" i="0" sz="231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"/>
          <p:cNvSpPr/>
          <p:nvPr/>
        </p:nvSpPr>
        <p:spPr>
          <a:xfrm>
            <a:off x="11115080" y="2351186"/>
            <a:ext cx="6382048" cy="1619250"/>
          </a:xfrm>
          <a:prstGeom prst="roundRect">
            <a:avLst>
              <a:gd fmla="val 1853" name="adj"/>
            </a:avLst>
          </a:prstGeom>
          <a:solidFill>
            <a:srgbClr val="FBFCFE"/>
          </a:solidFill>
          <a:ln cap="flat" cmpd="sng" w="22850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5"/>
          <p:cNvSpPr/>
          <p:nvPr/>
        </p:nvSpPr>
        <p:spPr>
          <a:xfrm>
            <a:off x="11343680" y="2504034"/>
            <a:ext cx="2739778" cy="322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7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📚</a:t>
            </a:r>
            <a:r>
              <a:rPr b="0" i="0" lang="en-US" sz="193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Spiegazione Teorica</a:t>
            </a:r>
            <a:endParaRPr b="0" i="0" sz="19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5"/>
          <p:cNvSpPr/>
          <p:nvPr/>
        </p:nvSpPr>
        <p:spPr>
          <a:xfrm>
            <a:off x="11343680" y="3026123"/>
            <a:ext cx="5924848" cy="6399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9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Concetti fondamentali con esempi contestualizzati alla realtà della PA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5"/>
          <p:cNvSpPr/>
          <p:nvPr/>
        </p:nvSpPr>
        <p:spPr>
          <a:xfrm>
            <a:off x="11115080" y="4170461"/>
            <a:ext cx="6382048" cy="1299270"/>
          </a:xfrm>
          <a:prstGeom prst="roundRect">
            <a:avLst>
              <a:gd fmla="val 2310" name="adj"/>
            </a:avLst>
          </a:prstGeom>
          <a:solidFill>
            <a:srgbClr val="FBFCFE"/>
          </a:solidFill>
          <a:ln cap="flat" cmpd="sng" w="22850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5"/>
          <p:cNvSpPr/>
          <p:nvPr/>
        </p:nvSpPr>
        <p:spPr>
          <a:xfrm>
            <a:off x="11343680" y="4323309"/>
            <a:ext cx="2988618" cy="322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7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🖥️</a:t>
            </a:r>
            <a:r>
              <a:rPr b="0" i="0" lang="en-US" sz="193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Dimostrazione Pratica</a:t>
            </a:r>
            <a:endParaRPr b="0" i="0" sz="19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5"/>
          <p:cNvSpPr/>
          <p:nvPr/>
        </p:nvSpPr>
        <p:spPr>
          <a:xfrm>
            <a:off x="11343680" y="4845398"/>
            <a:ext cx="5924848" cy="319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9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Il formatore mostra l'applicazione diretta su dataset realistici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5"/>
          <p:cNvSpPr/>
          <p:nvPr/>
        </p:nvSpPr>
        <p:spPr>
          <a:xfrm>
            <a:off x="11115080" y="5669756"/>
            <a:ext cx="6382048" cy="1299270"/>
          </a:xfrm>
          <a:prstGeom prst="roundRect">
            <a:avLst>
              <a:gd fmla="val 2310" name="adj"/>
            </a:avLst>
          </a:prstGeom>
          <a:solidFill>
            <a:srgbClr val="FBFCFE"/>
          </a:solidFill>
          <a:ln cap="flat" cmpd="sng" w="22850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5"/>
          <p:cNvSpPr/>
          <p:nvPr/>
        </p:nvSpPr>
        <p:spPr>
          <a:xfrm>
            <a:off x="11343681" y="5822603"/>
            <a:ext cx="2500759" cy="322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7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✍️</a:t>
            </a:r>
            <a:r>
              <a:rPr b="0" i="0" lang="en-US" sz="193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Esercizi Guidati</a:t>
            </a:r>
            <a:endParaRPr b="0" i="0" sz="19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5"/>
          <p:cNvSpPr/>
          <p:nvPr/>
        </p:nvSpPr>
        <p:spPr>
          <a:xfrm>
            <a:off x="11343680" y="6344691"/>
            <a:ext cx="5924848" cy="319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9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 partecipanti applicano le tecniche apprese su casi concreti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5"/>
          <p:cNvSpPr/>
          <p:nvPr/>
        </p:nvSpPr>
        <p:spPr>
          <a:xfrm>
            <a:off x="11115080" y="7169051"/>
            <a:ext cx="6382048" cy="1299270"/>
          </a:xfrm>
          <a:prstGeom prst="roundRect">
            <a:avLst>
              <a:gd fmla="val 2310" name="adj"/>
            </a:avLst>
          </a:prstGeom>
          <a:solidFill>
            <a:srgbClr val="FBFCFE"/>
          </a:solidFill>
          <a:ln cap="flat" cmpd="sng" w="22850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5"/>
          <p:cNvSpPr/>
          <p:nvPr/>
        </p:nvSpPr>
        <p:spPr>
          <a:xfrm>
            <a:off x="11343681" y="7321898"/>
            <a:ext cx="2500759" cy="3220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8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37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❓</a:t>
            </a:r>
            <a:r>
              <a:rPr b="0" i="0" lang="en-US" sz="1937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Sessione Q&amp;A</a:t>
            </a:r>
            <a:endParaRPr b="0" i="0" sz="1937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5"/>
          <p:cNvSpPr/>
          <p:nvPr/>
        </p:nvSpPr>
        <p:spPr>
          <a:xfrm>
            <a:off x="11343680" y="7843986"/>
            <a:ext cx="5924848" cy="3199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9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Chiarimenti e approfondimenti basati sulle esigenze specifiche</a:t>
            </a:r>
            <a:endParaRPr b="0" i="0" sz="15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6"/>
          <p:cNvSpPr/>
          <p:nvPr/>
        </p:nvSpPr>
        <p:spPr>
          <a:xfrm>
            <a:off x="838498" y="576411"/>
            <a:ext cx="10212586" cy="65499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4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25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Prerequisiti Tecnici e Ambiente di Lavoro</a:t>
            </a:r>
            <a:endParaRPr b="0" i="0" sz="41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6"/>
          <p:cNvSpPr/>
          <p:nvPr/>
        </p:nvSpPr>
        <p:spPr>
          <a:xfrm>
            <a:off x="838498" y="1755279"/>
            <a:ext cx="4339084" cy="3930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Versioni Software Supportate</a:t>
            </a:r>
            <a:endParaRPr b="0" i="0" sz="2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6"/>
          <p:cNvSpPr/>
          <p:nvPr/>
        </p:nvSpPr>
        <p:spPr>
          <a:xfrm>
            <a:off x="838498" y="2357885"/>
            <a:ext cx="8049816" cy="1006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Il corso è compatibile con diverse piattaforme di fogli di calcolo utilizzate nella PA italiana, garantendo flessibilità e applicabilità indipendentemente dagli standard tecnologici adottati dal singolo ente.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6"/>
          <p:cNvSpPr/>
          <p:nvPr/>
        </p:nvSpPr>
        <p:spPr>
          <a:xfrm>
            <a:off x="838498" y="3552825"/>
            <a:ext cx="8049816" cy="6709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625"/>
              <a:buFont typeface="Roboto"/>
              <a:buChar char="•"/>
            </a:pPr>
            <a:r>
              <a:rPr b="1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Microsoft Excel</a:t>
            </a: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- Versioni 2016, 2019, 2021 e Microsoft 365 (consigliato per funzionalità avanzate come CERCA.X)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6"/>
          <p:cNvSpPr/>
          <p:nvPr/>
        </p:nvSpPr>
        <p:spPr>
          <a:xfrm>
            <a:off x="838498" y="4296966"/>
            <a:ext cx="8049816" cy="6709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625"/>
              <a:buFont typeface="Roboto"/>
              <a:buChar char="•"/>
            </a:pPr>
            <a:r>
              <a:rPr b="1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LibreOffice Calc</a:t>
            </a: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- Versione 7.0 o superiore, soluzione open source ampiamente diffusa nelle PA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6"/>
          <p:cNvSpPr/>
          <p:nvPr/>
        </p:nvSpPr>
        <p:spPr>
          <a:xfrm>
            <a:off x="838498" y="5041107"/>
            <a:ext cx="8049816" cy="335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625"/>
              <a:buFont typeface="Roboto"/>
              <a:buChar char="•"/>
            </a:pPr>
            <a:r>
              <a:rPr b="1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Google Fogli</a:t>
            </a: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- Versione web attuale, ideale per collaborazione e accesso cloud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6"/>
          <p:cNvSpPr/>
          <p:nvPr/>
        </p:nvSpPr>
        <p:spPr>
          <a:xfrm>
            <a:off x="838498" y="5612309"/>
            <a:ext cx="8049816" cy="1561654"/>
          </a:xfrm>
          <a:prstGeom prst="roundRect">
            <a:avLst>
              <a:gd fmla="val 2014" name="adj"/>
            </a:avLst>
          </a:prstGeom>
          <a:solidFill>
            <a:srgbClr val="C3C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44" name="Google Shape;24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047" y="5929015"/>
            <a:ext cx="261938" cy="20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6"/>
          <p:cNvSpPr/>
          <p:nvPr/>
        </p:nvSpPr>
        <p:spPr>
          <a:xfrm>
            <a:off x="1519535" y="5874247"/>
            <a:ext cx="7159228" cy="10063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25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Nota importante:</a:t>
            </a:r>
            <a:r>
              <a:rPr b="0" i="0" lang="en-US" sz="1625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Alcune funzionalità avanzate potrebbero presentare differenze minori tra le piattaforme. Durante il corso verranno evidenziate le eventuali varianti e fornite soluzioni alternative equivalenti.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6"/>
          <p:cNvSpPr/>
          <p:nvPr/>
        </p:nvSpPr>
        <p:spPr>
          <a:xfrm>
            <a:off x="9409211" y="1755279"/>
            <a:ext cx="3392240" cy="3930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Concetti Base Richiesti</a:t>
            </a:r>
            <a:endParaRPr b="0" i="0" sz="2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6"/>
          <p:cNvSpPr/>
          <p:nvPr/>
        </p:nvSpPr>
        <p:spPr>
          <a:xfrm>
            <a:off x="9409212" y="2357884"/>
            <a:ext cx="8049816" cy="6709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Per seguire efficacemente il corso, i partecipanti dovrebbero possedere familiarità con: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48" name="Google Shape;24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9211" y="3375869"/>
            <a:ext cx="1047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6"/>
          <p:cNvSpPr/>
          <p:nvPr/>
        </p:nvSpPr>
        <p:spPr>
          <a:xfrm>
            <a:off x="9723537" y="3264546"/>
            <a:ext cx="3643461" cy="3275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63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Struttura del Foglio di Calcolo</a:t>
            </a:r>
            <a:endParaRPr b="0" i="0" sz="2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6"/>
          <p:cNvSpPr/>
          <p:nvPr/>
        </p:nvSpPr>
        <p:spPr>
          <a:xfrm>
            <a:off x="9723537" y="3801667"/>
            <a:ext cx="7735491" cy="335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Comprensione di celle, righe, colonne e loro identificazione (es. A1, B5)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51" name="Google Shape;25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9211" y="4667696"/>
            <a:ext cx="1047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6"/>
          <p:cNvSpPr/>
          <p:nvPr/>
        </p:nvSpPr>
        <p:spPr>
          <a:xfrm>
            <a:off x="9723536" y="4556373"/>
            <a:ext cx="2620268" cy="3275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63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Concetto di Range</a:t>
            </a:r>
            <a:endParaRPr b="0" i="0" sz="2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6"/>
          <p:cNvSpPr/>
          <p:nvPr/>
        </p:nvSpPr>
        <p:spPr>
          <a:xfrm>
            <a:off x="9723537" y="5093494"/>
            <a:ext cx="7735491" cy="335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Selezione di intervalli di celle (es. A1:D10) per operazioni multiple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54" name="Google Shape;25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9211" y="5959525"/>
            <a:ext cx="1047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6"/>
          <p:cNvSpPr/>
          <p:nvPr/>
        </p:nvSpPr>
        <p:spPr>
          <a:xfrm>
            <a:off x="9723536" y="5848202"/>
            <a:ext cx="2968973" cy="3275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63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Formati Dati Elementari</a:t>
            </a:r>
            <a:endParaRPr b="0" i="0" sz="2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6"/>
          <p:cNvSpPr/>
          <p:nvPr/>
        </p:nvSpPr>
        <p:spPr>
          <a:xfrm>
            <a:off x="9723537" y="6385323"/>
            <a:ext cx="7735491" cy="335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Distinzione tra numeri, testo, date e comprensione dei formati di base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257" name="Google Shape;25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09211" y="7251353"/>
            <a:ext cx="104775" cy="1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6"/>
          <p:cNvSpPr/>
          <p:nvPr/>
        </p:nvSpPr>
        <p:spPr>
          <a:xfrm>
            <a:off x="9723536" y="7140030"/>
            <a:ext cx="2620268" cy="3275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63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Operazioni Basilari</a:t>
            </a:r>
            <a:endParaRPr b="0" i="0" sz="2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6"/>
          <p:cNvSpPr/>
          <p:nvPr/>
        </p:nvSpPr>
        <p:spPr>
          <a:xfrm>
            <a:off x="9723537" y="7677151"/>
            <a:ext cx="7735491" cy="3354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Inserimento dati, copia-incolla, salvataggio e apertura file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6"/>
          <p:cNvSpPr/>
          <p:nvPr/>
        </p:nvSpPr>
        <p:spPr>
          <a:xfrm>
            <a:off x="9409211" y="8248353"/>
            <a:ext cx="3246835" cy="3930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File d'Esempio Forniti</a:t>
            </a:r>
            <a:endParaRPr b="0" i="0" sz="2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6"/>
          <p:cNvSpPr/>
          <p:nvPr/>
        </p:nvSpPr>
        <p:spPr>
          <a:xfrm>
            <a:off x="9409212" y="8850957"/>
            <a:ext cx="8049816" cy="6709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Tutti i partecipanti riceveranno una cartella con dataset realistici: rubrica_uffici.xlsx, dataset_PA.csv, impegni_spesa_2024.xlsx e modelli pronti all'uso.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67" name="Google Shape;26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58000" cy="10290573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7"/>
          <p:cNvSpPr/>
          <p:nvPr/>
        </p:nvSpPr>
        <p:spPr>
          <a:xfrm>
            <a:off x="7776865" y="631627"/>
            <a:ext cx="9592270" cy="14355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500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Sezione 1: Gestione dei Dati nel Foglio di Calcolo</a:t>
            </a:r>
            <a:endParaRPr b="0" i="0" sz="4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7"/>
          <p:cNvSpPr/>
          <p:nvPr/>
        </p:nvSpPr>
        <p:spPr>
          <a:xfrm>
            <a:off x="7776865" y="2411760"/>
            <a:ext cx="9592270" cy="18380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La qualità dei dati è il fondamento di ogni analisi affidabile nella Pubblica Amministrazione. Una struttura dati ben progettata non solo facilita l'elaborazione e l'analisi, ma riduce significativamente gli errori e migliora la trasparenza e la tracciabilità delle informazioni amministrative. In questa sezione approfondiremo le tecniche professionali per organizzare, pulire e formattare i dati in modo coerente e sostenibile.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7"/>
          <p:cNvSpPr/>
          <p:nvPr/>
        </p:nvSpPr>
        <p:spPr>
          <a:xfrm>
            <a:off x="8035230" y="4508152"/>
            <a:ext cx="28575" cy="5150793"/>
          </a:xfrm>
          <a:prstGeom prst="roundRect">
            <a:avLst>
              <a:gd fmla="val 120586" name="adj"/>
            </a:avLst>
          </a:prstGeom>
          <a:solidFill>
            <a:srgbClr val="CFD2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7"/>
          <p:cNvSpPr/>
          <p:nvPr/>
        </p:nvSpPr>
        <p:spPr>
          <a:xfrm>
            <a:off x="8265022" y="4752231"/>
            <a:ext cx="689074" cy="28575"/>
          </a:xfrm>
          <a:prstGeom prst="roundRect">
            <a:avLst>
              <a:gd fmla="val 120586" name="adj"/>
            </a:avLst>
          </a:prstGeom>
          <a:solidFill>
            <a:srgbClr val="CFD2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7"/>
          <p:cNvSpPr/>
          <p:nvPr/>
        </p:nvSpPr>
        <p:spPr>
          <a:xfrm>
            <a:off x="7776866" y="4508153"/>
            <a:ext cx="516731" cy="516731"/>
          </a:xfrm>
          <a:prstGeom prst="roundRect">
            <a:avLst>
              <a:gd fmla="val 6668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7"/>
          <p:cNvSpPr/>
          <p:nvPr/>
        </p:nvSpPr>
        <p:spPr>
          <a:xfrm>
            <a:off x="7862962" y="4551164"/>
            <a:ext cx="344538" cy="430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1</a:t>
            </a:r>
            <a:endParaRPr b="0" i="0" sz="26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7"/>
          <p:cNvSpPr/>
          <p:nvPr/>
        </p:nvSpPr>
        <p:spPr>
          <a:xfrm>
            <a:off x="9183738" y="4587031"/>
            <a:ext cx="2993826" cy="358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0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Struttura Dati Corretta</a:t>
            </a:r>
            <a:endParaRPr b="0" i="0" sz="2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7"/>
          <p:cNvSpPr/>
          <p:nvPr/>
        </p:nvSpPr>
        <p:spPr>
          <a:xfrm>
            <a:off x="9183737" y="5083671"/>
            <a:ext cx="8185398" cy="367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Intestazioni chiare, un record per riga, coerenza tipologica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7"/>
          <p:cNvSpPr/>
          <p:nvPr/>
        </p:nvSpPr>
        <p:spPr>
          <a:xfrm>
            <a:off x="8265022" y="6154788"/>
            <a:ext cx="689074" cy="28575"/>
          </a:xfrm>
          <a:prstGeom prst="roundRect">
            <a:avLst>
              <a:gd fmla="val 120586" name="adj"/>
            </a:avLst>
          </a:prstGeom>
          <a:solidFill>
            <a:srgbClr val="CFD2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7"/>
          <p:cNvSpPr/>
          <p:nvPr/>
        </p:nvSpPr>
        <p:spPr>
          <a:xfrm>
            <a:off x="7776866" y="5910710"/>
            <a:ext cx="516731" cy="516731"/>
          </a:xfrm>
          <a:prstGeom prst="roundRect">
            <a:avLst>
              <a:gd fmla="val 6668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7"/>
          <p:cNvSpPr/>
          <p:nvPr/>
        </p:nvSpPr>
        <p:spPr>
          <a:xfrm>
            <a:off x="7862962" y="5953721"/>
            <a:ext cx="344538" cy="430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2</a:t>
            </a:r>
            <a:endParaRPr b="0" i="0" sz="26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7"/>
          <p:cNvSpPr/>
          <p:nvPr/>
        </p:nvSpPr>
        <p:spPr>
          <a:xfrm>
            <a:off x="9183737" y="5989588"/>
            <a:ext cx="3518893" cy="358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0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Pulizia e Normalizzazione</a:t>
            </a:r>
            <a:endParaRPr b="0" i="0" sz="2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7"/>
          <p:cNvSpPr/>
          <p:nvPr/>
        </p:nvSpPr>
        <p:spPr>
          <a:xfrm>
            <a:off x="9183737" y="6486228"/>
            <a:ext cx="8185398" cy="367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Rimozione duplicati, correzione formati, standardizzazione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7"/>
          <p:cNvSpPr/>
          <p:nvPr/>
        </p:nvSpPr>
        <p:spPr>
          <a:xfrm>
            <a:off x="8265022" y="7557344"/>
            <a:ext cx="689074" cy="28575"/>
          </a:xfrm>
          <a:prstGeom prst="roundRect">
            <a:avLst>
              <a:gd fmla="val 120586" name="adj"/>
            </a:avLst>
          </a:prstGeom>
          <a:solidFill>
            <a:srgbClr val="CFD2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7"/>
          <p:cNvSpPr/>
          <p:nvPr/>
        </p:nvSpPr>
        <p:spPr>
          <a:xfrm>
            <a:off x="7776866" y="7313266"/>
            <a:ext cx="516731" cy="516731"/>
          </a:xfrm>
          <a:prstGeom prst="roundRect">
            <a:avLst>
              <a:gd fmla="val 6668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7"/>
          <p:cNvSpPr/>
          <p:nvPr/>
        </p:nvSpPr>
        <p:spPr>
          <a:xfrm>
            <a:off x="7862962" y="7356277"/>
            <a:ext cx="344538" cy="430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3</a:t>
            </a:r>
            <a:endParaRPr b="0" i="0" sz="26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7"/>
          <p:cNvSpPr/>
          <p:nvPr/>
        </p:nvSpPr>
        <p:spPr>
          <a:xfrm>
            <a:off x="9183737" y="7392144"/>
            <a:ext cx="3802708" cy="358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0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Formattazione Condizionale</a:t>
            </a:r>
            <a:endParaRPr b="0" i="0" sz="2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7"/>
          <p:cNvSpPr/>
          <p:nvPr/>
        </p:nvSpPr>
        <p:spPr>
          <a:xfrm>
            <a:off x="9183737" y="7888784"/>
            <a:ext cx="8185398" cy="367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Evidenziazione automatica di anomalie e situazioni critiche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7"/>
          <p:cNvSpPr/>
          <p:nvPr/>
        </p:nvSpPr>
        <p:spPr>
          <a:xfrm>
            <a:off x="8265022" y="8959900"/>
            <a:ext cx="689074" cy="28575"/>
          </a:xfrm>
          <a:prstGeom prst="roundRect">
            <a:avLst>
              <a:gd fmla="val 120586" name="adj"/>
            </a:avLst>
          </a:prstGeom>
          <a:solidFill>
            <a:srgbClr val="CFD2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7"/>
          <p:cNvSpPr/>
          <p:nvPr/>
        </p:nvSpPr>
        <p:spPr>
          <a:xfrm>
            <a:off x="7776866" y="8715822"/>
            <a:ext cx="516731" cy="516731"/>
          </a:xfrm>
          <a:prstGeom prst="roundRect">
            <a:avLst>
              <a:gd fmla="val 6668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7"/>
          <p:cNvSpPr/>
          <p:nvPr/>
        </p:nvSpPr>
        <p:spPr>
          <a:xfrm>
            <a:off x="7862962" y="8758833"/>
            <a:ext cx="344538" cy="43070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6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4</a:t>
            </a:r>
            <a:endParaRPr b="0" i="0" sz="26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7"/>
          <p:cNvSpPr/>
          <p:nvPr/>
        </p:nvSpPr>
        <p:spPr>
          <a:xfrm>
            <a:off x="9183737" y="8794700"/>
            <a:ext cx="3059758" cy="3588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0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Formati Personalizzati</a:t>
            </a:r>
            <a:endParaRPr b="0" i="0" sz="22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7"/>
          <p:cNvSpPr/>
          <p:nvPr/>
        </p:nvSpPr>
        <p:spPr>
          <a:xfrm>
            <a:off x="9183737" y="9291340"/>
            <a:ext cx="8185398" cy="367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28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50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Visualizzazione professionale di valute, date e percentuali</a:t>
            </a:r>
            <a:endParaRPr b="0" i="0" sz="1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"/>
          <p:cNvSpPr/>
          <p:nvPr/>
        </p:nvSpPr>
        <p:spPr>
          <a:xfrm>
            <a:off x="501701" y="344835"/>
            <a:ext cx="5489079" cy="3918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63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Buone Pratiche di Strutturazione Dati</a:t>
            </a:r>
            <a:endParaRPr b="0" i="0" sz="2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8"/>
          <p:cNvSpPr/>
          <p:nvPr/>
        </p:nvSpPr>
        <p:spPr>
          <a:xfrm>
            <a:off x="501701" y="1050132"/>
            <a:ext cx="1991171" cy="235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Principi Fondamentali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8"/>
          <p:cNvSpPr/>
          <p:nvPr/>
        </p:nvSpPr>
        <p:spPr>
          <a:xfrm>
            <a:off x="501700" y="1410593"/>
            <a:ext cx="8489305" cy="6018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Una corretta strutturazione dei dati segue principi consolidati che garantiscono integrità, facilità di analisi e compatibilità con strumenti avanzati come le tabelle pivot. Questi standard sono particolarmente critici nella PA, dove i dati devono essere condivisibili, verificabili e conformi alle normative sulla trasparenza.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8"/>
          <p:cNvSpPr/>
          <p:nvPr/>
        </p:nvSpPr>
        <p:spPr>
          <a:xfrm>
            <a:off x="501700" y="2153543"/>
            <a:ext cx="8489305" cy="1011139"/>
          </a:xfrm>
          <a:prstGeom prst="roundRect">
            <a:avLst>
              <a:gd fmla="val 9043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00" name="Google Shape;300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2650" y="2153543"/>
            <a:ext cx="76200" cy="1011139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8"/>
          <p:cNvSpPr/>
          <p:nvPr/>
        </p:nvSpPr>
        <p:spPr>
          <a:xfrm>
            <a:off x="703213" y="2297906"/>
            <a:ext cx="2265164" cy="195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Intestazioni Chiare e Univoche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8"/>
          <p:cNvSpPr/>
          <p:nvPr/>
        </p:nvSpPr>
        <p:spPr>
          <a:xfrm>
            <a:off x="703213" y="2619078"/>
            <a:ext cx="8143429" cy="401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Ogni colonna deve avere un'intestazione descrittiva nella prima riga, senza spazi vuoti. Esempio: "CodiceProtocollo", "DataRicezione", "ImportoImpegno"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8"/>
          <p:cNvSpPr/>
          <p:nvPr/>
        </p:nvSpPr>
        <p:spPr>
          <a:xfrm>
            <a:off x="501700" y="3289995"/>
            <a:ext cx="8489305" cy="810518"/>
          </a:xfrm>
          <a:prstGeom prst="roundRect">
            <a:avLst>
              <a:gd fmla="val 11282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04" name="Google Shape;30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650" y="3289995"/>
            <a:ext cx="76200" cy="810518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8"/>
          <p:cNvSpPr/>
          <p:nvPr/>
        </p:nvSpPr>
        <p:spPr>
          <a:xfrm>
            <a:off x="703213" y="3434357"/>
            <a:ext cx="1567755" cy="195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Un Record per Riga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8"/>
          <p:cNvSpPr/>
          <p:nvPr/>
        </p:nvSpPr>
        <p:spPr>
          <a:xfrm>
            <a:off x="703213" y="3755529"/>
            <a:ext cx="8143429" cy="200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Ogni riga rappresenta un'unica entità (una pratica, un impegno di spesa, un fornitore). Evitare righe vuote o celle unite all'interno della tabella dati.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8"/>
          <p:cNvSpPr/>
          <p:nvPr/>
        </p:nvSpPr>
        <p:spPr>
          <a:xfrm>
            <a:off x="501700" y="4225826"/>
            <a:ext cx="8489305" cy="810518"/>
          </a:xfrm>
          <a:prstGeom prst="roundRect">
            <a:avLst>
              <a:gd fmla="val 11282" name="adj"/>
            </a:avLst>
          </a:prstGeom>
          <a:solidFill>
            <a:srgbClr val="FBFCFE"/>
          </a:solidFill>
          <a:ln cap="flat" cmpd="sng" w="15225">
            <a:solidFill>
              <a:srgbClr val="CFD2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08" name="Google Shape;308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2650" y="4225826"/>
            <a:ext cx="76200" cy="810518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8"/>
          <p:cNvSpPr/>
          <p:nvPr/>
        </p:nvSpPr>
        <p:spPr>
          <a:xfrm>
            <a:off x="703212" y="4370189"/>
            <a:ext cx="2539603" cy="1958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26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88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Coerenza Tipologica nelle Colonne</a:t>
            </a:r>
            <a:endParaRPr b="0" i="0" sz="11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8"/>
          <p:cNvSpPr/>
          <p:nvPr/>
        </p:nvSpPr>
        <p:spPr>
          <a:xfrm>
            <a:off x="703213" y="4691360"/>
            <a:ext cx="8143429" cy="200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Ogni colonna deve contenere dati dello stesso tipo: numerico (es. importi), testo (es. descrizioni), data/ora (es. scadenze), valuta (es. budget).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p8"/>
          <p:cNvSpPr/>
          <p:nvPr/>
        </p:nvSpPr>
        <p:spPr>
          <a:xfrm>
            <a:off x="9306521" y="1050132"/>
            <a:ext cx="1881336" cy="2351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0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38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Esempio Pratico PA</a:t>
            </a:r>
            <a:endParaRPr b="0" i="0" sz="14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12" name="Google Shape;31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06521" y="1426370"/>
            <a:ext cx="8027491" cy="802749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8"/>
          <p:cNvSpPr/>
          <p:nvPr/>
        </p:nvSpPr>
        <p:spPr>
          <a:xfrm>
            <a:off x="9306520" y="9594949"/>
            <a:ext cx="8489305" cy="1754535"/>
          </a:xfrm>
          <a:prstGeom prst="roundRect">
            <a:avLst>
              <a:gd fmla="val 1072" name="adj"/>
            </a:avLst>
          </a:prstGeom>
          <a:solidFill>
            <a:srgbClr val="C3C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14" name="Google Shape;314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431835" y="9784706"/>
            <a:ext cx="156716" cy="12531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8"/>
          <p:cNvSpPr/>
          <p:nvPr/>
        </p:nvSpPr>
        <p:spPr>
          <a:xfrm>
            <a:off x="9713863" y="9751516"/>
            <a:ext cx="7956649" cy="200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Errori Comuni da Evitare: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8"/>
          <p:cNvSpPr/>
          <p:nvPr/>
        </p:nvSpPr>
        <p:spPr>
          <a:xfrm>
            <a:off x="9713863" y="10064949"/>
            <a:ext cx="7956649" cy="200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8"/>
              <a:buFont typeface="Roboto"/>
              <a:buChar char="•"/>
            </a:pPr>
            <a:r>
              <a:rPr b="0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Mescolare diversi tipi di informazioni nella stessa colonna (es. importi e note testuali)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8"/>
          <p:cNvSpPr/>
          <p:nvPr/>
        </p:nvSpPr>
        <p:spPr>
          <a:xfrm>
            <a:off x="9713863" y="10309324"/>
            <a:ext cx="7956649" cy="200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8"/>
              <a:buFont typeface="Roboto"/>
              <a:buChar char="•"/>
            </a:pPr>
            <a:r>
              <a:rPr b="0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Utilizzare colori o formattazione come unico mezzo per categorizzare dati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8"/>
          <p:cNvSpPr/>
          <p:nvPr/>
        </p:nvSpPr>
        <p:spPr>
          <a:xfrm>
            <a:off x="9713863" y="10553700"/>
            <a:ext cx="7956649" cy="200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8"/>
              <a:buFont typeface="Roboto"/>
              <a:buChar char="•"/>
            </a:pPr>
            <a:r>
              <a:rPr b="0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Lasciare righe vuote tra i record per "raggruppare visivamente" le informazioni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8"/>
          <p:cNvSpPr/>
          <p:nvPr/>
        </p:nvSpPr>
        <p:spPr>
          <a:xfrm>
            <a:off x="9713863" y="10798076"/>
            <a:ext cx="7956649" cy="200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8"/>
              <a:buFont typeface="Roboto"/>
              <a:buChar char="•"/>
            </a:pPr>
            <a:r>
              <a:rPr b="0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Includere totali o subtotali all'interno della tabella dati principale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320;p8"/>
          <p:cNvSpPr/>
          <p:nvPr/>
        </p:nvSpPr>
        <p:spPr>
          <a:xfrm>
            <a:off x="9713863" y="11042451"/>
            <a:ext cx="7956649" cy="200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38"/>
              <a:buFont typeface="Roboto"/>
              <a:buChar char="•"/>
            </a:pPr>
            <a:r>
              <a:rPr b="0" i="0" lang="en-US" sz="938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Usare celle unite che rendono impossibile l'ordinamento e il filtraggio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8"/>
          <p:cNvSpPr/>
          <p:nvPr/>
        </p:nvSpPr>
        <p:spPr>
          <a:xfrm>
            <a:off x="9306520" y="11490573"/>
            <a:ext cx="8489305" cy="401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663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38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Una tabella ben strutturata è la base per tutte le operazioni successive: ordinamenti, filtri, formule, pivot e grafici funzioneranno correttamente solo se i dati sono organizzati secondo questi principi.</a:t>
            </a:r>
            <a:endParaRPr b="0" i="0" sz="93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9"/>
          <p:cNvSpPr/>
          <p:nvPr/>
        </p:nvSpPr>
        <p:spPr>
          <a:xfrm>
            <a:off x="845195" y="595611"/>
            <a:ext cx="7303145" cy="6602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7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125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Inserimento e Pulizia dei Dati</a:t>
            </a:r>
            <a:endParaRPr b="0" i="0" sz="41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9"/>
          <p:cNvSpPr/>
          <p:nvPr/>
        </p:nvSpPr>
        <p:spPr>
          <a:xfrm>
            <a:off x="845195" y="1678335"/>
            <a:ext cx="16597610" cy="67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La pulizia dei dati è una fase critica che precede qualsiasi analisi significativa. Dati "sporchi" contenenti errori di formattazione, duplicati, spazi superflui o inconsistenze possono compromettere completamente l'affidabilità delle elaborazioni successive e portare a decisioni amministrative basate su informazioni errate.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29" name="Google Shape;32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5196" y="2592290"/>
            <a:ext cx="528191" cy="52819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9"/>
          <p:cNvSpPr/>
          <p:nvPr/>
        </p:nvSpPr>
        <p:spPr>
          <a:xfrm>
            <a:off x="845196" y="3384501"/>
            <a:ext cx="3890219" cy="330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63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Riempimento Serie Automatico</a:t>
            </a:r>
            <a:endParaRPr b="0" i="0" sz="2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9"/>
          <p:cNvSpPr/>
          <p:nvPr/>
        </p:nvSpPr>
        <p:spPr>
          <a:xfrm>
            <a:off x="845195" y="3841254"/>
            <a:ext cx="8166795" cy="1352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Utilizzare il trascinamento intelligente per creare sequenze numeriche progressive (es. numeri protocollo), date consecutive (es. calendario riunioni) o pattern ripetuti (es. codici standardizzati). Questa funzionalità riduce drasticamente i tempi di inserimento e minimizza gli errori di battitura.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32" name="Google Shape;33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76011" y="2592290"/>
            <a:ext cx="528191" cy="52819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9"/>
          <p:cNvSpPr/>
          <p:nvPr/>
        </p:nvSpPr>
        <p:spPr>
          <a:xfrm>
            <a:off x="9276011" y="3384501"/>
            <a:ext cx="3278386" cy="330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63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Rimozione Spazi Superflui</a:t>
            </a:r>
            <a:endParaRPr b="0" i="0" sz="2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9"/>
          <p:cNvSpPr/>
          <p:nvPr/>
        </p:nvSpPr>
        <p:spPr>
          <a:xfrm>
            <a:off x="9276010" y="3841254"/>
            <a:ext cx="8166795" cy="10144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Gli spazi doppi o iniziali/finali sono invisibili ma causano problemi nelle ricerche e nei confronti. Utilizzare la funzione ANNULLA.SPAZI (TRIM) per rimuoverli automaticamente da intere colonne. Esempio: " Roma " diventa "Roma".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35" name="Google Shape;335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5196" y="5616328"/>
            <a:ext cx="528191" cy="528191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9"/>
          <p:cNvSpPr/>
          <p:nvPr/>
        </p:nvSpPr>
        <p:spPr>
          <a:xfrm>
            <a:off x="845196" y="6408540"/>
            <a:ext cx="4862959" cy="330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63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Normalizzazione Maiuscole/Minuscole</a:t>
            </a:r>
            <a:endParaRPr b="0" i="0" sz="2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9"/>
          <p:cNvSpPr/>
          <p:nvPr/>
        </p:nvSpPr>
        <p:spPr>
          <a:xfrm>
            <a:off x="845195" y="6865292"/>
            <a:ext cx="8166795" cy="10144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Standardizzare l'uso di maiuscole e minuscole con le funzioni MAIUSC (UPPER), MINUSC (LOWER) e MAIUSC.INIZ (PROPER). Fondamentale per comparazioni e ordinamenti corretti, specialmente per cognomi, denominazioni enti e indirizzi.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38" name="Google Shape;338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76011" y="5616328"/>
            <a:ext cx="528191" cy="52819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9"/>
          <p:cNvSpPr/>
          <p:nvPr/>
        </p:nvSpPr>
        <p:spPr>
          <a:xfrm>
            <a:off x="9276011" y="6408540"/>
            <a:ext cx="3011389" cy="3301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23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63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Correzione Formati Data</a:t>
            </a:r>
            <a:endParaRPr b="0" i="0" sz="2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9"/>
          <p:cNvSpPr/>
          <p:nvPr/>
        </p:nvSpPr>
        <p:spPr>
          <a:xfrm>
            <a:off x="9276010" y="6865293"/>
            <a:ext cx="8166795" cy="1352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Le date sono spesso problematiche: "15/03/2024" può essere interpretata come testo invece che data. Verificare che Excel riconosca le date come numeri seriali (visualizzabili nel formato numerico generale). Usare formati data standardizzati ISO (AAAA-MM-GG) per evitare ambiguità tra formati europei e americani.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9"/>
          <p:cNvSpPr/>
          <p:nvPr/>
        </p:nvSpPr>
        <p:spPr>
          <a:xfrm>
            <a:off x="845195" y="8455521"/>
            <a:ext cx="16597610" cy="1235720"/>
          </a:xfrm>
          <a:prstGeom prst="roundRect">
            <a:avLst>
              <a:gd fmla="val 2565" name="adj"/>
            </a:avLst>
          </a:prstGeom>
          <a:solidFill>
            <a:srgbClr val="C3C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42" name="Google Shape;34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56383" y="8772674"/>
            <a:ext cx="264021" cy="21118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9"/>
          <p:cNvSpPr/>
          <p:nvPr/>
        </p:nvSpPr>
        <p:spPr>
          <a:xfrm>
            <a:off x="1531590" y="8719394"/>
            <a:ext cx="15700028" cy="676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53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625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Consiglio Pratico:</a:t>
            </a:r>
            <a:r>
              <a:rPr b="0" i="0" lang="en-US" sz="1625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Prima di iniziare qualsiasi elaborazione su un nuovo dataset, dedica sempre 10-15 minuti alla pulizia preliminare. Questo investimento iniziale ti farà risparmiare ore di correzioni e problemi successivi.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0"/>
          <p:cNvSpPr/>
          <p:nvPr/>
        </p:nvSpPr>
        <p:spPr>
          <a:xfrm>
            <a:off x="565846" y="389037"/>
            <a:ext cx="6252716" cy="4421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750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Formattazione Condizionale per la PA</a:t>
            </a:r>
            <a:endParaRPr b="0" i="0" sz="275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0"/>
          <p:cNvSpPr/>
          <p:nvPr/>
        </p:nvSpPr>
        <p:spPr>
          <a:xfrm>
            <a:off x="565846" y="1114128"/>
            <a:ext cx="17156311" cy="4527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La formattazione condizionale è uno strumento potentissimo per la gestione amministrativa quotidiana: permette di identificare visivamente e immediatamente situazioni che richiedono attenzione, anomalie nei dati o il rispetto di soglie e scadenze critiche. Automatizzare questi controlli visivi significa ridurre il rischio di dimenticanze e migliorare la capacità di monitoraggio proattivo.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0"/>
          <p:cNvSpPr/>
          <p:nvPr/>
        </p:nvSpPr>
        <p:spPr>
          <a:xfrm>
            <a:off x="565846" y="1867347"/>
            <a:ext cx="5487889" cy="2652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9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Applicazioni Concrete nella Pubblica Amministrazione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10"/>
          <p:cNvSpPr/>
          <p:nvPr/>
        </p:nvSpPr>
        <p:spPr>
          <a:xfrm>
            <a:off x="565846" y="2291656"/>
            <a:ext cx="5444729" cy="2267396"/>
          </a:xfrm>
          <a:prstGeom prst="roundRect">
            <a:avLst>
              <a:gd fmla="val 936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10"/>
          <p:cNvSpPr/>
          <p:nvPr/>
        </p:nvSpPr>
        <p:spPr>
          <a:xfrm>
            <a:off x="707231" y="2433043"/>
            <a:ext cx="1811685" cy="230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5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🔴</a:t>
            </a:r>
            <a:r>
              <a:rPr b="0" i="0" lang="en-US" sz="1375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Valori Fuori Soglia</a:t>
            </a:r>
            <a:endParaRPr b="0" i="0" sz="1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0"/>
          <p:cNvSpPr/>
          <p:nvPr/>
        </p:nvSpPr>
        <p:spPr>
          <a:xfrm>
            <a:off x="707231" y="2804964"/>
            <a:ext cx="5161955" cy="226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Scenario:</a:t>
            </a: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Monitoraggio impegni di spesa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0"/>
          <p:cNvSpPr/>
          <p:nvPr/>
        </p:nvSpPr>
        <p:spPr>
          <a:xfrm>
            <a:off x="707231" y="3158579"/>
            <a:ext cx="5161955" cy="67910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Evidenziare automaticamente in rosso tutte le righe dove l'importo impegnato supera il budget assegnato al capitolo. Regola: se Impegno &gt; Budget, applica sfondo rosso e testo bianco grassetto.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10"/>
          <p:cNvSpPr/>
          <p:nvPr/>
        </p:nvSpPr>
        <p:spPr>
          <a:xfrm>
            <a:off x="707231" y="3964930"/>
            <a:ext cx="5161955" cy="4527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Vantaggio:</a:t>
            </a: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Identificazione immediata di sforamenti che richiedono variazioni di bilancio o rimodulazioni.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0"/>
          <p:cNvSpPr/>
          <p:nvPr/>
        </p:nvSpPr>
        <p:spPr>
          <a:xfrm>
            <a:off x="6151961" y="2291656"/>
            <a:ext cx="5444729" cy="2267396"/>
          </a:xfrm>
          <a:prstGeom prst="roundRect">
            <a:avLst>
              <a:gd fmla="val 936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0"/>
          <p:cNvSpPr/>
          <p:nvPr/>
        </p:nvSpPr>
        <p:spPr>
          <a:xfrm>
            <a:off x="6293347" y="2433043"/>
            <a:ext cx="2109044" cy="230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5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🟡</a:t>
            </a:r>
            <a:r>
              <a:rPr b="0" i="0" lang="en-US" sz="1375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Rilevamento Duplicati</a:t>
            </a:r>
            <a:endParaRPr b="0" i="0" sz="1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0"/>
          <p:cNvSpPr/>
          <p:nvPr/>
        </p:nvSpPr>
        <p:spPr>
          <a:xfrm>
            <a:off x="6293346" y="2804964"/>
            <a:ext cx="5161955" cy="226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Scenario:</a:t>
            </a: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Controllo numeri protocollo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10"/>
          <p:cNvSpPr/>
          <p:nvPr/>
        </p:nvSpPr>
        <p:spPr>
          <a:xfrm>
            <a:off x="6293346" y="3158579"/>
            <a:ext cx="5161955" cy="4527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Evidenziare in giallo tutte le celle contenenti numeri di protocollo duplicati, indicando possibili errori di registrazione o doppie assegnazioni.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0"/>
          <p:cNvSpPr/>
          <p:nvPr/>
        </p:nvSpPr>
        <p:spPr>
          <a:xfrm>
            <a:off x="6293346" y="3738563"/>
            <a:ext cx="5161955" cy="4527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Vantaggio:</a:t>
            </a: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Prevenzione di conflitti amministrativi e garantire univocità dei riferimenti documentali.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0"/>
          <p:cNvSpPr/>
          <p:nvPr/>
        </p:nvSpPr>
        <p:spPr>
          <a:xfrm>
            <a:off x="565845" y="4700439"/>
            <a:ext cx="11030843" cy="1588294"/>
          </a:xfrm>
          <a:prstGeom prst="roundRect">
            <a:avLst>
              <a:gd fmla="val 1336" name="adj"/>
            </a:avLst>
          </a:prstGeom>
          <a:solidFill>
            <a:srgbClr val="E9EC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0"/>
          <p:cNvSpPr/>
          <p:nvPr/>
        </p:nvSpPr>
        <p:spPr>
          <a:xfrm>
            <a:off x="707232" y="4841825"/>
            <a:ext cx="2587526" cy="2305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7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375" u="none" cap="none" strike="noStrike">
                <a:solidFill>
                  <a:srgbClr val="000000"/>
                </a:solidFill>
                <a:latin typeface="Roboto Slab"/>
                <a:ea typeface="Roboto Slab"/>
                <a:cs typeface="Roboto Slab"/>
                <a:sym typeface="Roboto Slab"/>
              </a:rPr>
              <a:t>🟠</a:t>
            </a:r>
            <a:r>
              <a:rPr b="0" i="0" lang="en-US" sz="1375" u="none" cap="none" strike="noStrike">
                <a:solidFill>
                  <a:srgbClr val="15213F"/>
                </a:solidFill>
                <a:latin typeface="Roboto Slab"/>
                <a:ea typeface="Roboto Slab"/>
                <a:cs typeface="Roboto Slab"/>
                <a:sym typeface="Roboto Slab"/>
              </a:rPr>
              <a:t> Scadenze in Avvicinamento</a:t>
            </a:r>
            <a:endParaRPr b="0" i="0" sz="137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0"/>
          <p:cNvSpPr/>
          <p:nvPr/>
        </p:nvSpPr>
        <p:spPr>
          <a:xfrm>
            <a:off x="707231" y="5213747"/>
            <a:ext cx="10748070" cy="226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Scenario:</a:t>
            </a: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Gestione scadenze gare e contratti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0"/>
          <p:cNvSpPr/>
          <p:nvPr/>
        </p:nvSpPr>
        <p:spPr>
          <a:xfrm>
            <a:off x="707231" y="5567362"/>
            <a:ext cx="10748070" cy="226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Evidenziare in arancione le date che cadono nei prossimi 30 giorni e in rosso quelle già scadute. Regola: se DataScadenza &lt;= OGGI()+30, applica formattazione.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0"/>
          <p:cNvSpPr/>
          <p:nvPr/>
        </p:nvSpPr>
        <p:spPr>
          <a:xfrm>
            <a:off x="707231" y="5920979"/>
            <a:ext cx="10748070" cy="226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Vantaggio:</a:t>
            </a: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 Alert automatico per attivare procedure di rinnovo, invio solleciti o chiusura pratiche.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reencoded.png" id="367" name="Google Shape;36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951196" y="1885058"/>
            <a:ext cx="5780335" cy="578033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10"/>
          <p:cNvSpPr/>
          <p:nvPr/>
        </p:nvSpPr>
        <p:spPr>
          <a:xfrm>
            <a:off x="11951196" y="7824491"/>
            <a:ext cx="2122438" cy="26521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695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25" u="none" cap="none" strike="noStrike">
                <a:solidFill>
                  <a:srgbClr val="3257B8"/>
                </a:solidFill>
                <a:latin typeface="Roboto Slab"/>
                <a:ea typeface="Roboto Slab"/>
                <a:cs typeface="Roboto Slab"/>
                <a:sym typeface="Roboto Slab"/>
              </a:rPr>
              <a:t>Impostazione Pratica</a:t>
            </a:r>
            <a:endParaRPr b="0" i="0" sz="1625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10"/>
          <p:cNvSpPr/>
          <p:nvPr/>
        </p:nvSpPr>
        <p:spPr>
          <a:xfrm>
            <a:off x="11951196" y="8231089"/>
            <a:ext cx="5780335" cy="226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063"/>
              <a:buFont typeface="Calibri"/>
              <a:buAutoNum type="arabicPeriod"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Seleziona l'intervallo dati (es. B2:B100)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370;p10"/>
          <p:cNvSpPr/>
          <p:nvPr/>
        </p:nvSpPr>
        <p:spPr>
          <a:xfrm>
            <a:off x="11951196" y="8506866"/>
            <a:ext cx="5780335" cy="226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063"/>
              <a:buFont typeface="Calibri"/>
              <a:buAutoNum type="arabicPeriod" startAt="2"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Menu Home &gt; Formattazione Condizionale &gt; Nuova Regola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0"/>
          <p:cNvSpPr/>
          <p:nvPr/>
        </p:nvSpPr>
        <p:spPr>
          <a:xfrm>
            <a:off x="11951196" y="8782645"/>
            <a:ext cx="5780335" cy="226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063"/>
              <a:buFont typeface="Calibri"/>
              <a:buAutoNum type="arabicPeriod" startAt="3"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Scegli "Utilizza una formula per determinare..."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0"/>
          <p:cNvSpPr/>
          <p:nvPr/>
        </p:nvSpPr>
        <p:spPr>
          <a:xfrm>
            <a:off x="11951196" y="9058424"/>
            <a:ext cx="5780335" cy="226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063"/>
              <a:buFont typeface="Calibri"/>
              <a:buAutoNum type="arabicPeriod" startAt="4"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Inserisci la formula (es. =$D2&gt;$E2 per confrontare colonne)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10"/>
          <p:cNvSpPr/>
          <p:nvPr/>
        </p:nvSpPr>
        <p:spPr>
          <a:xfrm>
            <a:off x="11951196" y="9334202"/>
            <a:ext cx="5780335" cy="226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063"/>
              <a:buFont typeface="Calibri"/>
              <a:buAutoNum type="arabicPeriod" startAt="5"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Definisci il formato (colore sfondo, testo, bordi)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374;p10"/>
          <p:cNvSpPr/>
          <p:nvPr/>
        </p:nvSpPr>
        <p:spPr>
          <a:xfrm>
            <a:off x="11951196" y="9609981"/>
            <a:ext cx="5780335" cy="2263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28625" lvl="0" marL="428625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Clr>
                <a:srgbClr val="15213F"/>
              </a:buClr>
              <a:buSzPts val="1063"/>
              <a:buFont typeface="Calibri"/>
              <a:buAutoNum type="arabicPeriod" startAt="6"/>
            </a:pPr>
            <a:r>
              <a:rPr b="0" i="0" lang="en-US" sz="1063" u="none" cap="none" strike="noStrike">
                <a:solidFill>
                  <a:srgbClr val="15213F"/>
                </a:solidFill>
                <a:latin typeface="Roboto"/>
                <a:ea typeface="Roboto"/>
                <a:cs typeface="Roboto"/>
                <a:sym typeface="Roboto"/>
              </a:rPr>
              <a:t>Applica e verifica il risultato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10"/>
          <p:cNvSpPr/>
          <p:nvPr/>
        </p:nvSpPr>
        <p:spPr>
          <a:xfrm>
            <a:off x="11951196" y="9995446"/>
            <a:ext cx="5780335" cy="827335"/>
          </a:xfrm>
          <a:prstGeom prst="roundRect">
            <a:avLst>
              <a:gd fmla="val 2565" name="adj"/>
            </a:avLst>
          </a:prstGeom>
          <a:solidFill>
            <a:srgbClr val="C3CF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76" name="Google Shape;376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92582" y="10200681"/>
            <a:ext cx="176808" cy="141386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10"/>
          <p:cNvSpPr/>
          <p:nvPr/>
        </p:nvSpPr>
        <p:spPr>
          <a:xfrm>
            <a:off x="12410777" y="10172105"/>
            <a:ext cx="5179368" cy="4527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46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63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Nota per Formatori:</a:t>
            </a:r>
            <a:r>
              <a:rPr b="0" i="0" lang="en-US" sz="1063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Mostrare esempi concreti con dataset_PA.csv: impegni di spesa superiori a €50.000, protocolli duplicati, scadenze entro 15 giorni.</a:t>
            </a:r>
            <a:endParaRPr b="0" i="0" sz="1063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Asus</dc:creator>
</cp:coreProperties>
</file>