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1018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tore Signorelli" userId="9431b654d8049739" providerId="LiveId" clId="{E86E9984-E183-42BA-8E9C-BA68B9A9747C}"/>
    <pc:docChg chg="undo custSel modSld">
      <pc:chgData name="Salvatore Signorelli" userId="9431b654d8049739" providerId="LiveId" clId="{E86E9984-E183-42BA-8E9C-BA68B9A9747C}" dt="2026-04-13T07:25:51.070" v="59" actId="20577"/>
      <pc:docMkLst>
        <pc:docMk/>
      </pc:docMkLst>
      <pc:sldChg chg="modSp mod">
        <pc:chgData name="Salvatore Signorelli" userId="9431b654d8049739" providerId="LiveId" clId="{E86E9984-E183-42BA-8E9C-BA68B9A9747C}" dt="2026-04-13T07:25:51.070" v="59" actId="20577"/>
        <pc:sldMkLst>
          <pc:docMk/>
          <pc:sldMk cId="0" sldId="256"/>
        </pc:sldMkLst>
        <pc:spChg chg="mod">
          <ac:chgData name="Salvatore Signorelli" userId="9431b654d8049739" providerId="LiveId" clId="{E86E9984-E183-42BA-8E9C-BA68B9A9747C}" dt="2026-04-12T08:46:43.552" v="57" actId="5793"/>
          <ac:spMkLst>
            <pc:docMk/>
            <pc:sldMk cId="0" sldId="256"/>
            <ac:spMk id="5" creationId="{00000000-0000-0000-0000-000000000000}"/>
          </ac:spMkLst>
        </pc:spChg>
        <pc:spChg chg="mod">
          <ac:chgData name="Salvatore Signorelli" userId="9431b654d8049739" providerId="LiveId" clId="{E86E9984-E183-42BA-8E9C-BA68B9A9747C}" dt="2026-04-13T07:25:51.070" v="59" actId="20577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Salvatore Signorelli" userId="9431b654d8049739" providerId="LiveId" clId="{E86E9984-E183-42BA-8E9C-BA68B9A9747C}" dt="2026-04-13T06:28:09.828" v="58" actId="20577"/>
        <pc:sldMkLst>
          <pc:docMk/>
          <pc:sldMk cId="0" sldId="264"/>
        </pc:sldMkLst>
        <pc:spChg chg="mod">
          <ac:chgData name="Salvatore Signorelli" userId="9431b654d8049739" providerId="LiveId" clId="{E86E9984-E183-42BA-8E9C-BA68B9A9747C}" dt="2026-04-13T06:28:09.828" v="58" actId="20577"/>
          <ac:spMkLst>
            <pc:docMk/>
            <pc:sldMk cId="0" sldId="264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223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411480"/>
            <a:ext cx="1188720" cy="11887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384048"/>
            <a:ext cx="6949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COMUNE DI LICATA  ·  CORSO PRIVACY - DIGITALIZZAZIONE 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2920" y="868680"/>
            <a:ext cx="84124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GDPR negli Enti Locali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02920" y="20116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A0B8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 per il personale del Comune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02920" y="26060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0B8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Polizia Locale  ·  Servizi Sociali  ·  Servizi Istruzione  ·  Uffici Amministrativi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02920" y="315468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UE 2016/679 · D.Lgs. 196/2003 · D.Lgs. 101/2018 · D.Lgs. 51/2018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02920" y="45720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Comune di Licata (AG)  ·  2026  ·  Docente: [Nome DPO/Esperto Privacy]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principi di Conservazione, Sicurezza e Accountability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2860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28600" y="1051560"/>
            <a:ext cx="4160520" cy="475488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1088136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552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Limitazione della conservazione (art.5(e))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9319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non si conservano piu' a lungo del necessario rispetto alla finalita' del trattamento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deve definire i TEMPI DI CONSERVAZIONE per ogni categoria di documenti (piano di conservazione)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Documenti fiscali e contabili: 10 anni. Verbali di sanzione: 5 anni. Fascicoli dei procedimenti edilizi: a tempo indeterminato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non piu' necessari vanno CANCELLATI o ANONIMIZZATI – non basta archiviarli in un cassetto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ATTENZIONE: conservare troppo a lungo e' una violazione del GDPR quanto non conservare abbastanza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4709160" y="1051560"/>
            <a:ext cx="4160520" cy="475488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088136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7608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Integrita', riservatezza e Accountability (art.5(f)(2))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87375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di sicurezza tecniche e organizzative adeguate al rischio: cifratura, accessi profilati, backup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DEVE saper dimostrare di rispettare tutti i principi precedenti (accountability)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basta farlo – bisogna documentarlo: verbali di formazione, registro trattamenti, procedure scritte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caso di ispezione del Garante, il Comune deve esibire la documentazione della propria compliance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Ogni dipendente contribuisce all'accountability: la catena si rompe all'anello piu' debole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si applicano i principi nella pratica quotidiana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UFFICIO ANAGRAFE**: un cittadino chiede il certificato di residenza di un vicino per una lite condominiale → CORRETTEZZA e FINALITA': la finalita' non e' compatibile con la base giuridica; verificare se esiste un interesse legittimo documentabile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POLIZIA LOCALE**: il verbale viene inviato via email non certificata a un indirizzo che l'agente trova su Google → SICUREZZA e CORRETTEZZA: violazione; usare solo i recapiti comunicati dall'interessato o la PEC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SERVIZI SOCIALI**: la relazione sociale di un assistito viene condivisa con l'ufficio tributi per verificare le entrate dichiarate → LIMITAZIONE FINALITA': la condivisione richiede una base giuridica specifica; non basta che entrambi gli uffici appartengano al Comune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ISTRUZIONE**: le foto della gita scolastica vengono pubblicate sul sito del Comune senza consenso dei genitori → LICEITA': dati di minori senza base giuridica; rimuovere immediatamente e raccogliere il consenso per il futuro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 PRATICA**: prima di condividere, pubblicare o usare dati personali per una nuova finalita', chiediti – HO UNA BASE GIURIDICA? HO INFORMATO L'INTERESSATO? E' NECESSARIO?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4320" y="4407408"/>
            <a:ext cx="8595360" cy="530352"/>
          </a:xfrm>
          <a:prstGeom prst="rect">
            <a:avLst/>
          </a:prstGeom>
          <a:solidFill>
            <a:srgbClr val="0D6B6B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11480" y="4407408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guida: se non sei sicuro, FERMATI e consulta il DPO prima di procedere.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3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basi giuridiche del trattamento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6 e art. 9 GDPR: quando il Comune puo' trattare i dati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6 basi giuridiche dell'art. 6 GDPR: quali usa il Comune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56032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56032" y="1078992"/>
            <a:ext cx="1097280" cy="1261872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256032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Art.6(a)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56032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CONSENSO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444752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Raramente usato dalla PA. Per il Comune: newsletter volontaria, foto eventi. NON serve per svolgere compiti istituzionali.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0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4572000" y="1078992"/>
            <a:ext cx="1097280" cy="1261872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4572000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Art.6(b)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572000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CONTRATTO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760720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Rapporto di lavoro con i dipendenti, contratti di appalto, incarichi professionali.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56032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Shape 13"/>
          <p:cNvSpPr/>
          <p:nvPr/>
        </p:nvSpPr>
        <p:spPr>
          <a:xfrm>
            <a:off x="256032" y="2432304"/>
            <a:ext cx="1097280" cy="1261872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256032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Art.6(c)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256032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LEGALE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444752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Adempimenti fiscali, previdenziali, contabili, conservazione atti. La legge IMPONE il trattamento.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4572000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1" name="Shape 18"/>
          <p:cNvSpPr/>
          <p:nvPr/>
        </p:nvSpPr>
        <p:spPr>
          <a:xfrm>
            <a:off x="4572000" y="2432304"/>
            <a:ext cx="1097280" cy="1261872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9"/>
          <p:cNvSpPr/>
          <p:nvPr/>
        </p:nvSpPr>
        <p:spPr>
          <a:xfrm>
            <a:off x="4572000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Art.6(d)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572000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INTERESSI VITALI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760720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emergenze: comunicare dati a pronto soccorso per salute di una persona incapace di prestare consenso.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256032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6" name="Shape 23"/>
          <p:cNvSpPr/>
          <p:nvPr/>
        </p:nvSpPr>
        <p:spPr>
          <a:xfrm>
            <a:off x="256032" y="3785616"/>
            <a:ext cx="1097280" cy="1261872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256032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Art.6(e)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256032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INTERESSE PUBBLICO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1444752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base piu' usata dalla PA: compiti istituzionali, procedimenti amministrativi, servizi ai cittadini.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572000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1" name="Shape 28"/>
          <p:cNvSpPr/>
          <p:nvPr/>
        </p:nvSpPr>
        <p:spPr>
          <a:xfrm>
            <a:off x="4572000" y="3785616"/>
            <a:ext cx="1097280" cy="1261872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29"/>
          <p:cNvSpPr/>
          <p:nvPr/>
        </p:nvSpPr>
        <p:spPr>
          <a:xfrm>
            <a:off x="4572000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Art.6(f)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4572000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LEGIT. INTERESSE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5760720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applicabile alle autorita' pubbliche nell'esercizio delle loro funzioni istituzionali.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 GDPR: categorie particolari di dati – cosa tratta il Comune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2860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28600" y="1051560"/>
            <a:ext cx="4160520" cy="475488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1088136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552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 particolari trattate dal Comune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9319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SALUTE: certificati medici dei dipendenti, dati sanitari degli assistiti (servizi sociali), patologie dichiarate per agevolazioni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 RAZZIALE/ETNICA: dati di cittadini stranieri in alcuni procedimenti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CONVINZIONI RELIGIOSE: dati per esenzioni, festività, agevolazioni confessionali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SINDACALI: trattenute sindacali, permessi sindacali dei dipendenti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GIUDIZIARI (art. 10): carichi pendenti, condanne – trattati dalla Polizia Locale e per alcune verifiche su appalti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 SESSUALE/ORIENTAMENTO: raramente; es. richieste di unioni civili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4709160" y="1051560"/>
            <a:ext cx="4160520" cy="475488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088136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7608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 giuridiche aggiuntive per le categorie particolari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87375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9(2)(b): OBBLIGHI DI LAVORO – dati sanitari dei dipendenti per sicurezza, malattia, invalidita'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9(2)(c): INTERESSI VITALI – emergenze sanitarie in cui l'interessato non puo' acconsentire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9(2)(g): INTERESSE PUBBLICO RILEVANTE – base usata per molti trattamenti della PA su dati sensibili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9(2)(h): FINALITA' SANITARIE – gestione dati di salute per servizi socio-sanitari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51/2018: base specifica per i trattamenti della Polizia Locale a fini di ordine pubblico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REGOLA: per i dati art. 9 serve SEMPRE una base giuridica ordinaria (art. 6) PIU' una base aggiuntiva (art. 9(2))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consenso nella PA: quando serve e quando NON serve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 DA SFATARE**: il Comune NON deve chiedere il consenso del cittadino per svolgere le proprie funzioni istituzionali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base giuridica ordinaria per la PA e' l'art. 6(1)(e) – interesse pubblico o esercizio di pubblici poteri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IL CONSENSO E' NECESSARIO**: newsletter istituzionale volontaria; foto e video di eventi pubblicati sul sito o sui social; raccolta di dati aggiuntivi non previsti da obblighi normativi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IL CONSENSO E' SBAGLIATO**: per rilasciare una carta d'identita' (obbligo di legge); per inviare una multa (potere pubblico); per trasmettere dati all'INPS (obbligo normativo)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 DEL CONSENSO LIBERO**: nella PA il consenso e' spesso non libero perche' l'interessato dipende dall'ente per un servizio – il GDPR lo ha riconosciuto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PRATICO**: il Comune chiede il consenso al cittadino per trattare i suoi dati nel procedimento di rilascio dell'agibilita' → ERRORE: la base e' l'art. 6(1)(e); il consenso non e' la base corretta e potrebbe creare problemi se il cittadino poi lo revoca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4320" y="4407408"/>
            <a:ext cx="8595360" cy="530352"/>
          </a:xfrm>
          <a:prstGeom prst="rect">
            <a:avLst/>
          </a:prstGeom>
          <a:solidFill>
            <a:srgbClr val="2C5282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11480" y="4407408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Regola: mai usare il consenso come 'soluzione facile' quando esiste una base giuridica piu' appropriata.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4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Soggetti e Ruoli nel GDPR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fa cosa nel sistema privacy del Comune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dei soggetti: ruoli e responsabilita'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78992"/>
          <a:ext cx="8595360" cy="393192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Soggetto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 e' nel Comune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Responsabilita' principali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Riferimento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Titolare del trattamento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 Comune di Licata – rappresentato dal Sindaco/Dirigenti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Adottare le misure, tenere il Registro, rispondere agli interessati, notificare i breach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4 n.7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DPO (RPD)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Nominato con atto formale; indipendente; puo' essere esterno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Sorveglianza, consulenza, punto di contatto col Garante e con gli interessati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Artt. 37-39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Referente privacy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Dipendente di ogni settore individuato dal Titolare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Coordinamento interno, primo punto di contatto con il DPO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practice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Soggetto autorizzato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Ogni dipendente che accede a dati personali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Trattare solo i dati necessari per la propria funzione, seguire le istruzioni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29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Responsabile del tratt.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Fornitori IT, consulenti, software house che trattano dati PER CONTO del Comune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Attuare le istruzioni del Titolare; garantire misure di sicurezza; notificare i breach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28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Interessato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 cittadino, il dipendente, il beneficiario di un servizio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Esercitare i diritti artt. 15-22; presentare reclamo al Garante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Artt. 15-22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DPO del Comune: funzioni, indipendenza e come collaborare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NOMINA**: tutti gli organismi pubblici, senza eccezioni (art. 37(1)(a) GDPR) – il DPO e' obbligatorio per il Comune di Licata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QUALIFICHE**: conoscenza specialistica della normativa e delle prassi in materia di protezione dei dati; puo' essere dipendente o esterno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INDIPENDENZA**: il DPO non riceve istruzioni sull'esercizio delle sue funzioni; non puo' essere rimosso o penalizzato per averle svolte; riferisce direttamente al vertice dell'organizzazione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FA IL DPO**: informa e consiglia il personale sugli obblighi GDPR; sorveglia l'osservanza; fornisce pareri sulla DPIA; coopera con il Garante; risponde ai quesiti degli interessati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NON FA IL DPO**: non decide le politiche di trattamento (le decide il Titolare); non e' responsabile delle violazioni commesse dal Comune; non sostituisce il lavoro degli uffici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COLLABORARE**: consultare il DPO PRIMA di avviare nuovi trattamenti; segnalare SUBITO ogni incidente di sicurezza; coinvolgerlo nella valutazione di nuovi sistemi IT e software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CONTATTI DPO**: il recapito del DPO va comunicato al Garante e pubblicato sul sito istituzionale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nominare correttamente i soggetti autorizzati (art. 29)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92608" y="1115568"/>
            <a:ext cx="475488" cy="475488"/>
          </a:xfrm>
          <a:prstGeom prst="ellipse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292608" y="111556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96112" y="113385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Identificazione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38144" y="113385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Individuare tutti i dipendenti che accedono a dati personali nell'esercizio delle loro funzioni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16636" y="159105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92608" y="1783080"/>
            <a:ext cx="475488" cy="475488"/>
          </a:xfrm>
          <a:prstGeom prst="ellipse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92608" y="17830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 formale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438144" y="180136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Atto scritto che identifica il soggetto, le categorie di dati accessibili, i sistemi autorizzati e le istruzioni operative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16636" y="2258568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292608" y="2450592"/>
            <a:ext cx="475488" cy="475488"/>
          </a:xfrm>
          <a:prstGeom prst="ellipse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292608" y="24505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96112" y="2468880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438144" y="2468880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soggetto autorizzato deve essere formato prima di accedere ai dati (art. 29 GDPR)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16636" y="2926080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292608" y="3118104"/>
            <a:ext cx="475488" cy="475488"/>
          </a:xfrm>
          <a:prstGeom prst="ellipse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292608" y="311810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896112" y="3136392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Profilazione accessi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3438144" y="3136392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sistemi informatici devono essere configurati in modo che ogni dipendente acceda solo ai dati necessari alla propria funzione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16636" y="3593592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Shape 22"/>
          <p:cNvSpPr/>
          <p:nvPr/>
        </p:nvSpPr>
        <p:spPr>
          <a:xfrm>
            <a:off x="292608" y="3785616"/>
            <a:ext cx="475488" cy="475488"/>
          </a:xfrm>
          <a:prstGeom prst="ellipse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3"/>
          <p:cNvSpPr/>
          <p:nvPr/>
        </p:nvSpPr>
        <p:spPr>
          <a:xfrm>
            <a:off x="292608" y="378561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96112" y="380390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Aggiornamento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3438144" y="3803904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Aggiornare le nomine in caso di cambio di mansione, trasferimento o cessazione del rapporto di lavoro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516636" y="4261104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Shape 27"/>
          <p:cNvSpPr/>
          <p:nvPr/>
        </p:nvSpPr>
        <p:spPr>
          <a:xfrm>
            <a:off x="292608" y="4453128"/>
            <a:ext cx="475488" cy="475488"/>
          </a:xfrm>
          <a:prstGeom prst="ellipse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8"/>
          <p:cNvSpPr/>
          <p:nvPr/>
        </p:nvSpPr>
        <p:spPr>
          <a:xfrm>
            <a:off x="292608" y="44531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896112" y="447141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Conservazione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3438144" y="447141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nomine vanno conservate e rese disponibili in caso di ispezione del Garante (prova di accountability)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8229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del percorso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256032" y="107899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256032" y="1078992"/>
            <a:ext cx="530352" cy="658368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256032" y="107899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77824" y="107899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GDPR: fonti, struttura e applicazione agli enti locali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56032" y="185623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256032" y="1856232"/>
            <a:ext cx="530352" cy="658368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256032" y="185623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77824" y="185623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7 principi fondamentali (art. 5): applicazione pratica al Comune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56032" y="263347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256032" y="2633472"/>
            <a:ext cx="530352" cy="658368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256032" y="263347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77824" y="263347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basi giuridiche del trattamento per la PA (art. 6 e art. 9)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56032" y="341071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256032" y="3410712"/>
            <a:ext cx="530352" cy="658368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256032" y="341071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77824" y="341071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Soggetti e ruoli: Titolare, DPO, Autorizzati, Responsabili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56032" y="418795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1" name="Shape 19"/>
          <p:cNvSpPr/>
          <p:nvPr/>
        </p:nvSpPr>
        <p:spPr>
          <a:xfrm>
            <a:off x="256032" y="4187952"/>
            <a:ext cx="530352" cy="658368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256032" y="418795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77824" y="418795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diritti degli interessati (artt. 15-22): come risponde il Comune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828032" y="107899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5" name="Shape 23"/>
          <p:cNvSpPr/>
          <p:nvPr/>
        </p:nvSpPr>
        <p:spPr>
          <a:xfrm>
            <a:off x="4828032" y="1078992"/>
            <a:ext cx="530352" cy="658368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4828032" y="107899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449824" y="107899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adempimenti operativi: Registro, Informative, DPIA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828032" y="185623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9" name="Shape 27"/>
          <p:cNvSpPr/>
          <p:nvPr/>
        </p:nvSpPr>
        <p:spPr>
          <a:xfrm>
            <a:off x="4828032" y="1856232"/>
            <a:ext cx="530352" cy="658368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4828032" y="185623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449824" y="185623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Sicurezza dei dati e gestione dei Data Breach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828032" y="263347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3" name="Shape 31"/>
          <p:cNvSpPr/>
          <p:nvPr/>
        </p:nvSpPr>
        <p:spPr>
          <a:xfrm>
            <a:off x="4828032" y="2633472"/>
            <a:ext cx="530352" cy="658368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4828032" y="263347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449824" y="263347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settoriale: Polizia Locale, Servizi Sociali, Istruzione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828032" y="3410712"/>
            <a:ext cx="4251960" cy="658368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7" name="Shape 35"/>
          <p:cNvSpPr/>
          <p:nvPr/>
        </p:nvSpPr>
        <p:spPr>
          <a:xfrm>
            <a:off x="4828032" y="3410712"/>
            <a:ext cx="530352" cy="658368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8" name="Text 36"/>
          <p:cNvSpPr/>
          <p:nvPr/>
        </p:nvSpPr>
        <p:spPr>
          <a:xfrm>
            <a:off x="4828032" y="3410712"/>
            <a:ext cx="5303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449824" y="3410712"/>
            <a:ext cx="35478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sanzionatorio e i provvedimenti del Garante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responsabili del trattamento (art. 28): la catena dei fornitori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DEFINIZIONE**: il Responsabile del trattamento e' chi tratta i dati personali PER CONTO del Comune, seguendo le sue istruzioni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TIPICI RESPONSABILI DEL COMUNE**: fornitore del gestionale anagrafe, sistema contabile, CRM, gestionale per i servizi sociali, software per la polizia locale, fornitore cloud, azienda di smaltimento documenti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NOMINA**: prima di affidare il trattamento a un terzo, il Comune DEVE stipulare un contratto o atto giuridico scritto (nomina ex art. 28)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 OBBLIGATORIO DELLA NOMINA**: oggetto, durata, natura, finalita' del trattamento; tipo di dati; categorie di interessati; obblighi e diritti del Titolare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CLAUSOLE ESSENZIALI**: trattare solo su istruzione documentata del Comune; garantire riservatezza; adottare misure di sicurezza; notificare i breach senza ritardo; restituire/distruggere i dati a fine contratto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SUB-RESPONSABILI**: il fornitore puo' avvalersi di altri soggetti (es. cloud provider) solo con autorizzazione SCRITTA del Comune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PERIODICA**: il Comune non si limita alla nomina – deve verificare che il fornitore mantenga le garanzie (es. questionari di compliance, audit)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5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Diritti degli Interessati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Artt. 15-22 GDPR: come il Comune gestisce le richieste dei cittadini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diritti degli interessati (artt. 15-22 GDPR): panoramica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56032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56032" y="1078992"/>
            <a:ext cx="1097280" cy="1261872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256032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Art.15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56032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444752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Sapere se i propri dati sono trattati, riceverne copia e conoscere finalita', destinatari, tempi.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0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4572000" y="1078992"/>
            <a:ext cx="1097280" cy="1261872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4572000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Art.16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572000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760720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Correggere dati inesatti o completare dati incompleti.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56032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Shape 13"/>
          <p:cNvSpPr/>
          <p:nvPr/>
        </p:nvSpPr>
        <p:spPr>
          <a:xfrm>
            <a:off x="256032" y="2432304"/>
            <a:ext cx="1097280" cy="1261872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256032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Art.17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256032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CANCELLAZIONE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444752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Ottenere la rimozione dei dati (diritto all'oblio) – LIMITATO per la PA da obblighi di conservazione.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4572000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1" name="Shape 18"/>
          <p:cNvSpPr/>
          <p:nvPr/>
        </p:nvSpPr>
        <p:spPr>
          <a:xfrm>
            <a:off x="4572000" y="2432304"/>
            <a:ext cx="1097280" cy="1261872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9"/>
          <p:cNvSpPr/>
          <p:nvPr/>
        </p:nvSpPr>
        <p:spPr>
          <a:xfrm>
            <a:off x="4572000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Art.18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572000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LIMITAZIONE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760720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Sospendere il trattamento in attesa di verifica della contestazione.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256032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6" name="Shape 23"/>
          <p:cNvSpPr/>
          <p:nvPr/>
        </p:nvSpPr>
        <p:spPr>
          <a:xfrm>
            <a:off x="256032" y="3785616"/>
            <a:ext cx="1097280" cy="1261872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256032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Art.20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256032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PORTABILITA'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1444752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Ricevere i propri dati in formato strutturato – applicabile solo ai trattamenti basati su consenso o contratto.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572000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1" name="Shape 28"/>
          <p:cNvSpPr/>
          <p:nvPr/>
        </p:nvSpPr>
        <p:spPr>
          <a:xfrm>
            <a:off x="4572000" y="3785616"/>
            <a:ext cx="1097280" cy="1261872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29"/>
          <p:cNvSpPr/>
          <p:nvPr/>
        </p:nvSpPr>
        <p:spPr>
          <a:xfrm>
            <a:off x="4572000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Art.21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4572000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OPPOSIZIONE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5760720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Opporsi al trattamento per motivi legati alla propria situazione – il Comune valuta caso per caso.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256032" y="5138928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6" name="Shape 33"/>
          <p:cNvSpPr/>
          <p:nvPr/>
        </p:nvSpPr>
        <p:spPr>
          <a:xfrm>
            <a:off x="256032" y="5138928"/>
            <a:ext cx="1097280" cy="1261872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7" name="Text 34"/>
          <p:cNvSpPr/>
          <p:nvPr/>
        </p:nvSpPr>
        <p:spPr>
          <a:xfrm>
            <a:off x="256032" y="5193792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Art.22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256032" y="5618439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DECISIONI AUT.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1444752" y="5138928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essere soggetti a decisioni basate SOLO su trattamento automatizzato con effetti giuridici.</a:t>
            </a:r>
            <a:endParaRPr lang="en-US" sz="1200" dirty="0"/>
          </a:p>
        </p:txBody>
      </p:sp>
      <p:sp>
        <p:nvSpPr>
          <p:cNvPr id="40" name="Shape 37"/>
          <p:cNvSpPr/>
          <p:nvPr/>
        </p:nvSpPr>
        <p:spPr>
          <a:xfrm>
            <a:off x="4572000" y="5138928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1" name="Shape 38"/>
          <p:cNvSpPr/>
          <p:nvPr/>
        </p:nvSpPr>
        <p:spPr>
          <a:xfrm>
            <a:off x="4572000" y="5138928"/>
            <a:ext cx="1097280" cy="1261872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2" name="Text 39"/>
          <p:cNvSpPr/>
          <p:nvPr/>
        </p:nvSpPr>
        <p:spPr>
          <a:xfrm>
            <a:off x="4572000" y="5193792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Art.77</a:t>
            </a:r>
            <a:endParaRPr lang="en-US" sz="900" dirty="0"/>
          </a:p>
        </p:txBody>
      </p:sp>
      <p:sp>
        <p:nvSpPr>
          <p:cNvPr id="43" name="Text 40"/>
          <p:cNvSpPr/>
          <p:nvPr/>
        </p:nvSpPr>
        <p:spPr>
          <a:xfrm>
            <a:off x="4572000" y="5618439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RECLAMO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5760720" y="5138928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Presentare reclamo al Garante se si ritiene violato il GDPR.</a:t>
            </a:r>
            <a:endParaRPr lang="en-US" sz="1200" dirty="0"/>
          </a:p>
        </p:txBody>
      </p:sp>
      <p:sp>
        <p:nvSpPr>
          <p:cNvPr id="45" name="Shape 42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Procedura per gestire una richiesta ex art. 15 (diritto di accesso)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92608" y="1115568"/>
            <a:ext cx="475488" cy="475488"/>
          </a:xfrm>
          <a:prstGeom prst="ellipse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292608" y="111556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96112" y="113385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Ricezione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38144" y="113385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Registrare la data di ricezione; qualsiasi forma scritta e' valida (email, PEC, lettera, sportello)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16636" y="159105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92608" y="1783080"/>
            <a:ext cx="475488" cy="475488"/>
          </a:xfrm>
          <a:prstGeom prst="ellipse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92608" y="17830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Identificazione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438144" y="180136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Verificare l'identita' del richiedente; per i minori: chi esercita la responsabilita' genitoriale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16636" y="2258568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292608" y="2450592"/>
            <a:ext cx="475488" cy="475488"/>
          </a:xfrm>
          <a:prstGeom prst="ellipse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292608" y="24505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96112" y="2468880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438144" y="2468880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Individuare il settore/ufficio che detiene i dati; coinvolgere il DPO per casi complessi o contestati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16636" y="2926080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292608" y="3118104"/>
            <a:ext cx="475488" cy="475488"/>
          </a:xfrm>
          <a:prstGeom prst="ellipse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292608" y="311810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896112" y="3136392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Risposta (30gg)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3438144" y="3136392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Rispondere entro 30 giorni con: conferma del trattamento, finalita', destinatari, tempi di conservazione, copia dei dati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16636" y="3593592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Shape 22"/>
          <p:cNvSpPr/>
          <p:nvPr/>
        </p:nvSpPr>
        <p:spPr>
          <a:xfrm>
            <a:off x="292608" y="3785616"/>
            <a:ext cx="475488" cy="475488"/>
          </a:xfrm>
          <a:prstGeom prst="ellipse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3"/>
          <p:cNvSpPr/>
          <p:nvPr/>
        </p:nvSpPr>
        <p:spPr>
          <a:xfrm>
            <a:off x="292608" y="378561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96112" y="380390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Proroga (60gg)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3438144" y="3803904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la richiesta e' complessa o numerosa: prorogare di altri 60 giorni COMUNICANDO la proroga al richiedente entro i primi 30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516636" y="4261104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Shape 27"/>
          <p:cNvSpPr/>
          <p:nvPr/>
        </p:nvSpPr>
        <p:spPr>
          <a:xfrm>
            <a:off x="292608" y="4453128"/>
            <a:ext cx="475488" cy="475488"/>
          </a:xfrm>
          <a:prstGeom prst="ellipse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8"/>
          <p:cNvSpPr/>
          <p:nvPr/>
        </p:nvSpPr>
        <p:spPr>
          <a:xfrm>
            <a:off x="292608" y="44531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896112" y="447141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Diniego motivato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3438144" y="447141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sussiste un limite (es. dati di terzi, investigazioni): diniego motivato scritto con indicazione del diritto di reclamo al Garante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516636" y="492861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5" name="Shape 32"/>
          <p:cNvSpPr/>
          <p:nvPr/>
        </p:nvSpPr>
        <p:spPr>
          <a:xfrm>
            <a:off x="292608" y="5120640"/>
            <a:ext cx="475488" cy="475488"/>
          </a:xfrm>
          <a:prstGeom prst="ellipse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6" name="Text 33"/>
          <p:cNvSpPr/>
          <p:nvPr/>
        </p:nvSpPr>
        <p:spPr>
          <a:xfrm>
            <a:off x="292608" y="512064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7" name="Text 34"/>
          <p:cNvSpPr/>
          <p:nvPr/>
        </p:nvSpPr>
        <p:spPr>
          <a:xfrm>
            <a:off x="896112" y="513892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Documentazione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3438144" y="513892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Archiviare richiesta e risposta: prova di accountability – fondamentale in caso di ricorso o ispezione</a:t>
            </a:r>
            <a:endParaRPr lang="en-US" sz="1250" dirty="0"/>
          </a:p>
        </p:txBody>
      </p:sp>
      <p:sp>
        <p:nvSpPr>
          <p:cNvPr id="39" name="Shape 3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di accesso vs Accesso documentale: NON sono la stessa cosa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2860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28600" y="1051560"/>
            <a:ext cx="4160520" cy="475488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1088136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552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di accesso GDPR (art. 15)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9319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Chiunque puo' chiedere i propri dati personali – nessuna motivazione richiesta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Riguarda SOLO i dati che riguardano il RICHIEDENTE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Risposta entro 30 giorni (prorogabili a 90)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Competente: DPO o ufficio privacy nominato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Base: GDPR – nessun bollo, nessuna marca da bollo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ESEMPIO: un dipendente chiede copia di tutti i dati che il Comune ha su di lui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4709160" y="1051560"/>
            <a:ext cx="4160520" cy="475488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088136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7608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 documentale (L. 241/1990 e D.Lgs. 33/2013)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87375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Riservato a chi ha interesse diretto (241/1990) o a chiunque (FOIA – D.Lgs. 33/2013 art. 5)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Riguarda DOCUMENTI AMMINISTRATIVI – non solo i propri dati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Risposta entro 30 giorni; silenzio = rifiuto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Competente: ufficio che detiene il documento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Limiti: riservatezza terzi, segreto d'ufficio, tutela dell'ordine pubblico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ESEMPIO: un cittadino chiede accesso alla pratica edilizia di un vicino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diritto alla cancellazione nel Comune: limiti e applicazione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diritto alla cancellazione (art. 17 GDPR) NON e' assoluto – per la PA e' fortemente limitato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IL COMUNE PUO' RIFIUTARE LA CANCELLAZIONE**: il trattamento e' necessario per adempire un obbligo legale; il trattamento serve per l'esecuzione di un compito di interesse pubblico; i dati sono necessari per accertare, esercitare o difendere un diritto in sede giudiziaria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 PRATICO**: un ex dipendente chiede la cancellazione di tutte le buste paga degli ultimi 10 anni → DINIEGO: i documenti contabili devono essere conservati 10 anni per obbligo fiscale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IL COMUNE DEVE CANCELLARE**: dati raccolti sulla base del consenso, se il consenso viene revocato e non esiste altra base giuridica; dati non piu' necessari rispetto alla finalita' (es. candidati non selezionati per un concorso dopo 5 anni)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ANONIMIZZAZIONE COME ALTERNATIVA**: quando non si puo' cancellare ma i dati non servono piu' con riferimento all'identita', si possono anonimizzare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DI OPPOSIZIONE (art. 21)**: anche questo e' limitato per la PA – il Comune risponde con una valutazione caso per caso dei motivi prevalenti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4320" y="4407408"/>
            <a:ext cx="8595360" cy="530352"/>
          </a:xfrm>
          <a:prstGeom prst="rect">
            <a:avLst/>
          </a:prstGeom>
          <a:solidFill>
            <a:srgbClr val="4A235A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11480" y="4407408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Principio: nella PA il bilanciamento tra diritti dell'interessato e obblighi istituzionali e' fondamentale – il DPO va sempre consultato.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6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adempimenti operativi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dei Trattamenti, Informative, DPIA: cosa deve avere il Comune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Registro dei Trattamenti (art. 30 GDPR): struttura e gestione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ASSOLUTO PER LA PA**: tutti gli organismi pubblici, senza alcuna soglia dimensionale, devono tenere il Registro (art. 30(5) GDPR)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 PER OGNI TRATTAMENTO**: nome e contatti del Titolare e del DPO; finalita' del trattamento; categorie di interessati e di dati; destinatari; trasferimenti verso Paesi terzi; tempi di conservazione; misure di sicurezza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 TRATTAMENTI HA UN COMUNE**: molti – anagrafe, tributi, personale, servizi sociali, polizia locale, mensa scolastica, videosorveglianza, sito web, email, PEC, gestione appalti, concorsi pubblici...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AGGIORNA IL REGISTRO**: ogni settore segnala al DPO i nuovi trattamenti; il DPO coordina e aggiorna il Registro centrale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AGGIORNARE**: prima di avviare qualsiasi nuovo trattamento; quando cambia una finalita', un destinatario o una misura di sicurezza; periodicamente (almeno annualmente)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TENERE IL REGISTRO**: formato elettronico (obbligatorio), conservato in modo sicuro, esibibile al Garante su richiesta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ERRORE FREQUENTE**: compilare il Registro una volta e non aggiornarlo – il Registro non aggiornato e' quasi peggio di non averlo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L'informativa (artt. 13-14 GDPR): obbligo e contenuto obbligatorio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QUANDO**: art. 13 = quando i dati si raccolgono direttamente dall'interessato; art. 14 = quando i dati provengono da terze parti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 OBBLIGATORIO (art. 13)**: identita' e contatti del Titolare e del DPO; finalita' e base giuridica; eventuali destinatari; trasferimenti extra-UE; periodo di conservazione; diritti dell'interessato; diritto di reclamo al Garante; esistenza di decisioni automatizzate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LINGUAGGIO**: chiaro, semplice, comprensibile – vietato il burocratese inaccessibile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CONSEGNARLA**: al momento della raccolta dei dati – sportello, modulo, sito web, email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INFORMATIVA LAYERED (a strati)**: per i contesti con spazio limitato (es. cartello videosorveglianza), prima strato breve + link a informativa completa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 DI INFORMATIVE DEL COMUNE**: accesso agli atti, modulo di richiesta contributi, iscrizione agli asili nido, assunzione di personale, rilevazione presenze, sito web (cookie policy)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ERRORE FREQUENTE**: usare sempre la stessa informativa generica per tutti i trattamenti – ogni trattamento ha le sue specificita'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DPIA (art. 35 GDPR): quando e' obbligatoria e come si conduce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92608" y="1115568"/>
            <a:ext cx="475488" cy="475488"/>
          </a:xfrm>
          <a:prstGeom prst="ellipse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292608" y="111556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96112" y="113385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e' obbligatoria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38144" y="113385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Trattamento sistematico di categorie speciali; sorveglianza sistematica su larga scala; decisioni automatizzate con effetti giuridici; nuove tecnologie (AI, biometria)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16636" y="159105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92608" y="1783080"/>
            <a:ext cx="475488" cy="475488"/>
          </a:xfrm>
          <a:prstGeom prst="ellipse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92608" y="17830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preliminare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438144" y="180136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Verificare con la lista del Garante (Provv. 11 ottobre 2018) se il trattamento rientra tra quelli che richiedono DPIA obbligatoria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16636" y="2258568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292608" y="2450592"/>
            <a:ext cx="475488" cy="475488"/>
          </a:xfrm>
          <a:prstGeom prst="ellipse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292608" y="24505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96112" y="2468880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Descrizione sistematica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438144" y="2468880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Descrivere il trattamento: finalita', dati trattati, soggetti coinvolti, flussi di dati, tecnologie utilizzate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16636" y="2926080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292608" y="3118104"/>
            <a:ext cx="475488" cy="475488"/>
          </a:xfrm>
          <a:prstGeom prst="ellipse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292608" y="311810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896112" y="3136392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 necessita'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3438144" y="3136392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Dimostrare che il trattamento e' necessario e proporzionato rispetto alla finalita' perseguita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16636" y="3593592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Shape 22"/>
          <p:cNvSpPr/>
          <p:nvPr/>
        </p:nvSpPr>
        <p:spPr>
          <a:xfrm>
            <a:off x="292608" y="3785616"/>
            <a:ext cx="475488" cy="475488"/>
          </a:xfrm>
          <a:prstGeom prst="ellipse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3"/>
          <p:cNvSpPr/>
          <p:nvPr/>
        </p:nvSpPr>
        <p:spPr>
          <a:xfrm>
            <a:off x="292608" y="378561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96112" y="380390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 dei rischi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3438144" y="3803904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Identificare i rischi per i diritti e le liberta' degli interessati; valutare probabilita' e gravita'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516636" y="4261104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Shape 27"/>
          <p:cNvSpPr/>
          <p:nvPr/>
        </p:nvSpPr>
        <p:spPr>
          <a:xfrm>
            <a:off x="292608" y="4453128"/>
            <a:ext cx="475488" cy="475488"/>
          </a:xfrm>
          <a:prstGeom prst="ellipse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8"/>
          <p:cNvSpPr/>
          <p:nvPr/>
        </p:nvSpPr>
        <p:spPr>
          <a:xfrm>
            <a:off x="292608" y="44531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896112" y="447141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di mitigazione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3438144" y="447141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Definire le misure tecniche e organizzative per ridurre i rischi a un livello accettabile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516636" y="492861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5" name="Shape 32"/>
          <p:cNvSpPr/>
          <p:nvPr/>
        </p:nvSpPr>
        <p:spPr>
          <a:xfrm>
            <a:off x="292608" y="5120640"/>
            <a:ext cx="475488" cy="475488"/>
          </a:xfrm>
          <a:prstGeom prst="ellipse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6" name="Text 33"/>
          <p:cNvSpPr/>
          <p:nvPr/>
        </p:nvSpPr>
        <p:spPr>
          <a:xfrm>
            <a:off x="292608" y="512064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7" name="Text 34"/>
          <p:cNvSpPr/>
          <p:nvPr/>
        </p:nvSpPr>
        <p:spPr>
          <a:xfrm>
            <a:off x="896112" y="513892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Consultazione Garante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3438144" y="513892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il rischio residuo rimane elevato dopo le misure: consultazione preventiva obbligatoria con il Garante (art. 36)</a:t>
            </a:r>
            <a:endParaRPr lang="en-US" sz="1250" dirty="0"/>
          </a:p>
        </p:txBody>
      </p:sp>
      <p:sp>
        <p:nvSpPr>
          <p:cNvPr id="39" name="Shape 3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GDPR: fonti e struttura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Perche' obbliga il Comune, come e' organizzato, cosa cambia rispetto al passato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7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Sicurezza dei Dati e Data Breach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32, artt. 33-34 GDPR: proteggere i dati e gestire gli incidenti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di sicurezza obbligatorie (art. 32 GDPR)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2860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28600" y="1051560"/>
            <a:ext cx="4160520" cy="475488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1088136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552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tecniche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9319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Cifratura dei dati particolari (salute, dati giudiziari) in transito e a riposo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 profilati: ogni dipendente accede solo ai dati necessari alla propria funzione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Autenticazione robusta: password complesse + 2FA per i sistemi contenenti dati sensibili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regolari e testati: verifica periodica del ripristino dei dati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di accesso ai sistemi: tracciare chi accede a cosa e quando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Aggiornamenti di sicurezza: patch dei sistemi entro i termini (vulnerability management)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Separazione delle reti: sistemi critici isolati dalla rete generale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4709160" y="1051560"/>
            <a:ext cx="4160520" cy="475488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088136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7608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organizzative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87375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Nomine scritte di tutti i soggetti autorizzati con istruzioni operative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 annuale obbligatoria per tutto il personale (verbali e attestati)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Procedura data breach scritta, conosciuta da tutto il personale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Distruzione sicura dei documenti cartacei con dati personali (trita-documenti certificato)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desk policy: nessun documento con dati personali lasciato incustodito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Controllo accessi fisici agli archivi con dati particolari (chiave, badge)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Accordi di riservatezza con consulenti e collaboratori esterni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di un Data Breach: la procedura passo per passo (artt. 33-34)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92608" y="1115568"/>
            <a:ext cx="475488" cy="475488"/>
          </a:xfrm>
          <a:prstGeom prst="ellipse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292608" y="111556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96112" y="113385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Scoperta (ora 0)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38144" y="113385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dipendente rileva l'incidente – DEVE segnalarlo immediatamente al proprio responsabile e al DPO. NON attendere, NON minimizzare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16636" y="159105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92608" y="1783080"/>
            <a:ext cx="475488" cy="475488"/>
          </a:xfrm>
          <a:prstGeom prst="ellipse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92608" y="178308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 (0-24h)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438144" y="180136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DPO e il responsabile IT valutano la natura, le cause, i dati coinvolti e il numero di interessati potenzialmente colpiti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16636" y="2258568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292608" y="2450592"/>
            <a:ext cx="475488" cy="475488"/>
          </a:xfrm>
          <a:prstGeom prst="ellipse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292608" y="245059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96112" y="2468880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Contenimento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438144" y="2468880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immediate per limitare il danno: blocco accessi non autorizzati, isolamento del sistema compromesso, ripristino backup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16636" y="2926080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292608" y="3118104"/>
            <a:ext cx="475488" cy="475488"/>
          </a:xfrm>
          <a:prstGeom prst="ellipse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292608" y="311810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896112" y="3136392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2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 Garante (entro 72h)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3438144" y="3136392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l'incidente puo' comportare rischi per i diritti e le liberta' delle persone: OBBLIGO di notifica al Garante entro 72h dalla SCOPERTA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16636" y="3593592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Shape 22"/>
          <p:cNvSpPr/>
          <p:nvPr/>
        </p:nvSpPr>
        <p:spPr>
          <a:xfrm>
            <a:off x="292608" y="3785616"/>
            <a:ext cx="475488" cy="475488"/>
          </a:xfrm>
          <a:prstGeom prst="ellipse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3"/>
          <p:cNvSpPr/>
          <p:nvPr/>
        </p:nvSpPr>
        <p:spPr>
          <a:xfrm>
            <a:off x="292608" y="378561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96112" y="380390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Comunicazione agli interessati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3438144" y="3803904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l'incidente comporta un RISCHIO ELEVATO per le persone: comunicazione diretta a ciascun interessato senza ritardo (art. 34)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516636" y="4261104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Shape 27"/>
          <p:cNvSpPr/>
          <p:nvPr/>
        </p:nvSpPr>
        <p:spPr>
          <a:xfrm>
            <a:off x="292608" y="4453128"/>
            <a:ext cx="475488" cy="475488"/>
          </a:xfrm>
          <a:prstGeom prst="ellipse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8"/>
          <p:cNvSpPr/>
          <p:nvPr/>
        </p:nvSpPr>
        <p:spPr>
          <a:xfrm>
            <a:off x="292608" y="445312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896112" y="4471416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interno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3438144" y="4471416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Documentare TUTTI gli incidenti nel Registro dei data breach (anche quelli non notificati al Garante) – obbligatorio per accountability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516636" y="4928616"/>
            <a:ext cx="0" cy="192024"/>
          </a:xfrm>
          <a:prstGeom prst="line">
            <a:avLst/>
          </a:prstGeom>
          <a:noFill/>
          <a:ln w="12700">
            <a:solidFill>
              <a:srgbClr val="4A556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5" name="Shape 32"/>
          <p:cNvSpPr/>
          <p:nvPr/>
        </p:nvSpPr>
        <p:spPr>
          <a:xfrm>
            <a:off x="292608" y="5120640"/>
            <a:ext cx="475488" cy="475488"/>
          </a:xfrm>
          <a:prstGeom prst="ellipse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6" name="Text 33"/>
          <p:cNvSpPr/>
          <p:nvPr/>
        </p:nvSpPr>
        <p:spPr>
          <a:xfrm>
            <a:off x="292608" y="512064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7" name="Text 34"/>
          <p:cNvSpPr/>
          <p:nvPr/>
        </p:nvSpPr>
        <p:spPr>
          <a:xfrm>
            <a:off x="896112" y="513892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Post-incident review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3438144" y="5138928"/>
            <a:ext cx="5394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 delle cause, aggiornamento delle misure di sicurezza, eventuale revisione della DPIA se il trattamento e' stato modificato</a:t>
            </a:r>
            <a:endParaRPr lang="en-US" sz="1250" dirty="0"/>
          </a:p>
        </p:txBody>
      </p:sp>
      <p:sp>
        <p:nvSpPr>
          <p:cNvPr id="39" name="Shape 3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costituisce un Data Breach: esempi pratici per il Comune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VIOLAZIONE DI RISERVATEZZA**: accesso non autorizzato a dati personali (es. dipendente che accede al fascicolo di un collega senza motivo)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VIOLAZIONE DI DISPONIBILITA'**: perdita di dati (es. hard disk del gestionale anagrafe rotto senza backup; documenti cartacei distrutti in un allagamento)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VIOLAZIONE DI INTEGRITA'**: alterazione non autorizzata di dati (es. modifica di una delibera o di un atto in un sistema non protetto)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INVIO ERRATO**: email con dati personali inviata al destinatario sbagliato (es. verbale di sanzione inviato al vicino anziché all'intestatario)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FURTO DI DISPOSITIVI**: laptop o chiavetta USB contenenti dati personali non cifrati rubati o smarriti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RANSOMWARE**: attacco informatico che cifra i dati del Comune rendendoli inaccessibili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PUBBLICAZIONE ACCIDENTALE**: dati personali pubblicati per errore sul sito istituzionale (es. delibera con allegato non anonimizzato)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E' UN BREACH**: email aziendale che finisce nella spam; sistema informatico offline per manutenzione programmata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4320" y="4407408"/>
            <a:ext cx="8595360" cy="530352"/>
          </a:xfrm>
          <a:prstGeom prst="rect">
            <a:avLst/>
          </a:prstGeom>
          <a:solidFill>
            <a:srgbClr val="8B1A1A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11480" y="4407408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Regola: in caso di dubbio se si tratti di un breach, contattare il DPO – e' sempre meglio segnalare e poi valutare che non segnalare e scoprire di aver violato l'obbligo.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8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Settoriale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Polizia Locale · Servizi Sociali · Istruzione: specificita' e casi pratici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Polizia Locale: trattamenti specifici e D.Lgs. 51/2018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51/2018**: recepisce la Direttiva UE 2016/680 – disciplina il trattamento dati a fini di prevenzione, indagine, accertamento e perseguimento di reati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SI APPLICA IL D.LGS. 51/2018**: attivita' di accertamento illeciti amministrativi e penali; prevenzione dell'ordine pubblico; vigilanza e controllo del territorio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 SPECIALI**: necessita' e proporzionalita' rafforzate; distinzione obbligatoria tra categorie di interessati (sospettati, indagati, vittime, testimoni)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SPECIFICO**: il Registro dei trattamenti ex art. 24 D.Lgs. 51/2018 e' separato da quello del GDPR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 AI DATI**: le banche dati di forze dell'ordine (SDI, AFIS, SIC) richiedono profili di accesso specifici e log obbligatori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TRASMISSIONE DATI**: la condivisione di dati di indagine tra Polizia Locale e Carabinieri/PS richiede una base giuridica specifica nel D.Lgs. 51/2018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VIDEOSORVEGLIANZA A FINI DI POLIZIA**: disciplina mista GDPR + D.Lgs. 51/2018 – le telecamere usate per accertare illeciti hanno un regime diverso da quelle di sorveglianza generica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Sociali e Istruzione: dati sensibili e soggetti vulnerabili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2860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28600" y="1051560"/>
            <a:ext cx="4160520" cy="475488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1088136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552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 Sociali – Specificita' operative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9319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PARTICOLARI: salute, disagio economico, situazioni familiari conflittuali – massima cautela in ogni operazione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FASCICOLO DELL'ASSISTITO: accesso solo al personale direttamente coinvolto; archivi fisici chiusi a chiave; sistemi con profilazione stretta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CONDIVISIONE CON ALTRI ENTI: ASP, Tribunale per i Minorenni, INPS – solo con base giuridica specifica (accordo, provvedimento del giudice, obbligo normativo)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RELAZIONI SOCIALI: atti coperti da riservatezza professionale; non comunicabili a terzi senza provvedimento del giudice o consenso dell'interessato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SOGGETTI VULNERABILI: anziani non autosufficienti, minori, persone con disabilita' – protezione rafforzata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VIOLENZA DOMESTICA: dati delle vittime coperti da anonimato assoluto; vietato comunicare l'indirizzo anche ad altri uffici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051560"/>
            <a:ext cx="416052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4709160" y="1051560"/>
            <a:ext cx="4160520" cy="475488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088136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76088" y="10698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Istruzione – Specificita' operative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873752" y="1591056"/>
            <a:ext cx="3886200" cy="3145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DI MINORI: il consenso lo prestano i genitori; per i 14-18enni alcuni diritti possono essere esercitati autonomamente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DSA e BES: dati sanitari che rivelano la diagnosi – accesso limitato a insegnanti curricolari, vietato comunicare a terzi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CONFLITTO TRA GENITORI: in caso di separazione/divorzio seguire il provvedimento del Tribunale; non agire su iniziativa di un solo genitore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 SCOLASTICA: dati sulle allergie e le diete speciali sono dati sanitari – informativa dedicata, accesso limitato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 E VIDEO DI STUDENTI: consenso scritto dei genitori per pubblicazioni; vietato YouTube senza analisi specifica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ELETTRONICO: trattamento di dati di minori; fornitori nominati responsabili; accesso solo a genitori dell'alunno specifico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trattamento dei dati dei dipendenti del Comune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GIURIDICA**: art. 6(1)(b) per il contratto di lavoro; art. 6(1)(c) per gli obblighi legali (INPS, INAIL, agenzia entrate); art. 6(1)(e) per i trattamenti connessi all'esercizio dei poteri datoriali pubblici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BIOMETRICI per il rilevamento presenze (impronte digitali)**: categorie particolari (art. 9) – DPIA obbligatoria; misure di sicurezza rafforzate; il Garante ha sanzionato enti locali che non avevano condotto la DPIA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COMUNICAZIONI SINDACALI**: trattenute, permessi, assemblee – dati sindacali (art. 9) con protezione rafforzata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 SANITARI**: certificati medici, diagnosi per invalidita', visite del medico competente – accesso limitatissimo; il dirigente non ha diritto alla diagnosi, solo alla prognosi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PROCEDIMENTI DISCIPLINARI**: il dipendente ha diritto di accesso agli atti del procedimento che lo riguarda; i dati terzi eventualmente presenti vanno oscurati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CONTROLLO A DISTANZA**: l'art. 4 Statuto dei Lavoratori impone accordo sindacale o autorizzazione dell'Ispettorato del Lavoro per i sistemi che consentono il controllo a distanza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E SISTEMI INFORMATICI**: policy d'uso degli strumenti aziendali obbligatoria; log di accesso non utilizzabili per controllo a distanza senza le procedure dell'art. 4 St. Lav.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9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sanzionatorio e il Garante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83 GDPR: sanzioni, provvedimenti e come prevenirli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E35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sanzionatorio del GDPR: le cifre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457200" y="1298448"/>
            <a:ext cx="1874520" cy="73152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4572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10M€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4572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2% fatturato mondiale – sanzione max per violazioni 'minori' (art. 83 par.4): obblighi tecnici, Registro, DPO, DPIA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25146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514600" y="1298448"/>
            <a:ext cx="1874520" cy="73152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5146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20M€</a:t>
            </a:r>
            <a:endParaRPr lang="en-US" sz="3800" dirty="0"/>
          </a:p>
        </p:txBody>
      </p:sp>
      <p:sp>
        <p:nvSpPr>
          <p:cNvPr id="12" name="Text 9"/>
          <p:cNvSpPr/>
          <p:nvPr/>
        </p:nvSpPr>
        <p:spPr>
          <a:xfrm>
            <a:off x="25146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4% fatturato mondiale – sanzione max per violazioni gravi (art. 83 par.5): principi, basi giuridiche, diritti degli interessati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4572000" y="1298448"/>
            <a:ext cx="1874520" cy="73152"/>
          </a:xfrm>
          <a:prstGeom prst="rect">
            <a:avLst/>
          </a:prstGeom>
          <a:solidFill>
            <a:srgbClr val="7C3D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45720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7C3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72h</a:t>
            </a:r>
            <a:endParaRPr lang="en-US" sz="3800" dirty="0"/>
          </a:p>
        </p:txBody>
      </p:sp>
      <p:sp>
        <p:nvSpPr>
          <p:cNvPr id="16" name="Text 13"/>
          <p:cNvSpPr/>
          <p:nvPr/>
        </p:nvSpPr>
        <p:spPr>
          <a:xfrm>
            <a:off x="45720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Termine perentorio per notificare un data breach al Garante – superarlo e' autonoma violazione sanzionabile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6294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Shape 15"/>
          <p:cNvSpPr/>
          <p:nvPr/>
        </p:nvSpPr>
        <p:spPr>
          <a:xfrm>
            <a:off x="6629400" y="1298448"/>
            <a:ext cx="1874520" cy="73152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6"/>
          <p:cNvSpPr/>
          <p:nvPr/>
        </p:nvSpPr>
        <p:spPr>
          <a:xfrm>
            <a:off x="66294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52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Art.58</a:t>
            </a:r>
            <a:endParaRPr lang="en-US" sz="3800" dirty="0"/>
          </a:p>
        </p:txBody>
      </p:sp>
      <p:sp>
        <p:nvSpPr>
          <p:cNvPr id="20" name="Text 17"/>
          <p:cNvSpPr/>
          <p:nvPr/>
        </p:nvSpPr>
        <p:spPr>
          <a:xfrm>
            <a:off x="66294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Poteri correttivi del Garante: ammonimenti, prescrizioni, limitazioni/divieti di trattamento, sanzioni pecuniarie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E35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GDPR in numeri: le cifre che deve conoscere ogni dipendente comunale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457200" y="1298448"/>
            <a:ext cx="1874520" cy="73152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4572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4572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Articoli del Regolamento UE 2016/679 in vigore dal 25 maggio 2018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25146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2514600" y="1298448"/>
            <a:ext cx="1874520" cy="73152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25146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20M€</a:t>
            </a:r>
            <a:endParaRPr lang="en-US" sz="3800" dirty="0"/>
          </a:p>
        </p:txBody>
      </p:sp>
      <p:sp>
        <p:nvSpPr>
          <p:cNvPr id="12" name="Text 9"/>
          <p:cNvSpPr/>
          <p:nvPr/>
        </p:nvSpPr>
        <p:spPr>
          <a:xfrm>
            <a:off x="25146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Sanzione massima per le violazioni piu' gravi (o 4% del fatturato mondiale)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4572000" y="1298448"/>
            <a:ext cx="1874520" cy="73152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45720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7A4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72h</a:t>
            </a:r>
            <a:endParaRPr lang="en-US" sz="3800" dirty="0"/>
          </a:p>
        </p:txBody>
      </p:sp>
      <p:sp>
        <p:nvSpPr>
          <p:cNvPr id="16" name="Text 13"/>
          <p:cNvSpPr/>
          <p:nvPr/>
        </p:nvSpPr>
        <p:spPr>
          <a:xfrm>
            <a:off x="45720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Ore entro cui notificare un data breach al Garante se c'e' rischio per gli interessati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629400" y="1298448"/>
            <a:ext cx="1874520" cy="3401568"/>
          </a:xfrm>
          <a:prstGeom prst="rect">
            <a:avLst/>
          </a:prstGeom>
          <a:solidFill>
            <a:srgbClr val="2C528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Shape 15"/>
          <p:cNvSpPr/>
          <p:nvPr/>
        </p:nvSpPr>
        <p:spPr>
          <a:xfrm>
            <a:off x="6629400" y="1298448"/>
            <a:ext cx="1874520" cy="73152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6"/>
          <p:cNvSpPr/>
          <p:nvPr/>
        </p:nvSpPr>
        <p:spPr>
          <a:xfrm>
            <a:off x="6629400" y="150876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A5C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30gg</a:t>
            </a:r>
            <a:endParaRPr lang="en-US" sz="3800" dirty="0"/>
          </a:p>
        </p:txBody>
      </p:sp>
      <p:sp>
        <p:nvSpPr>
          <p:cNvPr id="20" name="Text 17"/>
          <p:cNvSpPr/>
          <p:nvPr/>
        </p:nvSpPr>
        <p:spPr>
          <a:xfrm>
            <a:off x="6629400" y="2816352"/>
            <a:ext cx="187452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Giorni per rispondere a una richiesta di accesso ai propri dati (art. 15)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nasce un procedimento sanzionatorio del Garante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CANALI DI ATTIVAZIONE**: ricorso di un cittadino (art. 77 GDPR); segnalazione (art. 144 Codice Privacy); ispezione d'ufficio del Garante; notifica di un data breach che rivela gravi criticita'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FASI DEL PROCEDIMENTO**: istruttoria preliminare; eventuale ispezione; contestazione all'ente; controdeduzioni; provvedimento finale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POTERI DI ISPEZIONE**: accesso a locali e sistemi informatici; esame di documenti; audizione di personale; acquisizione di log e registri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CORRETTIVE (art. 58(2))**: ammonimento; ingiunzione di conformarsi; limitazione temporanea o definitiva del trattamento; ordine di cancellazione; sanzione pecuniaria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MISURE CAUTELARI (art. 99 Codice Privacy)**: in casi urgenti il Garante puo' adottare misure provvisorie – es. blocco immediato di un trattamento illecito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ATTENUANTI**: collaborazione con il Garante; misure adottate per limitare il danno; assenza di precedenti; comportamento proattivo nella compliance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AGGRAVANTI**: violazione reiterata; dolo; mancata cooperazione; violazioni che coinvolgono soggetti vulnerabili (minori, persone con disabilita')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Provvedimenti del Garante verso Comuni: rassegna per tipo di violazione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graphicFrame>
        <p:nvGraphicFramePr>
          <p:cNvPr id="4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78992"/>
          <a:ext cx="8595360" cy="374904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Tipo di violazione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Casi tipici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Conseguenza tipica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Prevenzione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1A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Videosorveglianza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Installazione senza informativa, conservazione &gt; 72h, angolo eccessivo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Prescrizione + sanzione; nei casi gravi ordine di spegnimento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DPIA + cartello + registro + procedure accesso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Pubblicazione dati su sito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Pubblicazione di dati non necessari in sezione Trasparenza Amm.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Ordine di rimozione immediata + sanzione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Checklist pre-pubblicazione approvata dal DPO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Mancata risposta diritti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Nessuna risposta a richieste ex art. 15 GDPR entro 30 giorni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Ordine di risposta + sanzione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Procedura formalizzata con responsabile nominato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Dati biometrici dipendenti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Rilevazione presenze con impronta senza DPIA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Sanzione + obbligo di DPIA e misure rafforzate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DPIA prima dell'installazione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breach non notificato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Incidente non comunicato al Garante entro 72h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Sanzione autonoma per la mancata notifica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Procedura breach nota a tutti + log interno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Dati sanitari dipendenti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Dirigente che accede alla diagnosi medica del dipendente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Ammonimento/sanzione + formazione obbligatoria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C3A5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Profilazione accessi + formazione specifica HR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compliance come prevenzione: checklist finale per il dipendente del Comune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QUAL E' LA MIA BASE GIURIDICA?**: per ogni dato che tratto, conosco il perche' (obbligo legale, interesse pubblico, consenso)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INFORMATO L'INTERESSATO?**: il cittadino o il dipendente ha ricevuto l'informativa prima che raccogliessi i suoi dati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CONDIVIDO SOLO CON CHI DEVE RICEVERE?**: prima di inviare o comunicare dati, verifico che il destinatario sia legittimato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CONSERVO SOLO IL NECESSARIO?**: non ho copie di documenti con dati personali che non mi servono piu' per il mio lavoro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COME SEGNALARE UN INCIDENTE?**: conosco la procedura data breach e so chi contattare immediatamente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CHIEDO AL DPO SE HO DUBBI?**: non decido da solo in caso di incertezza – coinvolgo il DPO prima di agire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RISPONDO ALLE RICHIESTE DEI CITTADINI?**: gestisco le richieste ex art. 15 nei tempi previsti e con la procedura corretta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PARTECIPO ALLA FORMAZIONE?**: la formazione annuale non e' optional – e' un obbligo del Titolare e mio diritto/dovere come dipendente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4320" y="4407408"/>
            <a:ext cx="8595360" cy="530352"/>
          </a:xfrm>
          <a:prstGeom prst="rect">
            <a:avLst/>
          </a:prstGeom>
          <a:solidFill>
            <a:srgbClr val="8B1A1A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11480" y="4407408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Ricorda: ogni dipendente del Comune e' custode dei dati dei cittadini. La loro fiducia dipende anche dal tuo comportamento quotidiano.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8B1A1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01168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4942332"/>
            <a:ext cx="9144000" cy="201168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Grazie per l'attenzione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20574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Domande · Casi pratici · Discussione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200400" y="2834640"/>
            <a:ext cx="2743200" cy="45720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57200" y="30175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GDPR negli Enti Locali  ·  Comune di Licata  ·  2026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Riferimenti: www.garanteprivacy.it  ·  edpb.europa.eu  ·  dpo@comune.licata.ag.it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fonti normative applicabili al Comune di Licata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Regolamento UE 2016/679 (GDPR)**: direttamente applicabile in tutti gli Stati membri dal 25 maggio 2018 – prevale sulle norme nazionali incompatibili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196/2003 (Codice Privacy)**: profondamente modificato dal D.Lgs. 101/2018 per adeguarlo al GDPR – rimane in vigore nelle parti compatibili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51/2018**: recepisce la Direttiva UE 2016/680 – disciplina il trattamento dati a fini di prevenzione e repressione dei reati (rilevante per la POLIZIA LOCALE)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Provvedimenti del Garante**: autorizzazioni generali, linee guida, pareri, provvedimenti prescrittivi e sanzionatori – vincolanti per gli enti pubblici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Linee Guida EDPB** (European Data Protection Board): interpretazione autentica del GDPR a livello europeo – non vincolanti ma autorevoli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Norme di settore**: L. 241/1990 (procedimento), D.Lgs. 33/2013 (trasparenza), L. 328/2000 (servizi sociali), D.Lgs. 297/1994 (istruzione) – si applicano insieme al GDPR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CHIAVE**: il GDPR non sostituisce le norme speciali, ma si sovrappone – il Comune deve rispettarle TUTTE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128016" cy="4014216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di Licata come Titolare del trattamento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4048" y="1078992"/>
            <a:ext cx="84124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DEFINIZIONE (art. 4 n.7)**: il Titolare e' la persona fisica o giuridica che determina le finalita' e i mezzi del trattamento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di Licata e' Titolare in proprio per TUTTI i trattamenti che effettua nell'esercizio delle sue funzioni istituzionali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NON deve chiedere autorizzazioni preventive al Garante – ma deve dimostrare (accountability) di rispettare il GDPR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rappresentanza formale del Titolare spetta al Sindaco o, per delega, al Segretario Comunale o ai Dirigenti di settore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trattati dal Comune di Licata**: dati anagrafici dei cittadini, dati dei dipendenti, dati fiscali e tributari, dati sanitari (servizi sociali), dati dei minori (istruzione), dati giudiziari (polizia locale), dati catastali ed edilizi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Responsabilita' del Titolare**: adottare misure tecniche e organizzative adeguate, formare il personale, tenere il Registro, rispondere alle richieste degli interessati, notificare i data breach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ATTENZIONE**: ogni dirigente di settore risponde per i trattamenti del proprio ufficio – non e' una responsabilita' esclusiva del Segretario o del DPO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457200" y="13716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dirty="0">
                <a:solidFill>
                  <a:srgbClr val="1C3A5E">
                    <a:alpha val="7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3000" dirty="0"/>
          </a:p>
        </p:txBody>
      </p:sp>
      <p:sp>
        <p:nvSpPr>
          <p:cNvPr id="5" name="Text 3"/>
          <p:cNvSpPr/>
          <p:nvPr/>
        </p:nvSpPr>
        <p:spPr>
          <a:xfrm>
            <a:off x="502920" y="36576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5, par. 2, GDPR – Il principio di Accountability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" y="1005840"/>
            <a:ext cx="83210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titolare del trattamento e' competente per il rispetto del paragrafo 1 e in grado di comprovarlo.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02920" y="379476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Regolamento UE 2016/679, art. 5 par. 2 – Il principio cardine del GDPR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C3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0" y="91440"/>
            <a:ext cx="38404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9000" b="1" dirty="0">
                <a:solidFill>
                  <a:srgbClr val="0F1E35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90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182880" cy="2011680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46304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4813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D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2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938528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7 Principi dell'art. 5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bussola di ogni trattamento di dati personali nel Comune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91440"/>
            <a:ext cx="77724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 Principi fondamentali (art. 5 GDPR) – Panoramica</a:t>
            </a:r>
            <a:endParaRPr lang="en-US" sz="2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92" y="118872"/>
            <a:ext cx="566928" cy="566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56032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56032" y="1078992"/>
            <a:ext cx="1097280" cy="1261872"/>
          </a:xfrm>
          <a:prstGeom prst="rect">
            <a:avLst/>
          </a:prstGeom>
          <a:solidFill>
            <a:srgbClr val="1C3A5E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256032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Art.5(a)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56032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LICEITA'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444752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giuridica obbligatoria per ogni trattamento. Il cittadino ha diritto a una informativa chiara e comprensibile.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572000" y="1078992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4572000" y="1078992"/>
            <a:ext cx="1097280" cy="1261872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4572000" y="1133856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Art.5(a)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572000" y="1558503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CORRETTEZZA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760720" y="1078992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si usano solo per le finalita' dichiarate. Nessun uso 'nascosto' o contrario alle aspettative dell'interessato.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56032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Shape 13"/>
          <p:cNvSpPr/>
          <p:nvPr/>
        </p:nvSpPr>
        <p:spPr>
          <a:xfrm>
            <a:off x="256032" y="2432304"/>
            <a:ext cx="1097280" cy="1261872"/>
          </a:xfrm>
          <a:prstGeom prst="rect">
            <a:avLst/>
          </a:prstGeom>
          <a:solidFill>
            <a:srgbClr val="1A5C3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256032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Art.5(a)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256032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TRASPARENZA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444752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deve comunicare COME e PERCHE' tratta i dati, in modo semplice e accessibile.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4572000" y="2432304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1" name="Shape 18"/>
          <p:cNvSpPr/>
          <p:nvPr/>
        </p:nvSpPr>
        <p:spPr>
          <a:xfrm>
            <a:off x="4572000" y="2432304"/>
            <a:ext cx="1097280" cy="1261872"/>
          </a:xfrm>
          <a:prstGeom prst="rect">
            <a:avLst/>
          </a:prstGeom>
          <a:solidFill>
            <a:srgbClr val="2C5282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9"/>
          <p:cNvSpPr/>
          <p:nvPr/>
        </p:nvSpPr>
        <p:spPr>
          <a:xfrm>
            <a:off x="4572000" y="2487168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Art.5(b)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572000" y="2911815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LIMITAZ. FINALITA'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760720" y="2432304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dati raccolti per un procedimento non si riutilizzano per scopi incompatibili.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256032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6" name="Shape 23"/>
          <p:cNvSpPr/>
          <p:nvPr/>
        </p:nvSpPr>
        <p:spPr>
          <a:xfrm>
            <a:off x="256032" y="3785616"/>
            <a:ext cx="1097280" cy="1261872"/>
          </a:xfrm>
          <a:prstGeom prst="rect">
            <a:avLst/>
          </a:prstGeom>
          <a:solidFill>
            <a:srgbClr val="7A4F0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256032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Art.5(c)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256032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MINIMIZZ.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1444752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Raccogliere solo i dati necessari: vietato chiedere piu' del necessario.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4572000" y="3785616"/>
            <a:ext cx="4206240" cy="126187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1" name="Shape 28"/>
          <p:cNvSpPr/>
          <p:nvPr/>
        </p:nvSpPr>
        <p:spPr>
          <a:xfrm>
            <a:off x="4572000" y="3785616"/>
            <a:ext cx="1097280" cy="1261872"/>
          </a:xfrm>
          <a:prstGeom prst="rect">
            <a:avLst/>
          </a:prstGeom>
          <a:solidFill>
            <a:srgbClr val="4A235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29"/>
          <p:cNvSpPr/>
          <p:nvPr/>
        </p:nvSpPr>
        <p:spPr>
          <a:xfrm>
            <a:off x="4572000" y="3840480"/>
            <a:ext cx="1097280" cy="4795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Art.5(d)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4572000" y="4265127"/>
            <a:ext cx="1097280" cy="656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ESATTEZZA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5760720" y="3785616"/>
            <a:ext cx="29077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3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Aggiornare i dati errati o obsoleti su richiesta o d'ufficio.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0" y="4974336"/>
            <a:ext cx="9144000" cy="169164"/>
          </a:xfrm>
          <a:prstGeom prst="rect">
            <a:avLst/>
          </a:prstGeom>
          <a:solidFill>
            <a:srgbClr val="0D6B6B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6134</Words>
  <Application>Microsoft Office PowerPoint</Application>
  <PresentationFormat>Presentazione su schermo (16:9)</PresentationFormat>
  <Paragraphs>526</Paragraphs>
  <Slides>43</Slides>
  <Notes>43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7" baseType="lpstr">
      <vt:lpstr>Arial</vt:lpstr>
      <vt:lpstr>Calibri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GDPR negli Enti Locali – Comune di Licata</dc:title>
  <dc:subject>PptxGenJS Presentation</dc:subject>
  <dc:creator>PptxGenJS</dc:creator>
  <cp:lastModifiedBy>Salvatore Signorelli</cp:lastModifiedBy>
  <cp:revision>1</cp:revision>
  <dcterms:created xsi:type="dcterms:W3CDTF">2026-04-10T21:12:12Z</dcterms:created>
  <dcterms:modified xsi:type="dcterms:W3CDTF">2026-04-13T07:26:01Z</dcterms:modified>
</cp:coreProperties>
</file>