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2" r:id="rId35"/>
    <p:sldId id="293" r:id="rId36"/>
    <p:sldId id="294" r:id="rId37"/>
    <p:sldId id="295" r:id="rId38"/>
    <p:sldId id="259" r:id="rId39"/>
  </p:sldIdLst>
  <p:sldSz cx="18288000" cy="10287000"/>
  <p:notesSz cx="6858000" cy="9144000"/>
  <p:embeddedFontLst>
    <p:embeddedFont>
      <p:font typeface="Bitter Medium"/>
      <p:regular r:id="rId41"/>
    </p:embeddedFont>
    <p:embeddedFont>
      <p:font typeface="Libre Baskerville" panose="02000000000000000000" pitchFamily="2" charset="0"/>
      <p:regular r:id="rId42"/>
      <p:bold r:id="rId43"/>
      <p:italic r:id="rId44"/>
    </p:embeddedFont>
    <p:embeddedFont>
      <p:font typeface="Nunito" pitchFamily="2" charset="0"/>
      <p:regular r:id="rId45"/>
      <p:bold r:id="rId46"/>
      <p:italic r:id="rId47"/>
      <p:bold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  <p:embeddedFont>
      <p:font typeface="Roboto Bold" panose="02000000000000000000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405E80FA-4C67-451A-8028-D38A7CDC4809}">
          <p14:sldIdLst>
            <p14:sldId id="256"/>
            <p14:sldId id="257"/>
          </p14:sldIdLst>
        </p14:section>
        <p14:section name="modulo 1" id="{EF6C052A-A00F-442E-BBB6-6B0B5B48BABC}">
          <p14:sldIdLst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  <p14:section name="TECNICHE AVANZATE DI ELABORAZIONE TESTI" id="{ADD9A748-4944-4624-9F5D-592252E19E6C}">
          <p14:sldIdLst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2"/>
          </p14:sldIdLst>
        </p14:section>
        <p14:section name="ESERICITAZIONI" id="{C971AE84-FFE7-4248-8BFA-4AE86025E5D0}">
          <p14:sldIdLst>
            <p14:sldId id="293"/>
            <p14:sldId id="294"/>
            <p14:sldId id="295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5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FFB5A-F389-494F-A207-4EF495D8F3C4}" type="datetimeFigureOut">
              <a:rPr lang="it-IT" smtClean="0"/>
              <a:t>20/07/2025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16434-52AC-43C7-9E80-47CD20CC25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68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94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91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26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60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52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74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93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72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80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3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32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75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61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94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77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89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93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30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43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19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0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7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08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38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4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61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21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09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8F0"/>
          </a:solidFill>
          <a:ln/>
        </p:spPr>
      </p:sp>
    </p:spTree>
    <p:extLst>
      <p:ext uri="{BB962C8B-B14F-4D97-AF65-F5344CB8AC3E}">
        <p14:creationId xmlns:p14="http://schemas.microsoft.com/office/powerpoint/2010/main" val="366280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8F0"/>
          </a:solidFill>
          <a:ln/>
        </p:spPr>
      </p:sp>
    </p:spTree>
    <p:extLst>
      <p:ext uri="{BB962C8B-B14F-4D97-AF65-F5344CB8AC3E}">
        <p14:creationId xmlns:p14="http://schemas.microsoft.com/office/powerpoint/2010/main" val="3236009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8F0"/>
          </a:solidFill>
          <a:ln/>
        </p:spPr>
      </p:sp>
    </p:spTree>
    <p:extLst>
      <p:ext uri="{BB962C8B-B14F-4D97-AF65-F5344CB8AC3E}">
        <p14:creationId xmlns:p14="http://schemas.microsoft.com/office/powerpoint/2010/main" val="270266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8F0"/>
          </a:solidFill>
          <a:ln/>
        </p:spPr>
      </p:sp>
    </p:spTree>
    <p:extLst>
      <p:ext uri="{BB962C8B-B14F-4D97-AF65-F5344CB8AC3E}">
        <p14:creationId xmlns:p14="http://schemas.microsoft.com/office/powerpoint/2010/main" val="2532580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8F0"/>
          </a:solidFill>
          <a:ln/>
        </p:spPr>
      </p:sp>
    </p:spTree>
    <p:extLst>
      <p:ext uri="{BB962C8B-B14F-4D97-AF65-F5344CB8AC3E}">
        <p14:creationId xmlns:p14="http://schemas.microsoft.com/office/powerpoint/2010/main" val="2114072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8F0"/>
          </a:solidFill>
          <a:ln/>
        </p:spPr>
      </p:sp>
    </p:spTree>
    <p:extLst>
      <p:ext uri="{BB962C8B-B14F-4D97-AF65-F5344CB8AC3E}">
        <p14:creationId xmlns:p14="http://schemas.microsoft.com/office/powerpoint/2010/main" val="200803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8F0"/>
          </a:solidFill>
          <a:ln/>
        </p:spPr>
      </p:sp>
    </p:spTree>
    <p:extLst>
      <p:ext uri="{BB962C8B-B14F-4D97-AF65-F5344CB8AC3E}">
        <p14:creationId xmlns:p14="http://schemas.microsoft.com/office/powerpoint/2010/main" val="3332787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8F0"/>
          </a:solidFill>
          <a:ln/>
        </p:spPr>
      </p:sp>
    </p:spTree>
    <p:extLst>
      <p:ext uri="{BB962C8B-B14F-4D97-AF65-F5344CB8AC3E}">
        <p14:creationId xmlns:p14="http://schemas.microsoft.com/office/powerpoint/2010/main" val="22409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3024985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2321722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906616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1345787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884428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2753745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1896983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3333714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1702640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374044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410570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89489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60380" y="1028700"/>
            <a:ext cx="8317970" cy="8229600"/>
          </a:xfrm>
          <a:custGeom>
            <a:avLst/>
            <a:gdLst/>
            <a:ahLst/>
            <a:cxnLst/>
            <a:rect l="l" t="t" r="r" b="b"/>
            <a:pathLst>
              <a:path w="8317970" h="8229600">
                <a:moveTo>
                  <a:pt x="0" y="0"/>
                </a:moveTo>
                <a:lnTo>
                  <a:pt x="8317970" y="0"/>
                </a:lnTo>
                <a:lnTo>
                  <a:pt x="83179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920" r="-19920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574671" y="1047750"/>
            <a:ext cx="5254328" cy="0"/>
          </a:xfrm>
          <a:prstGeom prst="line">
            <a:avLst/>
          </a:prstGeom>
          <a:ln w="38100" cap="flat">
            <a:solidFill>
              <a:srgbClr val="769E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28700" y="9239250"/>
            <a:ext cx="5913736" cy="0"/>
          </a:xfrm>
          <a:prstGeom prst="line">
            <a:avLst/>
          </a:prstGeom>
          <a:ln w="38100" cap="flat">
            <a:solidFill>
              <a:srgbClr val="769EC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552537" y="3085623"/>
            <a:ext cx="8229600" cy="3967029"/>
            <a:chOff x="0" y="0"/>
            <a:chExt cx="10972800" cy="5289372"/>
          </a:xfrm>
        </p:grpSpPr>
        <p:sp>
          <p:nvSpPr>
            <p:cNvPr id="6" name="TextBox 6"/>
            <p:cNvSpPr txBox="1"/>
            <p:nvPr/>
          </p:nvSpPr>
          <p:spPr>
            <a:xfrm>
              <a:off x="0" y="581025"/>
              <a:ext cx="10972800" cy="4632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372"/>
                </a:lnSpc>
              </a:pPr>
              <a:r>
                <a:rPr lang="en-US" sz="15466" b="1">
                  <a:solidFill>
                    <a:srgbClr val="769EC4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FORMA MENTIS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191184" y="4624721"/>
              <a:ext cx="5891813" cy="664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55"/>
                </a:lnSpc>
                <a:spcBef>
                  <a:spcPct val="0"/>
                </a:spcBef>
              </a:pPr>
              <a:r>
                <a:rPr lang="en-US" sz="2968">
                  <a:solidFill>
                    <a:srgbClr val="0B3E5D"/>
                  </a:solidFill>
                  <a:latin typeface="Roboto"/>
                  <a:ea typeface="Roboto"/>
                  <a:cs typeface="Roboto"/>
                  <a:sym typeface="Roboto"/>
                </a:rPr>
                <a:t>Comune di Licata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54511" y="1884936"/>
            <a:ext cx="7625652" cy="724437"/>
          </a:xfrm>
          <a:custGeom>
            <a:avLst/>
            <a:gdLst/>
            <a:ahLst/>
            <a:cxnLst/>
            <a:rect l="l" t="t" r="r" b="b"/>
            <a:pathLst>
              <a:path w="7625652" h="724437">
                <a:moveTo>
                  <a:pt x="0" y="0"/>
                </a:moveTo>
                <a:lnTo>
                  <a:pt x="7625651" y="0"/>
                </a:lnTo>
                <a:lnTo>
                  <a:pt x="7625651" y="724437"/>
                </a:lnTo>
                <a:lnTo>
                  <a:pt x="0" y="724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24785" y="8018798"/>
            <a:ext cx="1098943" cy="1030259"/>
          </a:xfrm>
          <a:custGeom>
            <a:avLst/>
            <a:gdLst/>
            <a:ahLst/>
            <a:cxnLst/>
            <a:rect l="l" t="t" r="r" b="b"/>
            <a:pathLst>
              <a:path w="1098943" h="1030259">
                <a:moveTo>
                  <a:pt x="0" y="0"/>
                </a:moveTo>
                <a:lnTo>
                  <a:pt x="1098943" y="0"/>
                </a:lnTo>
                <a:lnTo>
                  <a:pt x="1098943" y="1030259"/>
                </a:lnTo>
                <a:lnTo>
                  <a:pt x="0" y="1030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2699" y="8018798"/>
            <a:ext cx="1428436" cy="1030259"/>
          </a:xfrm>
          <a:custGeom>
            <a:avLst/>
            <a:gdLst/>
            <a:ahLst/>
            <a:cxnLst/>
            <a:rect l="l" t="t" r="r" b="b"/>
            <a:pathLst>
              <a:path w="1428436" h="1030259">
                <a:moveTo>
                  <a:pt x="0" y="0"/>
                </a:moveTo>
                <a:lnTo>
                  <a:pt x="1428436" y="0"/>
                </a:lnTo>
                <a:lnTo>
                  <a:pt x="1428436" y="1030259"/>
                </a:lnTo>
                <a:lnTo>
                  <a:pt x="0" y="1030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97006" y="7586060"/>
            <a:ext cx="2727779" cy="1462998"/>
            <a:chOff x="0" y="0"/>
            <a:chExt cx="3637039" cy="1950664"/>
          </a:xfrm>
        </p:grpSpPr>
        <p:sp>
          <p:nvSpPr>
            <p:cNvPr id="12" name="Freeform 12"/>
            <p:cNvSpPr/>
            <p:nvPr/>
          </p:nvSpPr>
          <p:spPr>
            <a:xfrm>
              <a:off x="1024506" y="0"/>
              <a:ext cx="1588028" cy="1588028"/>
            </a:xfrm>
            <a:custGeom>
              <a:avLst/>
              <a:gdLst/>
              <a:ahLst/>
              <a:cxnLst/>
              <a:rect l="l" t="t" r="r" b="b"/>
              <a:pathLst>
                <a:path w="1588028" h="1588028">
                  <a:moveTo>
                    <a:pt x="0" y="0"/>
                  </a:moveTo>
                  <a:lnTo>
                    <a:pt x="1588027" y="0"/>
                  </a:lnTo>
                  <a:lnTo>
                    <a:pt x="1588027" y="1588028"/>
                  </a:lnTo>
                  <a:lnTo>
                    <a:pt x="0" y="1588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1623787"/>
              <a:ext cx="3637039" cy="326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6"/>
                </a:lnSpc>
              </a:pPr>
              <a:r>
                <a:rPr lang="en-US" sz="1554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COMUNE DI LICATA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1169789"/>
            <a:ext cx="7925246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Tabelle, Immagini e Oggetti</a:t>
            </a:r>
            <a:endParaRPr lang="en-US" sz="4875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38" y="2440930"/>
            <a:ext cx="5227736" cy="32309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238" y="5919787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Tabelle Avanzate</a:t>
            </a:r>
            <a:endParaRPr lang="en-US" sz="2438" dirty="0"/>
          </a:p>
        </p:txBody>
      </p:sp>
      <p:sp>
        <p:nvSpPr>
          <p:cNvPr id="5" name="Text 2"/>
          <p:cNvSpPr/>
          <p:nvPr/>
        </p:nvSpPr>
        <p:spPr>
          <a:xfrm>
            <a:off x="992238" y="6456313"/>
            <a:ext cx="5227736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Creazione di tabelle strutturate con unione di celle, stili automatici e formattazione condizionale. Conversione testo-tabella e viceversa.</a:t>
            </a:r>
            <a:endParaRPr lang="en-US" sz="1938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983" y="2440931"/>
            <a:ext cx="5227885" cy="323105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29983" y="5919936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Gestione Immagini</a:t>
            </a:r>
            <a:endParaRPr lang="en-US" sz="2438" dirty="0"/>
          </a:p>
        </p:txBody>
      </p:sp>
      <p:sp>
        <p:nvSpPr>
          <p:cNvPr id="8" name="Text 4"/>
          <p:cNvSpPr/>
          <p:nvPr/>
        </p:nvSpPr>
        <p:spPr>
          <a:xfrm>
            <a:off x="6529983" y="6456462"/>
            <a:ext cx="5227885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Inserimento con posizionamento preciso, disposizione del testo attorno all'immagine, compressione e formattazione per documenti ottimizzati.</a:t>
            </a:r>
            <a:endParaRPr lang="en-US" sz="1938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7878" y="2440931"/>
            <a:ext cx="5227885" cy="323105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067878" y="5919936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Sommari e Indici</a:t>
            </a:r>
            <a:endParaRPr lang="en-US" sz="2438" dirty="0"/>
          </a:p>
        </p:txBody>
      </p:sp>
      <p:sp>
        <p:nvSpPr>
          <p:cNvPr id="11" name="Text 6"/>
          <p:cNvSpPr/>
          <p:nvPr/>
        </p:nvSpPr>
        <p:spPr>
          <a:xfrm>
            <a:off x="12067878" y="6456462"/>
            <a:ext cx="5227885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Generazione automatica di sommari, indici analitici e tabelle delle figure basati sugli stili applicati nel documento.</a:t>
            </a:r>
            <a:endParaRPr lang="en-US" sz="1938" dirty="0"/>
          </a:p>
        </p:txBody>
      </p:sp>
      <p:sp>
        <p:nvSpPr>
          <p:cNvPr id="12" name="Text 7"/>
          <p:cNvSpPr/>
          <p:nvPr/>
        </p:nvSpPr>
        <p:spPr>
          <a:xfrm>
            <a:off x="992238" y="8323213"/>
            <a:ext cx="16303526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L'utilizzo avanzato di questi elementi permette di creare documenti professionali con una struttura chiara e navigabile, particolarmente utile per i documenti amministrativi complessi.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1237532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8141" y="411213"/>
            <a:ext cx="6053584" cy="467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625"/>
              </a:lnSpc>
            </a:pPr>
            <a:r>
              <a:rPr lang="en-US" sz="2938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Collaborazione, Sicurezza e Output</a:t>
            </a:r>
            <a:endParaRPr lang="en-US" sz="2938" dirty="0"/>
          </a:p>
        </p:txBody>
      </p:sp>
      <p:sp>
        <p:nvSpPr>
          <p:cNvPr id="3" name="Shape 1"/>
          <p:cNvSpPr/>
          <p:nvPr/>
        </p:nvSpPr>
        <p:spPr>
          <a:xfrm>
            <a:off x="598141" y="1270993"/>
            <a:ext cx="336351" cy="336351"/>
          </a:xfrm>
          <a:prstGeom prst="roundRect">
            <a:avLst>
              <a:gd name="adj" fmla="val 1867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54174" y="1298972"/>
            <a:ext cx="224284" cy="28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17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083915" y="1322338"/>
            <a:ext cx="2607320" cy="233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Revisione e Controllo Versioni</a:t>
            </a:r>
            <a:endParaRPr lang="en-US" sz="1438" dirty="0"/>
          </a:p>
        </p:txBody>
      </p:sp>
      <p:sp>
        <p:nvSpPr>
          <p:cNvPr id="6" name="Text 4"/>
          <p:cNvSpPr/>
          <p:nvPr/>
        </p:nvSpPr>
        <p:spPr>
          <a:xfrm>
            <a:off x="1083915" y="1705422"/>
            <a:ext cx="7877770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Tracciamento modifiche, commenti e confronto documenti</a:t>
            </a:r>
            <a:endParaRPr lang="en-US" sz="1125" dirty="0"/>
          </a:p>
        </p:txBody>
      </p:sp>
      <p:sp>
        <p:nvSpPr>
          <p:cNvPr id="7" name="Text 5"/>
          <p:cNvSpPr/>
          <p:nvPr/>
        </p:nvSpPr>
        <p:spPr>
          <a:xfrm>
            <a:off x="1083915" y="2079278"/>
            <a:ext cx="7877770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Integrazione con sistemi di versionamento (SharePoint)</a:t>
            </a:r>
            <a:endParaRPr lang="en-US" sz="1125" dirty="0"/>
          </a:p>
        </p:txBody>
      </p:sp>
      <p:sp>
        <p:nvSpPr>
          <p:cNvPr id="8" name="Shape 6"/>
          <p:cNvSpPr/>
          <p:nvPr/>
        </p:nvSpPr>
        <p:spPr>
          <a:xfrm>
            <a:off x="598141" y="2617590"/>
            <a:ext cx="336351" cy="336351"/>
          </a:xfrm>
          <a:prstGeom prst="roundRect">
            <a:avLst>
              <a:gd name="adj" fmla="val 1867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54174" y="2645569"/>
            <a:ext cx="224284" cy="28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17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083916" y="2668935"/>
            <a:ext cx="2121396" cy="233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Protezione e Conformità</a:t>
            </a:r>
            <a:endParaRPr lang="en-US" sz="1438" dirty="0"/>
          </a:p>
        </p:txBody>
      </p:sp>
      <p:sp>
        <p:nvSpPr>
          <p:cNvPr id="11" name="Text 9"/>
          <p:cNvSpPr/>
          <p:nvPr/>
        </p:nvSpPr>
        <p:spPr>
          <a:xfrm>
            <a:off x="1083915" y="3052020"/>
            <a:ext cx="7877770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Limitazioni di accesso e modifica con password</a:t>
            </a:r>
            <a:endParaRPr lang="en-US" sz="1125" dirty="0"/>
          </a:p>
        </p:txBody>
      </p:sp>
      <p:sp>
        <p:nvSpPr>
          <p:cNvPr id="12" name="Text 10"/>
          <p:cNvSpPr/>
          <p:nvPr/>
        </p:nvSpPr>
        <p:spPr>
          <a:xfrm>
            <a:off x="1083915" y="3425876"/>
            <a:ext cx="7877770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Salvataggio nei formati standard: .docx, .odt, .pdf, .pdf/A</a:t>
            </a:r>
            <a:endParaRPr lang="en-US" sz="1125" dirty="0"/>
          </a:p>
        </p:txBody>
      </p:sp>
      <p:sp>
        <p:nvSpPr>
          <p:cNvPr id="13" name="Text 11"/>
          <p:cNvSpPr/>
          <p:nvPr/>
        </p:nvSpPr>
        <p:spPr>
          <a:xfrm>
            <a:off x="9335841" y="1252240"/>
            <a:ext cx="3224659" cy="233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Riepilogo delle competenze acquisite</a:t>
            </a:r>
            <a:endParaRPr lang="en-US" sz="1438" dirty="0"/>
          </a:p>
        </p:txBody>
      </p:sp>
      <p:sp>
        <p:nvSpPr>
          <p:cNvPr id="14" name="Text 12"/>
          <p:cNvSpPr/>
          <p:nvPr/>
        </p:nvSpPr>
        <p:spPr>
          <a:xfrm>
            <a:off x="9335840" y="1635325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875"/>
              </a:lnSpc>
              <a:buSzPct val="100000"/>
              <a:buChar char="•"/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Creazione di documenti strutturati con stili</a:t>
            </a:r>
            <a:endParaRPr lang="en-US" sz="1125" dirty="0"/>
          </a:p>
        </p:txBody>
      </p:sp>
      <p:sp>
        <p:nvSpPr>
          <p:cNvPr id="15" name="Text 13"/>
          <p:cNvSpPr/>
          <p:nvPr/>
        </p:nvSpPr>
        <p:spPr>
          <a:xfrm>
            <a:off x="9335840" y="1926878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875"/>
              </a:lnSpc>
              <a:buSzPct val="100000"/>
              <a:buChar char="•"/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Gestione avanzata di elementi complessi</a:t>
            </a:r>
            <a:endParaRPr lang="en-US" sz="1125" dirty="0"/>
          </a:p>
        </p:txBody>
      </p:sp>
      <p:sp>
        <p:nvSpPr>
          <p:cNvPr id="16" name="Text 14"/>
          <p:cNvSpPr/>
          <p:nvPr/>
        </p:nvSpPr>
        <p:spPr>
          <a:xfrm>
            <a:off x="9335840" y="2218433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875"/>
              </a:lnSpc>
              <a:buSzPct val="100000"/>
              <a:buChar char="•"/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Tecniche di collaborazione e revisione</a:t>
            </a:r>
            <a:endParaRPr lang="en-US" sz="1125" dirty="0"/>
          </a:p>
        </p:txBody>
      </p:sp>
      <p:sp>
        <p:nvSpPr>
          <p:cNvPr id="17" name="Text 15"/>
          <p:cNvSpPr/>
          <p:nvPr/>
        </p:nvSpPr>
        <p:spPr>
          <a:xfrm>
            <a:off x="9335840" y="2509987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875"/>
              </a:lnSpc>
              <a:buSzPct val="100000"/>
              <a:buChar char="•"/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Conformità ai formati standard della PA</a:t>
            </a:r>
            <a:endParaRPr lang="en-US" sz="1125" dirty="0"/>
          </a:p>
        </p:txBody>
      </p:sp>
      <p:sp>
        <p:nvSpPr>
          <p:cNvPr id="18" name="Text 16"/>
          <p:cNvSpPr/>
          <p:nvPr/>
        </p:nvSpPr>
        <p:spPr>
          <a:xfrm>
            <a:off x="9335840" y="2801542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875"/>
              </a:lnSpc>
              <a:buSzPct val="100000"/>
              <a:buChar char="•"/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Protezione e conservazione documentale</a:t>
            </a:r>
            <a:endParaRPr lang="en-US" sz="1125" dirty="0"/>
          </a:p>
        </p:txBody>
      </p:sp>
      <p:sp>
        <p:nvSpPr>
          <p:cNvPr id="19" name="Text 17"/>
          <p:cNvSpPr/>
          <p:nvPr/>
        </p:nvSpPr>
        <p:spPr>
          <a:xfrm>
            <a:off x="9335840" y="3175398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125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Domande?</a:t>
            </a:r>
            <a:endParaRPr lang="en-US" sz="1125" dirty="0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840" y="3582889"/>
            <a:ext cx="8363545" cy="83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6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8141" y="411213"/>
            <a:ext cx="6053584" cy="467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625"/>
              </a:lnSpc>
            </a:pPr>
            <a:r>
              <a:rPr lang="en-US" sz="2938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Collaborazione, Sicurezza e Output</a:t>
            </a:r>
            <a:endParaRPr lang="en-US" sz="2938" dirty="0"/>
          </a:p>
        </p:txBody>
      </p:sp>
      <p:sp>
        <p:nvSpPr>
          <p:cNvPr id="3" name="Shape 1"/>
          <p:cNvSpPr/>
          <p:nvPr/>
        </p:nvSpPr>
        <p:spPr>
          <a:xfrm>
            <a:off x="598141" y="1270993"/>
            <a:ext cx="336351" cy="336351"/>
          </a:xfrm>
          <a:prstGeom prst="roundRect">
            <a:avLst>
              <a:gd name="adj" fmla="val 1867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54174" y="1298972"/>
            <a:ext cx="224284" cy="28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17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083915" y="1322338"/>
            <a:ext cx="2607320" cy="233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Revisione e Controllo Versioni</a:t>
            </a:r>
            <a:endParaRPr lang="en-US" sz="1438" dirty="0"/>
          </a:p>
        </p:txBody>
      </p:sp>
      <p:sp>
        <p:nvSpPr>
          <p:cNvPr id="6" name="Text 4"/>
          <p:cNvSpPr/>
          <p:nvPr/>
        </p:nvSpPr>
        <p:spPr>
          <a:xfrm>
            <a:off x="1083915" y="1705422"/>
            <a:ext cx="7877770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Tracciamento modifiche, commenti e confronto documenti</a:t>
            </a:r>
            <a:endParaRPr lang="en-US" sz="1125" dirty="0"/>
          </a:p>
        </p:txBody>
      </p:sp>
      <p:sp>
        <p:nvSpPr>
          <p:cNvPr id="7" name="Text 5"/>
          <p:cNvSpPr/>
          <p:nvPr/>
        </p:nvSpPr>
        <p:spPr>
          <a:xfrm>
            <a:off x="1083915" y="2079278"/>
            <a:ext cx="7877770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Integrazione con sistemi di versionamento (SharePoint)</a:t>
            </a:r>
            <a:endParaRPr lang="en-US" sz="1125" dirty="0"/>
          </a:p>
        </p:txBody>
      </p:sp>
      <p:sp>
        <p:nvSpPr>
          <p:cNvPr id="8" name="Shape 6"/>
          <p:cNvSpPr/>
          <p:nvPr/>
        </p:nvSpPr>
        <p:spPr>
          <a:xfrm>
            <a:off x="598141" y="2617590"/>
            <a:ext cx="336351" cy="336351"/>
          </a:xfrm>
          <a:prstGeom prst="roundRect">
            <a:avLst>
              <a:gd name="adj" fmla="val 1867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54174" y="2645569"/>
            <a:ext cx="224284" cy="28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17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083916" y="2668935"/>
            <a:ext cx="2121396" cy="233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Protezione e Conformità</a:t>
            </a:r>
            <a:endParaRPr lang="en-US" sz="1438" dirty="0"/>
          </a:p>
        </p:txBody>
      </p:sp>
      <p:sp>
        <p:nvSpPr>
          <p:cNvPr id="11" name="Text 9"/>
          <p:cNvSpPr/>
          <p:nvPr/>
        </p:nvSpPr>
        <p:spPr>
          <a:xfrm>
            <a:off x="1083915" y="3052020"/>
            <a:ext cx="7877770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Limitazioni di accesso e modifica con password</a:t>
            </a:r>
            <a:endParaRPr lang="en-US" sz="1125" dirty="0"/>
          </a:p>
        </p:txBody>
      </p:sp>
      <p:sp>
        <p:nvSpPr>
          <p:cNvPr id="12" name="Text 10"/>
          <p:cNvSpPr/>
          <p:nvPr/>
        </p:nvSpPr>
        <p:spPr>
          <a:xfrm>
            <a:off x="1083915" y="3425876"/>
            <a:ext cx="7877770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Salvataggio nei formati standard: .docx, .odt, .pdf, .pdf/A</a:t>
            </a:r>
            <a:endParaRPr lang="en-US" sz="1125" dirty="0"/>
          </a:p>
        </p:txBody>
      </p:sp>
      <p:sp>
        <p:nvSpPr>
          <p:cNvPr id="13" name="Text 11"/>
          <p:cNvSpPr/>
          <p:nvPr/>
        </p:nvSpPr>
        <p:spPr>
          <a:xfrm>
            <a:off x="9335841" y="1252240"/>
            <a:ext cx="3224659" cy="233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Riepilogo delle competenze acquisite</a:t>
            </a:r>
            <a:endParaRPr lang="en-US" sz="1438" dirty="0"/>
          </a:p>
        </p:txBody>
      </p:sp>
      <p:sp>
        <p:nvSpPr>
          <p:cNvPr id="14" name="Text 12"/>
          <p:cNvSpPr/>
          <p:nvPr/>
        </p:nvSpPr>
        <p:spPr>
          <a:xfrm>
            <a:off x="9335840" y="1635325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875"/>
              </a:lnSpc>
              <a:buSzPct val="100000"/>
              <a:buChar char="•"/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Creazione di documenti strutturati con stili</a:t>
            </a:r>
            <a:endParaRPr lang="en-US" sz="1125" dirty="0"/>
          </a:p>
        </p:txBody>
      </p:sp>
      <p:sp>
        <p:nvSpPr>
          <p:cNvPr id="15" name="Text 13"/>
          <p:cNvSpPr/>
          <p:nvPr/>
        </p:nvSpPr>
        <p:spPr>
          <a:xfrm>
            <a:off x="9335840" y="1926878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875"/>
              </a:lnSpc>
              <a:buSzPct val="100000"/>
              <a:buChar char="•"/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Gestione avanzata di elementi complessi</a:t>
            </a:r>
            <a:endParaRPr lang="en-US" sz="1125" dirty="0"/>
          </a:p>
        </p:txBody>
      </p:sp>
      <p:sp>
        <p:nvSpPr>
          <p:cNvPr id="16" name="Text 14"/>
          <p:cNvSpPr/>
          <p:nvPr/>
        </p:nvSpPr>
        <p:spPr>
          <a:xfrm>
            <a:off x="9335840" y="2218433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875"/>
              </a:lnSpc>
              <a:buSzPct val="100000"/>
              <a:buChar char="•"/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Tecniche di collaborazione e revisione</a:t>
            </a:r>
            <a:endParaRPr lang="en-US" sz="1125" dirty="0"/>
          </a:p>
        </p:txBody>
      </p:sp>
      <p:sp>
        <p:nvSpPr>
          <p:cNvPr id="17" name="Text 15"/>
          <p:cNvSpPr/>
          <p:nvPr/>
        </p:nvSpPr>
        <p:spPr>
          <a:xfrm>
            <a:off x="9335840" y="2509987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875"/>
              </a:lnSpc>
              <a:buSzPct val="100000"/>
              <a:buChar char="•"/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Conformità ai formati standard della PA</a:t>
            </a:r>
            <a:endParaRPr lang="en-US" sz="1125" dirty="0"/>
          </a:p>
        </p:txBody>
      </p:sp>
      <p:sp>
        <p:nvSpPr>
          <p:cNvPr id="18" name="Text 16"/>
          <p:cNvSpPr/>
          <p:nvPr/>
        </p:nvSpPr>
        <p:spPr>
          <a:xfrm>
            <a:off x="9335840" y="2801542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875"/>
              </a:lnSpc>
              <a:buSzPct val="100000"/>
              <a:buChar char="•"/>
            </a:pPr>
            <a:r>
              <a:rPr lang="en-US" sz="1125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Protezione e conservazione documentale</a:t>
            </a:r>
            <a:endParaRPr lang="en-US" sz="1125" dirty="0"/>
          </a:p>
        </p:txBody>
      </p:sp>
      <p:sp>
        <p:nvSpPr>
          <p:cNvPr id="19" name="Text 17"/>
          <p:cNvSpPr/>
          <p:nvPr/>
        </p:nvSpPr>
        <p:spPr>
          <a:xfrm>
            <a:off x="9335840" y="3175398"/>
            <a:ext cx="8363545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125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Domande?</a:t>
            </a:r>
            <a:endParaRPr lang="en-US" sz="1125" dirty="0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840" y="3582889"/>
            <a:ext cx="8363545" cy="83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15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0238" y="3586907"/>
            <a:ext cx="9445526" cy="1550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Tecniche Avanzate di Elaborazione Testi</a:t>
            </a:r>
            <a:endParaRPr lang="en-US" sz="4875" dirty="0"/>
          </a:p>
        </p:txBody>
      </p:sp>
      <p:sp>
        <p:nvSpPr>
          <p:cNvPr id="4" name="Text 1"/>
          <p:cNvSpPr/>
          <p:nvPr/>
        </p:nvSpPr>
        <p:spPr>
          <a:xfrm>
            <a:off x="7850238" y="5509172"/>
            <a:ext cx="9445526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INIZIAMO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1334504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1592015"/>
            <a:ext cx="6202264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Agenda del Corso</a:t>
            </a:r>
            <a:endParaRPr lang="en-US" sz="4875" dirty="0"/>
          </a:p>
        </p:txBody>
      </p:sp>
      <p:sp>
        <p:nvSpPr>
          <p:cNvPr id="3" name="Shape 1"/>
          <p:cNvSpPr/>
          <p:nvPr/>
        </p:nvSpPr>
        <p:spPr>
          <a:xfrm>
            <a:off x="992238" y="2863156"/>
            <a:ext cx="8027789" cy="2453879"/>
          </a:xfrm>
          <a:prstGeom prst="roundRect">
            <a:avLst>
              <a:gd name="adj" fmla="val 1517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268761" y="3139677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Sessione 1</a:t>
            </a:r>
            <a:endParaRPr lang="en-US" sz="2438" dirty="0"/>
          </a:p>
        </p:txBody>
      </p:sp>
      <p:sp>
        <p:nvSpPr>
          <p:cNvPr id="5" name="Text 3"/>
          <p:cNvSpPr/>
          <p:nvPr/>
        </p:nvSpPr>
        <p:spPr>
          <a:xfrm>
            <a:off x="1268761" y="3676204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Stili e struttura del testo</a:t>
            </a:r>
            <a:endParaRPr lang="en-US" sz="1938" dirty="0"/>
          </a:p>
        </p:txBody>
      </p:sp>
      <p:sp>
        <p:nvSpPr>
          <p:cNvPr id="6" name="Text 4"/>
          <p:cNvSpPr/>
          <p:nvPr/>
        </p:nvSpPr>
        <p:spPr>
          <a:xfrm>
            <a:off x="1268761" y="4159895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Formattazione avanzata del paragrafo</a:t>
            </a:r>
            <a:endParaRPr lang="en-US" sz="1938" dirty="0"/>
          </a:p>
        </p:txBody>
      </p:sp>
      <p:sp>
        <p:nvSpPr>
          <p:cNvPr id="7" name="Text 5"/>
          <p:cNvSpPr/>
          <p:nvPr/>
        </p:nvSpPr>
        <p:spPr>
          <a:xfrm>
            <a:off x="1268761" y="4643586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Interruzioni di pagina e sezione</a:t>
            </a:r>
            <a:endParaRPr lang="en-US" sz="1938" dirty="0"/>
          </a:p>
        </p:txBody>
      </p:sp>
      <p:sp>
        <p:nvSpPr>
          <p:cNvPr id="8" name="Shape 6"/>
          <p:cNvSpPr/>
          <p:nvPr/>
        </p:nvSpPr>
        <p:spPr>
          <a:xfrm>
            <a:off x="9267974" y="2863156"/>
            <a:ext cx="8027789" cy="2453879"/>
          </a:xfrm>
          <a:prstGeom prst="roundRect">
            <a:avLst>
              <a:gd name="adj" fmla="val 1517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9544497" y="3139677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Sessione 2</a:t>
            </a:r>
            <a:endParaRPr lang="en-US" sz="2438" dirty="0"/>
          </a:p>
        </p:txBody>
      </p:sp>
      <p:sp>
        <p:nvSpPr>
          <p:cNvPr id="10" name="Text 8"/>
          <p:cNvSpPr/>
          <p:nvPr/>
        </p:nvSpPr>
        <p:spPr>
          <a:xfrm>
            <a:off x="9544497" y="3676204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Tabelle e loro gestione</a:t>
            </a:r>
            <a:endParaRPr lang="en-US" sz="1938" dirty="0"/>
          </a:p>
        </p:txBody>
      </p:sp>
      <p:sp>
        <p:nvSpPr>
          <p:cNvPr id="11" name="Text 9"/>
          <p:cNvSpPr/>
          <p:nvPr/>
        </p:nvSpPr>
        <p:spPr>
          <a:xfrm>
            <a:off x="9544497" y="4159895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Immagini e forme</a:t>
            </a:r>
            <a:endParaRPr lang="en-US" sz="1938" dirty="0"/>
          </a:p>
        </p:txBody>
      </p:sp>
      <p:sp>
        <p:nvSpPr>
          <p:cNvPr id="12" name="Text 10"/>
          <p:cNvSpPr/>
          <p:nvPr/>
        </p:nvSpPr>
        <p:spPr>
          <a:xfrm>
            <a:off x="9544497" y="4643586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Sommari e indici automatici</a:t>
            </a:r>
            <a:endParaRPr lang="en-US" sz="1938" dirty="0"/>
          </a:p>
        </p:txBody>
      </p:sp>
      <p:sp>
        <p:nvSpPr>
          <p:cNvPr id="13" name="Shape 11"/>
          <p:cNvSpPr/>
          <p:nvPr/>
        </p:nvSpPr>
        <p:spPr>
          <a:xfrm>
            <a:off x="992238" y="5564982"/>
            <a:ext cx="8027789" cy="2453879"/>
          </a:xfrm>
          <a:prstGeom prst="roundRect">
            <a:avLst>
              <a:gd name="adj" fmla="val 1517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268761" y="5841504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Sessione 3</a:t>
            </a:r>
            <a:endParaRPr lang="en-US" sz="2438" dirty="0"/>
          </a:p>
        </p:txBody>
      </p:sp>
      <p:sp>
        <p:nvSpPr>
          <p:cNvPr id="15" name="Text 13"/>
          <p:cNvSpPr/>
          <p:nvPr/>
        </p:nvSpPr>
        <p:spPr>
          <a:xfrm>
            <a:off x="1268761" y="6378029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Intestazioni e piè di pagina</a:t>
            </a:r>
            <a:endParaRPr lang="en-US" sz="1938" dirty="0"/>
          </a:p>
        </p:txBody>
      </p:sp>
      <p:sp>
        <p:nvSpPr>
          <p:cNvPr id="16" name="Text 14"/>
          <p:cNvSpPr/>
          <p:nvPr/>
        </p:nvSpPr>
        <p:spPr>
          <a:xfrm>
            <a:off x="1268761" y="6861721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Revisione e commenti</a:t>
            </a:r>
            <a:endParaRPr lang="en-US" sz="1938" dirty="0"/>
          </a:p>
        </p:txBody>
      </p:sp>
      <p:sp>
        <p:nvSpPr>
          <p:cNvPr id="17" name="Text 15"/>
          <p:cNvSpPr/>
          <p:nvPr/>
        </p:nvSpPr>
        <p:spPr>
          <a:xfrm>
            <a:off x="1268761" y="7345413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Versionamento e controllo</a:t>
            </a:r>
            <a:endParaRPr lang="en-US" sz="1938" dirty="0"/>
          </a:p>
        </p:txBody>
      </p:sp>
      <p:sp>
        <p:nvSpPr>
          <p:cNvPr id="18" name="Shape 16"/>
          <p:cNvSpPr/>
          <p:nvPr/>
        </p:nvSpPr>
        <p:spPr>
          <a:xfrm>
            <a:off x="9267974" y="5564982"/>
            <a:ext cx="8027789" cy="2453879"/>
          </a:xfrm>
          <a:prstGeom prst="roundRect">
            <a:avLst>
              <a:gd name="adj" fmla="val 1517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9544497" y="5841504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Sessione 4</a:t>
            </a:r>
            <a:endParaRPr lang="en-US" sz="2438" dirty="0"/>
          </a:p>
        </p:txBody>
      </p:sp>
      <p:sp>
        <p:nvSpPr>
          <p:cNvPr id="20" name="Text 18"/>
          <p:cNvSpPr/>
          <p:nvPr/>
        </p:nvSpPr>
        <p:spPr>
          <a:xfrm>
            <a:off x="9544497" y="6378029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Formati di salvataggio</a:t>
            </a:r>
            <a:endParaRPr lang="en-US" sz="1938" dirty="0"/>
          </a:p>
        </p:txBody>
      </p:sp>
      <p:sp>
        <p:nvSpPr>
          <p:cNvPr id="21" name="Text 19"/>
          <p:cNvSpPr/>
          <p:nvPr/>
        </p:nvSpPr>
        <p:spPr>
          <a:xfrm>
            <a:off x="9544497" y="6861721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Protezione dei documenti</a:t>
            </a:r>
            <a:endParaRPr lang="en-US" sz="1938" dirty="0"/>
          </a:p>
        </p:txBody>
      </p:sp>
      <p:sp>
        <p:nvSpPr>
          <p:cNvPr id="22" name="Text 20"/>
          <p:cNvSpPr/>
          <p:nvPr/>
        </p:nvSpPr>
        <p:spPr>
          <a:xfrm>
            <a:off x="9544497" y="7345413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Stampa avanzata</a:t>
            </a:r>
            <a:endParaRPr lang="en-US" sz="1938" dirty="0"/>
          </a:p>
        </p:txBody>
      </p:sp>
      <p:sp>
        <p:nvSpPr>
          <p:cNvPr id="23" name="Text 21"/>
          <p:cNvSpPr/>
          <p:nvPr/>
        </p:nvSpPr>
        <p:spPr>
          <a:xfrm>
            <a:off x="992238" y="8297913"/>
            <a:ext cx="16303526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Questo corso è strutturato per fornire competenze pratiche immediatamente applicabili. Ogni sessione include esercitazioni guidate.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1194553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1592015"/>
            <a:ext cx="6202264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Agenda del Corso</a:t>
            </a:r>
            <a:endParaRPr lang="en-US" sz="4875" dirty="0"/>
          </a:p>
        </p:txBody>
      </p:sp>
      <p:sp>
        <p:nvSpPr>
          <p:cNvPr id="3" name="Shape 1"/>
          <p:cNvSpPr/>
          <p:nvPr/>
        </p:nvSpPr>
        <p:spPr>
          <a:xfrm>
            <a:off x="992238" y="2863156"/>
            <a:ext cx="8027789" cy="2453879"/>
          </a:xfrm>
          <a:prstGeom prst="roundRect">
            <a:avLst>
              <a:gd name="adj" fmla="val 1517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268761" y="3139677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Sessione 1</a:t>
            </a:r>
            <a:endParaRPr lang="en-US" sz="2438" dirty="0"/>
          </a:p>
        </p:txBody>
      </p:sp>
      <p:sp>
        <p:nvSpPr>
          <p:cNvPr id="5" name="Text 3"/>
          <p:cNvSpPr/>
          <p:nvPr/>
        </p:nvSpPr>
        <p:spPr>
          <a:xfrm>
            <a:off x="1268761" y="3676204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Stili e struttura del testo</a:t>
            </a:r>
            <a:endParaRPr lang="en-US" sz="1938" dirty="0"/>
          </a:p>
        </p:txBody>
      </p:sp>
      <p:sp>
        <p:nvSpPr>
          <p:cNvPr id="6" name="Text 4"/>
          <p:cNvSpPr/>
          <p:nvPr/>
        </p:nvSpPr>
        <p:spPr>
          <a:xfrm>
            <a:off x="1268761" y="4159895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Formattazione avanzata del paragrafo</a:t>
            </a:r>
            <a:endParaRPr lang="en-US" sz="1938" dirty="0"/>
          </a:p>
        </p:txBody>
      </p:sp>
      <p:sp>
        <p:nvSpPr>
          <p:cNvPr id="7" name="Text 5"/>
          <p:cNvSpPr/>
          <p:nvPr/>
        </p:nvSpPr>
        <p:spPr>
          <a:xfrm>
            <a:off x="1268761" y="4643586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Interruzioni di pagina e sezione</a:t>
            </a:r>
            <a:endParaRPr lang="en-US" sz="1938" dirty="0"/>
          </a:p>
        </p:txBody>
      </p:sp>
      <p:sp>
        <p:nvSpPr>
          <p:cNvPr id="8" name="Shape 6"/>
          <p:cNvSpPr/>
          <p:nvPr/>
        </p:nvSpPr>
        <p:spPr>
          <a:xfrm>
            <a:off x="9267974" y="2863156"/>
            <a:ext cx="8027789" cy="2453879"/>
          </a:xfrm>
          <a:prstGeom prst="roundRect">
            <a:avLst>
              <a:gd name="adj" fmla="val 1517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9544497" y="3139677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Sessione 2</a:t>
            </a:r>
            <a:endParaRPr lang="en-US" sz="2438" dirty="0"/>
          </a:p>
        </p:txBody>
      </p:sp>
      <p:sp>
        <p:nvSpPr>
          <p:cNvPr id="10" name="Text 8"/>
          <p:cNvSpPr/>
          <p:nvPr/>
        </p:nvSpPr>
        <p:spPr>
          <a:xfrm>
            <a:off x="9544497" y="3676204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Tabelle e loro gestione</a:t>
            </a:r>
            <a:endParaRPr lang="en-US" sz="1938" dirty="0"/>
          </a:p>
        </p:txBody>
      </p:sp>
      <p:sp>
        <p:nvSpPr>
          <p:cNvPr id="11" name="Text 9"/>
          <p:cNvSpPr/>
          <p:nvPr/>
        </p:nvSpPr>
        <p:spPr>
          <a:xfrm>
            <a:off x="9544497" y="4159895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Immagini e forme</a:t>
            </a:r>
            <a:endParaRPr lang="en-US" sz="1938" dirty="0"/>
          </a:p>
        </p:txBody>
      </p:sp>
      <p:sp>
        <p:nvSpPr>
          <p:cNvPr id="12" name="Text 10"/>
          <p:cNvSpPr/>
          <p:nvPr/>
        </p:nvSpPr>
        <p:spPr>
          <a:xfrm>
            <a:off x="9544497" y="4643586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Sommari e indici automatici</a:t>
            </a:r>
            <a:endParaRPr lang="en-US" sz="1938" dirty="0"/>
          </a:p>
        </p:txBody>
      </p:sp>
      <p:sp>
        <p:nvSpPr>
          <p:cNvPr id="13" name="Shape 11"/>
          <p:cNvSpPr/>
          <p:nvPr/>
        </p:nvSpPr>
        <p:spPr>
          <a:xfrm>
            <a:off x="992238" y="5564982"/>
            <a:ext cx="8027789" cy="2453879"/>
          </a:xfrm>
          <a:prstGeom prst="roundRect">
            <a:avLst>
              <a:gd name="adj" fmla="val 1517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268761" y="5841504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Sessione 3</a:t>
            </a:r>
            <a:endParaRPr lang="en-US" sz="2438" dirty="0"/>
          </a:p>
        </p:txBody>
      </p:sp>
      <p:sp>
        <p:nvSpPr>
          <p:cNvPr id="15" name="Text 13"/>
          <p:cNvSpPr/>
          <p:nvPr/>
        </p:nvSpPr>
        <p:spPr>
          <a:xfrm>
            <a:off x="1268761" y="6378029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Intestazioni e piè di pagina</a:t>
            </a:r>
            <a:endParaRPr lang="en-US" sz="1938" dirty="0"/>
          </a:p>
        </p:txBody>
      </p:sp>
      <p:sp>
        <p:nvSpPr>
          <p:cNvPr id="16" name="Text 14"/>
          <p:cNvSpPr/>
          <p:nvPr/>
        </p:nvSpPr>
        <p:spPr>
          <a:xfrm>
            <a:off x="1268761" y="6861721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Revisione e commenti</a:t>
            </a:r>
            <a:endParaRPr lang="en-US" sz="1938" dirty="0"/>
          </a:p>
        </p:txBody>
      </p:sp>
      <p:sp>
        <p:nvSpPr>
          <p:cNvPr id="17" name="Text 15"/>
          <p:cNvSpPr/>
          <p:nvPr/>
        </p:nvSpPr>
        <p:spPr>
          <a:xfrm>
            <a:off x="1268761" y="7345413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Versionamento e controllo</a:t>
            </a:r>
            <a:endParaRPr lang="en-US" sz="1938" dirty="0"/>
          </a:p>
        </p:txBody>
      </p:sp>
      <p:sp>
        <p:nvSpPr>
          <p:cNvPr id="18" name="Shape 16"/>
          <p:cNvSpPr/>
          <p:nvPr/>
        </p:nvSpPr>
        <p:spPr>
          <a:xfrm>
            <a:off x="9267974" y="5564982"/>
            <a:ext cx="8027789" cy="2453879"/>
          </a:xfrm>
          <a:prstGeom prst="roundRect">
            <a:avLst>
              <a:gd name="adj" fmla="val 1517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9544497" y="5841504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Sessione 4</a:t>
            </a:r>
            <a:endParaRPr lang="en-US" sz="2438" dirty="0"/>
          </a:p>
        </p:txBody>
      </p:sp>
      <p:sp>
        <p:nvSpPr>
          <p:cNvPr id="20" name="Text 18"/>
          <p:cNvSpPr/>
          <p:nvPr/>
        </p:nvSpPr>
        <p:spPr>
          <a:xfrm>
            <a:off x="9544497" y="6378029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Formati di salvataggio</a:t>
            </a:r>
            <a:endParaRPr lang="en-US" sz="1938" dirty="0"/>
          </a:p>
        </p:txBody>
      </p:sp>
      <p:sp>
        <p:nvSpPr>
          <p:cNvPr id="21" name="Text 19"/>
          <p:cNvSpPr/>
          <p:nvPr/>
        </p:nvSpPr>
        <p:spPr>
          <a:xfrm>
            <a:off x="9544497" y="6861721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Protezione dei documenti</a:t>
            </a:r>
            <a:endParaRPr lang="en-US" sz="1938" dirty="0"/>
          </a:p>
        </p:txBody>
      </p:sp>
      <p:sp>
        <p:nvSpPr>
          <p:cNvPr id="22" name="Text 20"/>
          <p:cNvSpPr/>
          <p:nvPr/>
        </p:nvSpPr>
        <p:spPr>
          <a:xfrm>
            <a:off x="9544497" y="7345413"/>
            <a:ext cx="7474744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Stampa avanzata</a:t>
            </a:r>
            <a:endParaRPr lang="en-US" sz="1938" dirty="0"/>
          </a:p>
        </p:txBody>
      </p:sp>
      <p:sp>
        <p:nvSpPr>
          <p:cNvPr id="23" name="Text 21"/>
          <p:cNvSpPr/>
          <p:nvPr/>
        </p:nvSpPr>
        <p:spPr>
          <a:xfrm>
            <a:off x="992238" y="8297913"/>
            <a:ext cx="16303526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Questo corso è strutturato per fornire competenze pratiche immediatamente applicabili. Ogni sessione include esercitazioni guidate.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38623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00" y="545604"/>
            <a:ext cx="6276975" cy="620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Stili e Struttura del Testo</a:t>
            </a:r>
            <a:endParaRPr lang="en-US" sz="3875" dirty="0"/>
          </a:p>
        </p:txBody>
      </p:sp>
      <p:sp>
        <p:nvSpPr>
          <p:cNvPr id="3" name="Text 1"/>
          <p:cNvSpPr/>
          <p:nvPr/>
        </p:nvSpPr>
        <p:spPr>
          <a:xfrm>
            <a:off x="793701" y="1661518"/>
            <a:ext cx="3349079" cy="310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Vantaggi dell'uso degli stili</a:t>
            </a:r>
            <a:endParaRPr lang="en-US" sz="1938" dirty="0"/>
          </a:p>
        </p:txBody>
      </p:sp>
      <p:sp>
        <p:nvSpPr>
          <p:cNvPr id="4" name="Text 2"/>
          <p:cNvSpPr/>
          <p:nvPr/>
        </p:nvSpPr>
        <p:spPr>
          <a:xfrm>
            <a:off x="793700" y="2169915"/>
            <a:ext cx="8108305" cy="317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438"/>
              </a:lnSpc>
              <a:buSzPct val="100000"/>
              <a:buChar char="•"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Coerenza visiva in tutto il documento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93700" y="2556571"/>
            <a:ext cx="8108305" cy="317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438"/>
              </a:lnSpc>
              <a:buSzPct val="100000"/>
              <a:buChar char="•"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Modifiche globali con un solo clic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793700" y="2943226"/>
            <a:ext cx="8108305" cy="317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438"/>
              </a:lnSpc>
              <a:buSzPct val="100000"/>
              <a:buChar char="•"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Generazione automatica di indici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793700" y="3329881"/>
            <a:ext cx="8108305" cy="317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438"/>
              </a:lnSpc>
              <a:buSzPct val="100000"/>
              <a:buChar char="•"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Navigazione rapida tramite riquadro di navigazione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793700" y="3825628"/>
            <a:ext cx="8108305" cy="63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Gli stili sono fondamentali per la creazione di documenti professionali e facilmente gestibili, specialmente quando si lavora con documenti lunghi o complessi.</a:t>
            </a:r>
            <a:endParaRPr lang="en-US" sz="15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520" y="1686223"/>
            <a:ext cx="8108305" cy="8108305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395520" y="10017622"/>
            <a:ext cx="8108305" cy="63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 pannello degli stili consente di applicare formattazioni predefinite con un solo clic, garantendo coerenza in tutto il documento.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720733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7" y="2165300"/>
            <a:ext cx="6575673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Lavorare con gli Stili</a:t>
            </a:r>
            <a:endParaRPr lang="en-US" sz="4875" dirty="0"/>
          </a:p>
        </p:txBody>
      </p:sp>
      <p:sp>
        <p:nvSpPr>
          <p:cNvPr id="3" name="Shape 1"/>
          <p:cNvSpPr/>
          <p:nvPr/>
        </p:nvSpPr>
        <p:spPr>
          <a:xfrm>
            <a:off x="992238" y="4180582"/>
            <a:ext cx="5310485" cy="247948"/>
          </a:xfrm>
          <a:prstGeom prst="roundRect">
            <a:avLst>
              <a:gd name="adj" fmla="val 15009"/>
            </a:avLst>
          </a:prstGeom>
          <a:solidFill>
            <a:srgbClr val="EAE8F3"/>
          </a:solidFill>
          <a:ln/>
        </p:spPr>
      </p:sp>
      <p:sp>
        <p:nvSpPr>
          <p:cNvPr id="4" name="Text 2"/>
          <p:cNvSpPr/>
          <p:nvPr/>
        </p:nvSpPr>
        <p:spPr>
          <a:xfrm>
            <a:off x="1240186" y="4676477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Applicare uno stile</a:t>
            </a:r>
            <a:endParaRPr lang="en-US" sz="2438" dirty="0"/>
          </a:p>
        </p:txBody>
      </p:sp>
      <p:sp>
        <p:nvSpPr>
          <p:cNvPr id="5" name="Text 3"/>
          <p:cNvSpPr/>
          <p:nvPr/>
        </p:nvSpPr>
        <p:spPr>
          <a:xfrm>
            <a:off x="1240185" y="5213003"/>
            <a:ext cx="4814590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Selezionare il testo e cliccare sullo stile desiderato nella galleria degli stili o nel pannello laterale. In alternativa, utilizzare le scorciatoie da tastiera predefinite.</a:t>
            </a:r>
            <a:endParaRPr lang="en-US" sz="1938" dirty="0"/>
          </a:p>
        </p:txBody>
      </p:sp>
      <p:sp>
        <p:nvSpPr>
          <p:cNvPr id="6" name="Shape 4"/>
          <p:cNvSpPr/>
          <p:nvPr/>
        </p:nvSpPr>
        <p:spPr>
          <a:xfrm>
            <a:off x="6488758" y="3808511"/>
            <a:ext cx="5310485" cy="247948"/>
          </a:xfrm>
          <a:prstGeom prst="roundRect">
            <a:avLst>
              <a:gd name="adj" fmla="val 15009"/>
            </a:avLst>
          </a:prstGeom>
          <a:solidFill>
            <a:srgbClr val="EAE8F3"/>
          </a:solidFill>
          <a:ln/>
        </p:spPr>
      </p:sp>
      <p:sp>
        <p:nvSpPr>
          <p:cNvPr id="7" name="Text 5"/>
          <p:cNvSpPr/>
          <p:nvPr/>
        </p:nvSpPr>
        <p:spPr>
          <a:xfrm>
            <a:off x="6736706" y="4304407"/>
            <a:ext cx="464552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Modificare uno stile esistente</a:t>
            </a:r>
            <a:endParaRPr lang="en-US" sz="2438" dirty="0"/>
          </a:p>
        </p:txBody>
      </p:sp>
      <p:sp>
        <p:nvSpPr>
          <p:cNvPr id="8" name="Text 6"/>
          <p:cNvSpPr/>
          <p:nvPr/>
        </p:nvSpPr>
        <p:spPr>
          <a:xfrm>
            <a:off x="6736705" y="4840933"/>
            <a:ext cx="4814590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Fare clic con il pulsante destro sullo stile nella galleria e selezionare "Modifica". Apportare le modifiche desiderate alla formattazione e salvare.</a:t>
            </a:r>
            <a:endParaRPr lang="en-US" sz="1938" dirty="0"/>
          </a:p>
        </p:txBody>
      </p:sp>
      <p:sp>
        <p:nvSpPr>
          <p:cNvPr id="9" name="Shape 7"/>
          <p:cNvSpPr/>
          <p:nvPr/>
        </p:nvSpPr>
        <p:spPr>
          <a:xfrm>
            <a:off x="11985278" y="3436441"/>
            <a:ext cx="5310485" cy="247948"/>
          </a:xfrm>
          <a:prstGeom prst="roundRect">
            <a:avLst>
              <a:gd name="adj" fmla="val 15009"/>
            </a:avLst>
          </a:prstGeom>
          <a:solidFill>
            <a:srgbClr val="EAE8F3"/>
          </a:solidFill>
          <a:ln/>
        </p:spPr>
      </p:sp>
      <p:sp>
        <p:nvSpPr>
          <p:cNvPr id="10" name="Text 8"/>
          <p:cNvSpPr/>
          <p:nvPr/>
        </p:nvSpPr>
        <p:spPr>
          <a:xfrm>
            <a:off x="12233226" y="3932336"/>
            <a:ext cx="3397746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Creare un nuovo stile</a:t>
            </a:r>
            <a:endParaRPr lang="en-US" sz="2438" dirty="0"/>
          </a:p>
        </p:txBody>
      </p:sp>
      <p:sp>
        <p:nvSpPr>
          <p:cNvPr id="11" name="Text 9"/>
          <p:cNvSpPr/>
          <p:nvPr/>
        </p:nvSpPr>
        <p:spPr>
          <a:xfrm>
            <a:off x="12233225" y="4468862"/>
            <a:ext cx="4814590" cy="198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Formattare un paragrafo come desiderato, selezionarlo, aprire il pannello degli stili e cliccare su "Nuovo stile". Assegnare un nome e specificare le opzioni.</a:t>
            </a:r>
            <a:endParaRPr lang="en-US" sz="1938" dirty="0"/>
          </a:p>
        </p:txBody>
      </p:sp>
      <p:sp>
        <p:nvSpPr>
          <p:cNvPr id="12" name="Text 10"/>
          <p:cNvSpPr/>
          <p:nvPr/>
        </p:nvSpPr>
        <p:spPr>
          <a:xfrm>
            <a:off x="992238" y="7327702"/>
            <a:ext cx="16303526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corretta gestione degli stili può far risparmiare ore di lavoro quando si modificano documenti complessi. È importante pianificare la struttura stilistica prima di iniziare documenti importanti.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1482352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7" y="2165300"/>
            <a:ext cx="6575673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Lavorare con gli Stili</a:t>
            </a:r>
            <a:endParaRPr lang="en-US" sz="4875" dirty="0"/>
          </a:p>
        </p:txBody>
      </p:sp>
      <p:sp>
        <p:nvSpPr>
          <p:cNvPr id="3" name="Shape 1"/>
          <p:cNvSpPr/>
          <p:nvPr/>
        </p:nvSpPr>
        <p:spPr>
          <a:xfrm>
            <a:off x="992238" y="4180582"/>
            <a:ext cx="5310485" cy="247948"/>
          </a:xfrm>
          <a:prstGeom prst="roundRect">
            <a:avLst>
              <a:gd name="adj" fmla="val 15009"/>
            </a:avLst>
          </a:prstGeom>
          <a:solidFill>
            <a:srgbClr val="EAE8F3"/>
          </a:solidFill>
          <a:ln/>
        </p:spPr>
      </p:sp>
      <p:sp>
        <p:nvSpPr>
          <p:cNvPr id="4" name="Text 2"/>
          <p:cNvSpPr/>
          <p:nvPr/>
        </p:nvSpPr>
        <p:spPr>
          <a:xfrm>
            <a:off x="1240186" y="4676477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Applicare uno stile</a:t>
            </a:r>
            <a:endParaRPr lang="en-US" sz="2438" dirty="0"/>
          </a:p>
        </p:txBody>
      </p:sp>
      <p:sp>
        <p:nvSpPr>
          <p:cNvPr id="5" name="Text 3"/>
          <p:cNvSpPr/>
          <p:nvPr/>
        </p:nvSpPr>
        <p:spPr>
          <a:xfrm>
            <a:off x="1240185" y="5213003"/>
            <a:ext cx="4814590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Selezionare il testo e cliccare sullo stile desiderato nella galleria degli stili o nel pannello laterale. In alternativa, utilizzare le scorciatoie da tastiera predefinite.</a:t>
            </a:r>
            <a:endParaRPr lang="en-US" sz="1938" dirty="0"/>
          </a:p>
        </p:txBody>
      </p:sp>
      <p:sp>
        <p:nvSpPr>
          <p:cNvPr id="6" name="Shape 4"/>
          <p:cNvSpPr/>
          <p:nvPr/>
        </p:nvSpPr>
        <p:spPr>
          <a:xfrm>
            <a:off x="6488758" y="3808511"/>
            <a:ext cx="5310485" cy="247948"/>
          </a:xfrm>
          <a:prstGeom prst="roundRect">
            <a:avLst>
              <a:gd name="adj" fmla="val 15009"/>
            </a:avLst>
          </a:prstGeom>
          <a:solidFill>
            <a:srgbClr val="EAE8F3"/>
          </a:solidFill>
          <a:ln/>
        </p:spPr>
      </p:sp>
      <p:sp>
        <p:nvSpPr>
          <p:cNvPr id="7" name="Text 5"/>
          <p:cNvSpPr/>
          <p:nvPr/>
        </p:nvSpPr>
        <p:spPr>
          <a:xfrm>
            <a:off x="6736706" y="4304407"/>
            <a:ext cx="464552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Modificare uno stile esistente</a:t>
            </a:r>
            <a:endParaRPr lang="en-US" sz="2438" dirty="0"/>
          </a:p>
        </p:txBody>
      </p:sp>
      <p:sp>
        <p:nvSpPr>
          <p:cNvPr id="8" name="Text 6"/>
          <p:cNvSpPr/>
          <p:nvPr/>
        </p:nvSpPr>
        <p:spPr>
          <a:xfrm>
            <a:off x="6736705" y="4840933"/>
            <a:ext cx="4814590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Fare clic con il pulsante destro sullo stile nella galleria e selezionare "Modifica". Apportare le modifiche desiderate alla formattazione e salvare.</a:t>
            </a:r>
            <a:endParaRPr lang="en-US" sz="1938" dirty="0"/>
          </a:p>
        </p:txBody>
      </p:sp>
      <p:sp>
        <p:nvSpPr>
          <p:cNvPr id="9" name="Shape 7"/>
          <p:cNvSpPr/>
          <p:nvPr/>
        </p:nvSpPr>
        <p:spPr>
          <a:xfrm>
            <a:off x="11985278" y="3436441"/>
            <a:ext cx="5310485" cy="247948"/>
          </a:xfrm>
          <a:prstGeom prst="roundRect">
            <a:avLst>
              <a:gd name="adj" fmla="val 15009"/>
            </a:avLst>
          </a:prstGeom>
          <a:solidFill>
            <a:srgbClr val="EAE8F3"/>
          </a:solidFill>
          <a:ln/>
        </p:spPr>
      </p:sp>
      <p:sp>
        <p:nvSpPr>
          <p:cNvPr id="10" name="Text 8"/>
          <p:cNvSpPr/>
          <p:nvPr/>
        </p:nvSpPr>
        <p:spPr>
          <a:xfrm>
            <a:off x="12233226" y="3932336"/>
            <a:ext cx="3397746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Creare un nuovo stile</a:t>
            </a:r>
            <a:endParaRPr lang="en-US" sz="2438" dirty="0"/>
          </a:p>
        </p:txBody>
      </p:sp>
      <p:sp>
        <p:nvSpPr>
          <p:cNvPr id="11" name="Text 9"/>
          <p:cNvSpPr/>
          <p:nvPr/>
        </p:nvSpPr>
        <p:spPr>
          <a:xfrm>
            <a:off x="12233225" y="4468862"/>
            <a:ext cx="4814590" cy="198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Formattare un paragrafo come desiderato, selezionarlo, aprire il pannello degli stili e cliccare su "Nuovo stile". Assegnare un nome e specificare le opzioni.</a:t>
            </a:r>
            <a:endParaRPr lang="en-US" sz="1938" dirty="0"/>
          </a:p>
        </p:txBody>
      </p:sp>
      <p:sp>
        <p:nvSpPr>
          <p:cNvPr id="12" name="Text 10"/>
          <p:cNvSpPr/>
          <p:nvPr/>
        </p:nvSpPr>
        <p:spPr>
          <a:xfrm>
            <a:off x="992238" y="7327702"/>
            <a:ext cx="16303526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corretta gestione degli stili può far risparmiare ore di lavoro quando si modificano documenti complessi. È importante pianificare la struttura stilistica prima di iniziare documenti importanti.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1686814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1387822"/>
            <a:ext cx="12055525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Formattazione Avanzata del Paragrafo</a:t>
            </a:r>
            <a:endParaRPr lang="en-US" sz="4875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38" y="3002459"/>
            <a:ext cx="8027789" cy="1143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062" y="2658965"/>
            <a:ext cx="744141" cy="74414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857305" y="284499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313" dirty="0">
                <a:solidFill>
                  <a:srgbClr val="FFFFF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313" dirty="0"/>
          </a:p>
        </p:txBody>
      </p:sp>
      <p:sp>
        <p:nvSpPr>
          <p:cNvPr id="6" name="Text 2"/>
          <p:cNvSpPr/>
          <p:nvPr/>
        </p:nvSpPr>
        <p:spPr>
          <a:xfrm>
            <a:off x="1268760" y="3651200"/>
            <a:ext cx="3524250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Interlinea e spaziatura</a:t>
            </a:r>
            <a:endParaRPr lang="en-US" sz="2438" dirty="0"/>
          </a:p>
        </p:txBody>
      </p:sp>
      <p:sp>
        <p:nvSpPr>
          <p:cNvPr id="7" name="Text 3"/>
          <p:cNvSpPr/>
          <p:nvPr/>
        </p:nvSpPr>
        <p:spPr>
          <a:xfrm>
            <a:off x="1268761" y="4187727"/>
            <a:ext cx="7474744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Controlla la distanza tra le righe (interlinea) e lo spazio prima/dopo i paragrafi. Ideale per migliorare la leggibilità e rispettare requisiti formali specifici.</a:t>
            </a:r>
            <a:endParaRPr lang="en-US" sz="1938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974" y="3002459"/>
            <a:ext cx="8027789" cy="114300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9798" y="2658965"/>
            <a:ext cx="744141" cy="74414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3133041" y="284499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313" dirty="0">
                <a:solidFill>
                  <a:srgbClr val="FFFFF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313" dirty="0"/>
          </a:p>
        </p:txBody>
      </p:sp>
      <p:sp>
        <p:nvSpPr>
          <p:cNvPr id="11" name="Text 5"/>
          <p:cNvSpPr/>
          <p:nvPr/>
        </p:nvSpPr>
        <p:spPr>
          <a:xfrm>
            <a:off x="9544497" y="3651200"/>
            <a:ext cx="3239989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Rientri e tabulazioni</a:t>
            </a:r>
            <a:endParaRPr lang="en-US" sz="2438" dirty="0"/>
          </a:p>
        </p:txBody>
      </p:sp>
      <p:sp>
        <p:nvSpPr>
          <p:cNvPr id="12" name="Text 6"/>
          <p:cNvSpPr/>
          <p:nvPr/>
        </p:nvSpPr>
        <p:spPr>
          <a:xfrm>
            <a:off x="9544497" y="4187727"/>
            <a:ext cx="7474744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Gestisci i rientri di prima riga, sporgenti o rientri del blocco intero. Le tabulazioni personalizzate consentono allineamenti precisi di testo non tabulare.</a:t>
            </a:r>
            <a:endParaRPr lang="en-US" sz="1938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38" y="6246465"/>
            <a:ext cx="8027789" cy="11430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062" y="5902971"/>
            <a:ext cx="744141" cy="74414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4857305" y="608900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313" dirty="0">
                <a:solidFill>
                  <a:srgbClr val="FFFFF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313" dirty="0"/>
          </a:p>
        </p:txBody>
      </p:sp>
      <p:sp>
        <p:nvSpPr>
          <p:cNvPr id="16" name="Text 8"/>
          <p:cNvSpPr/>
          <p:nvPr/>
        </p:nvSpPr>
        <p:spPr>
          <a:xfrm>
            <a:off x="1268761" y="6895207"/>
            <a:ext cx="3124349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Elenchi multilivello</a:t>
            </a:r>
            <a:endParaRPr lang="en-US" sz="2438" dirty="0"/>
          </a:p>
        </p:txBody>
      </p:sp>
      <p:sp>
        <p:nvSpPr>
          <p:cNvPr id="17" name="Text 9"/>
          <p:cNvSpPr/>
          <p:nvPr/>
        </p:nvSpPr>
        <p:spPr>
          <a:xfrm>
            <a:off x="1268761" y="7431733"/>
            <a:ext cx="7474744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 gerarchie visive con elenchi numerati o puntati a più livelli. Personalizza i simboli, i numeri e la formattazione per ogni livello dell'elenco.</a:t>
            </a:r>
            <a:endParaRPr lang="en-US" sz="1938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974" y="6246465"/>
            <a:ext cx="8027789" cy="114300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9798" y="5902971"/>
            <a:ext cx="744141" cy="74414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3133041" y="608900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313" dirty="0">
                <a:solidFill>
                  <a:srgbClr val="FFFFF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313" dirty="0"/>
          </a:p>
        </p:txBody>
      </p:sp>
      <p:sp>
        <p:nvSpPr>
          <p:cNvPr id="21" name="Text 11"/>
          <p:cNvSpPr/>
          <p:nvPr/>
        </p:nvSpPr>
        <p:spPr>
          <a:xfrm>
            <a:off x="9544497" y="6895207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Bordi e sfondi</a:t>
            </a:r>
            <a:endParaRPr lang="en-US" sz="2438" dirty="0"/>
          </a:p>
        </p:txBody>
      </p:sp>
      <p:sp>
        <p:nvSpPr>
          <p:cNvPr id="22" name="Text 12"/>
          <p:cNvSpPr/>
          <p:nvPr/>
        </p:nvSpPr>
        <p:spPr>
          <a:xfrm>
            <a:off x="9544497" y="7431733"/>
            <a:ext cx="7474744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Aggiungi bordi parziali o completi ai paragrafi e applica sfondi colorati per evidenziare contenuti importanti o creare sezioni visivamente distinte.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3059478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485013" cy="10287000"/>
          </a:xfrm>
          <a:custGeom>
            <a:avLst/>
            <a:gdLst/>
            <a:ahLst/>
            <a:cxnLst/>
            <a:rect l="l" t="t" r="r" b="b"/>
            <a:pathLst>
              <a:path w="5485013" h="10287000">
                <a:moveTo>
                  <a:pt x="0" y="0"/>
                </a:moveTo>
                <a:lnTo>
                  <a:pt x="5485013" y="0"/>
                </a:lnTo>
                <a:lnTo>
                  <a:pt x="54850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580" r="-4756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963921" y="1953786"/>
            <a:ext cx="1042185" cy="104218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402931"/>
            <a:ext cx="5485013" cy="155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94"/>
              </a:lnSpc>
              <a:spcBef>
                <a:spcPct val="0"/>
              </a:spcBef>
            </a:pPr>
            <a:r>
              <a:rPr lang="en-US" sz="9067" b="1">
                <a:solidFill>
                  <a:srgbClr val="0B3E5D"/>
                </a:solidFill>
                <a:latin typeface="Roboto Bold"/>
                <a:ea typeface="Roboto Bold"/>
                <a:cs typeface="Roboto Bold"/>
                <a:sym typeface="Roboto Bold"/>
              </a:rPr>
              <a:t>INDICE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963921" y="3462696"/>
            <a:ext cx="1042185" cy="104218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963921" y="5085905"/>
            <a:ext cx="1042185" cy="104218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63921" y="6709115"/>
            <a:ext cx="1042185" cy="104218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526320" y="1956938"/>
            <a:ext cx="10732980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5"/>
              </a:lnSpc>
              <a:spcBef>
                <a:spcPct val="0"/>
              </a:spcBef>
            </a:pPr>
            <a:r>
              <a:rPr lang="it-IT" sz="2968" b="1" dirty="0">
                <a:solidFill>
                  <a:srgbClr val="0B3E5D"/>
                </a:solidFill>
                <a:latin typeface="Roboto Bold"/>
                <a:ea typeface="Roboto Bold"/>
                <a:sym typeface="Roboto"/>
              </a:rPr>
              <a:t>Modulo</a:t>
            </a:r>
            <a:r>
              <a:rPr lang="it-IT" sz="3200" b="1" dirty="0">
                <a:solidFill>
                  <a:srgbClr val="0B3E5D"/>
                </a:solidFill>
                <a:latin typeface="Roboto"/>
                <a:ea typeface="Roboto"/>
                <a:cs typeface="Roboto"/>
                <a:sym typeface="Roboto"/>
              </a:rPr>
              <a:t> 1</a:t>
            </a:r>
            <a:r>
              <a:rPr lang="en-US" sz="2968" b="1" dirty="0">
                <a:solidFill>
                  <a:srgbClr val="0B3E5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26320" y="2480813"/>
            <a:ext cx="10732980" cy="441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  <a:spcBef>
                <a:spcPct val="0"/>
              </a:spcBef>
            </a:pPr>
            <a:r>
              <a:rPr lang="it-IT" sz="2668" dirty="0">
                <a:solidFill>
                  <a:srgbClr val="0B3E5D"/>
                </a:solidFill>
                <a:latin typeface="Roboto"/>
                <a:ea typeface="Roboto"/>
                <a:cs typeface="Roboto"/>
                <a:sym typeface="Roboto"/>
              </a:rPr>
              <a:t>Elaborazione Testi Avanzata per la PA </a:t>
            </a:r>
            <a:endParaRPr lang="en-US" sz="2668" dirty="0">
              <a:solidFill>
                <a:srgbClr val="0B3E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029925" y="2181179"/>
            <a:ext cx="910177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9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26320" y="3457523"/>
            <a:ext cx="10732980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5"/>
              </a:lnSpc>
              <a:spcBef>
                <a:spcPct val="0"/>
              </a:spcBef>
            </a:pPr>
            <a:r>
              <a:rPr lang="en-US" sz="2968" b="1" dirty="0">
                <a:solidFill>
                  <a:srgbClr val="0B3E5D"/>
                </a:solidFill>
                <a:latin typeface="Roboto Bold"/>
                <a:ea typeface="Roboto Bold"/>
                <a:cs typeface="Roboto Bold"/>
                <a:sym typeface="Roboto Bold"/>
              </a:rPr>
              <a:t>MODULO 2 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26320" y="3981398"/>
            <a:ext cx="10732980" cy="441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  <a:spcBef>
                <a:spcPct val="0"/>
              </a:spcBef>
            </a:pPr>
            <a:r>
              <a:rPr lang="it-IT" sz="2668" dirty="0">
                <a:solidFill>
                  <a:srgbClr val="0B3E5D"/>
                </a:solidFill>
                <a:latin typeface="Roboto"/>
                <a:ea typeface="Roboto"/>
                <a:cs typeface="Roboto"/>
                <a:sym typeface="Roboto"/>
              </a:rPr>
              <a:t>Fogli di Calcolo per l'Organizzazione e l'Analisi dei Dati</a:t>
            </a:r>
            <a:endParaRPr lang="en-US" sz="2668" dirty="0">
              <a:solidFill>
                <a:srgbClr val="0B3E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029925" y="3681764"/>
            <a:ext cx="910177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9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526320" y="5076380"/>
            <a:ext cx="10732980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5"/>
              </a:lnSpc>
              <a:spcBef>
                <a:spcPct val="0"/>
              </a:spcBef>
            </a:pPr>
            <a:r>
              <a:rPr lang="en-US" sz="2968" b="1" dirty="0">
                <a:solidFill>
                  <a:srgbClr val="0B3E5D"/>
                </a:solidFill>
                <a:latin typeface="Roboto Bold"/>
                <a:ea typeface="Roboto Bold"/>
                <a:cs typeface="Roboto Bold"/>
                <a:sym typeface="Roboto Bold"/>
              </a:rPr>
              <a:t>MODULO 3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26320" y="5600255"/>
            <a:ext cx="10732980" cy="441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  <a:spcBef>
                <a:spcPct val="0"/>
              </a:spcBef>
            </a:pPr>
            <a:r>
              <a:rPr lang="it-IT" sz="2668" dirty="0">
                <a:solidFill>
                  <a:srgbClr val="0B3E5D"/>
                </a:solidFill>
                <a:latin typeface="Roboto"/>
                <a:ea typeface="Roboto"/>
                <a:cs typeface="Roboto"/>
                <a:sym typeface="Roboto"/>
              </a:rPr>
              <a:t>La Gestione della Comunicazione e della Condivisione Digitale </a:t>
            </a:r>
            <a:r>
              <a:rPr lang="en-US" sz="2668" dirty="0">
                <a:solidFill>
                  <a:srgbClr val="0B3E5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29925" y="5300621"/>
            <a:ext cx="910177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9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526320" y="6699590"/>
            <a:ext cx="10732980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5"/>
              </a:lnSpc>
              <a:spcBef>
                <a:spcPct val="0"/>
              </a:spcBef>
            </a:pPr>
            <a:r>
              <a:rPr lang="en-US" sz="2968" b="1" dirty="0">
                <a:solidFill>
                  <a:srgbClr val="0B3E5D"/>
                </a:solidFill>
                <a:latin typeface="Roboto Bold"/>
                <a:ea typeface="Roboto Bold"/>
                <a:cs typeface="Roboto Bold"/>
                <a:sym typeface="Roboto Bold"/>
              </a:rPr>
              <a:t>MODULO 4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26320" y="7223465"/>
            <a:ext cx="10732980" cy="441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  <a:spcBef>
                <a:spcPct val="0"/>
              </a:spcBef>
            </a:pPr>
            <a:r>
              <a:rPr lang="it-IT" sz="2668" dirty="0">
                <a:solidFill>
                  <a:srgbClr val="0B3E5D"/>
                </a:solidFill>
                <a:latin typeface="Roboto"/>
                <a:ea typeface="Roboto"/>
                <a:cs typeface="Roboto"/>
                <a:sym typeface="Roboto"/>
              </a:rPr>
              <a:t>Lavorare in Cloud e la Condivisione Documentale </a:t>
            </a:r>
            <a:endParaRPr lang="en-US" sz="2668" dirty="0">
              <a:solidFill>
                <a:srgbClr val="0B3E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029925" y="6923831"/>
            <a:ext cx="910177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9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4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029925" y="8332325"/>
            <a:ext cx="1042185" cy="104218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6592324" y="8322800"/>
            <a:ext cx="10732980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5"/>
              </a:lnSpc>
              <a:spcBef>
                <a:spcPct val="0"/>
              </a:spcBef>
            </a:pPr>
            <a:r>
              <a:rPr lang="en-US" sz="2968" b="1" dirty="0">
                <a:solidFill>
                  <a:srgbClr val="0B3E5D"/>
                </a:solidFill>
                <a:latin typeface="Roboto Bold"/>
                <a:ea typeface="Roboto Bold"/>
                <a:cs typeface="Roboto Bold"/>
                <a:sym typeface="Roboto Bold"/>
              </a:rPr>
              <a:t>MODULO 5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095929" y="8547041"/>
            <a:ext cx="910177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9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5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14DAE63-6AC0-4276-DE50-E23821FBC8F4}"/>
              </a:ext>
            </a:extLst>
          </p:cNvPr>
          <p:cNvSpPr txBox="1"/>
          <p:nvPr/>
        </p:nvSpPr>
        <p:spPr>
          <a:xfrm>
            <a:off x="6592324" y="8891599"/>
            <a:ext cx="9144000" cy="913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68" dirty="0">
                <a:solidFill>
                  <a:srgbClr val="0B3E5D"/>
                </a:solidFill>
                <a:latin typeface="Roboto"/>
                <a:ea typeface="Roboto"/>
                <a:cs typeface="Roboto"/>
              </a:rPr>
              <a:t>Identità Digitale, Dematerializzazione e Protocollo Informatico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535" y="520750"/>
            <a:ext cx="7778800" cy="591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688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Interruzioni di Pagina e Sezione</a:t>
            </a:r>
            <a:endParaRPr lang="en-US" sz="3688" dirty="0"/>
          </a:p>
        </p:txBody>
      </p:sp>
      <p:sp>
        <p:nvSpPr>
          <p:cNvPr id="3" name="Text 1"/>
          <p:cNvSpPr/>
          <p:nvPr/>
        </p:nvSpPr>
        <p:spPr>
          <a:xfrm>
            <a:off x="757535" y="1586061"/>
            <a:ext cx="2367558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13"/>
              </a:lnSpc>
            </a:pPr>
            <a:r>
              <a:rPr lang="en-US" sz="1813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Tipi di interruzioni</a:t>
            </a:r>
            <a:endParaRPr lang="en-US" sz="1813" dirty="0"/>
          </a:p>
        </p:txBody>
      </p:sp>
      <p:sp>
        <p:nvSpPr>
          <p:cNvPr id="4" name="Text 2"/>
          <p:cNvSpPr/>
          <p:nvPr/>
        </p:nvSpPr>
        <p:spPr>
          <a:xfrm>
            <a:off x="757536" y="2071242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Char char="•"/>
            </a:pPr>
            <a:r>
              <a:rPr lang="en-US" sz="1438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Interruzione di pagina:</a:t>
            </a: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forza l'inizio di una nuova pagina</a:t>
            </a:r>
            <a:endParaRPr lang="en-US" sz="1438" dirty="0"/>
          </a:p>
        </p:txBody>
      </p:sp>
      <p:sp>
        <p:nvSpPr>
          <p:cNvPr id="5" name="Text 3"/>
          <p:cNvSpPr/>
          <p:nvPr/>
        </p:nvSpPr>
        <p:spPr>
          <a:xfrm>
            <a:off x="757536" y="2440484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Char char="•"/>
            </a:pPr>
            <a:r>
              <a:rPr lang="en-US" sz="1438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Interruzione di colonna:</a:t>
            </a: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passa alla colonna successiva</a:t>
            </a:r>
            <a:endParaRPr lang="en-US" sz="1438" dirty="0"/>
          </a:p>
        </p:txBody>
      </p:sp>
      <p:sp>
        <p:nvSpPr>
          <p:cNvPr id="6" name="Text 4"/>
          <p:cNvSpPr/>
          <p:nvPr/>
        </p:nvSpPr>
        <p:spPr>
          <a:xfrm>
            <a:off x="757536" y="2809727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Char char="•"/>
            </a:pPr>
            <a:r>
              <a:rPr lang="en-US" sz="1438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Interruzione di sezione:</a:t>
            </a: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crea una nuova sezione con impostazioni personalizzabili</a:t>
            </a:r>
            <a:endParaRPr lang="en-US" sz="1438" dirty="0"/>
          </a:p>
        </p:txBody>
      </p:sp>
      <p:sp>
        <p:nvSpPr>
          <p:cNvPr id="7" name="Text 5"/>
          <p:cNvSpPr/>
          <p:nvPr/>
        </p:nvSpPr>
        <p:spPr>
          <a:xfrm>
            <a:off x="757535" y="3302050"/>
            <a:ext cx="2904828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13"/>
              </a:lnSpc>
            </a:pPr>
            <a:r>
              <a:rPr lang="en-US" sz="1813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Quando usare le sezioni</a:t>
            </a:r>
            <a:endParaRPr lang="en-US" sz="1813" dirty="0"/>
          </a:p>
        </p:txBody>
      </p:sp>
      <p:sp>
        <p:nvSpPr>
          <p:cNvPr id="8" name="Text 6"/>
          <p:cNvSpPr/>
          <p:nvPr/>
        </p:nvSpPr>
        <p:spPr>
          <a:xfrm>
            <a:off x="757536" y="3787229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Char char="•"/>
            </a:pP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Cambiare l'orientamento della pagina</a:t>
            </a:r>
            <a:endParaRPr lang="en-US" sz="1438" dirty="0"/>
          </a:p>
        </p:txBody>
      </p:sp>
      <p:sp>
        <p:nvSpPr>
          <p:cNvPr id="9" name="Text 7"/>
          <p:cNvSpPr/>
          <p:nvPr/>
        </p:nvSpPr>
        <p:spPr>
          <a:xfrm>
            <a:off x="757536" y="4156473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Char char="•"/>
            </a:pP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Modificare intestazioni/piè di pagina</a:t>
            </a:r>
            <a:endParaRPr lang="en-US" sz="1438" dirty="0"/>
          </a:p>
        </p:txBody>
      </p:sp>
      <p:sp>
        <p:nvSpPr>
          <p:cNvPr id="10" name="Text 8"/>
          <p:cNvSpPr/>
          <p:nvPr/>
        </p:nvSpPr>
        <p:spPr>
          <a:xfrm>
            <a:off x="757536" y="4525716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Char char="•"/>
            </a:pP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Cambiare la numerazione delle pagine</a:t>
            </a:r>
            <a:endParaRPr lang="en-US" sz="1438" dirty="0"/>
          </a:p>
        </p:txBody>
      </p:sp>
      <p:sp>
        <p:nvSpPr>
          <p:cNvPr id="11" name="Text 9"/>
          <p:cNvSpPr/>
          <p:nvPr/>
        </p:nvSpPr>
        <p:spPr>
          <a:xfrm>
            <a:off x="757536" y="4894958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Char char="•"/>
            </a:pP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Impostare colonne diverse</a:t>
            </a:r>
            <a:endParaRPr lang="en-US" sz="1438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507" y="1609726"/>
            <a:ext cx="8155484" cy="8155484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9384507" y="9978182"/>
            <a:ext cx="8155484" cy="60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 interruzioni di sezione (evidenziate nell'immagine) permettono di dividere il documento in parti con formattazioni diverse, mantenendo l'integrità del flusso del testo.</a:t>
            </a:r>
            <a:endParaRPr lang="en-US" sz="1438" dirty="0"/>
          </a:p>
        </p:txBody>
      </p:sp>
    </p:spTree>
    <p:extLst>
      <p:ext uri="{BB962C8B-B14F-4D97-AF65-F5344CB8AC3E}">
        <p14:creationId xmlns:p14="http://schemas.microsoft.com/office/powerpoint/2010/main" val="721893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974973"/>
            <a:ext cx="6628060" cy="736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750"/>
              </a:lnSpc>
            </a:pPr>
            <a:r>
              <a:rPr lang="en-US" sz="462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Gestione delle Tabelle</a:t>
            </a:r>
            <a:endParaRPr lang="en-US" sz="4625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37" y="2182714"/>
            <a:ext cx="8151763" cy="9426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27833" y="3360985"/>
            <a:ext cx="3178671" cy="368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313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Creazione e struttura</a:t>
            </a:r>
            <a:endParaRPr lang="en-US" sz="2313" dirty="0"/>
          </a:p>
        </p:txBody>
      </p:sp>
      <p:sp>
        <p:nvSpPr>
          <p:cNvPr id="5" name="Text 2"/>
          <p:cNvSpPr/>
          <p:nvPr/>
        </p:nvSpPr>
        <p:spPr>
          <a:xfrm>
            <a:off x="1227832" y="3870723"/>
            <a:ext cx="7680573" cy="1131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Inserisci tabelle specificando righe e colonne. Aggiungi o elimina elementi secondo necessità. Usa "Proprietà tabella" per controllare larghezza e posizionamento.</a:t>
            </a:r>
            <a:endParaRPr lang="en-US" sz="1813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2182714"/>
            <a:ext cx="8151763" cy="94267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379595" y="3360985"/>
            <a:ext cx="2946053" cy="368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313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Unione e divisione</a:t>
            </a:r>
            <a:endParaRPr lang="en-US" sz="2313" dirty="0"/>
          </a:p>
        </p:txBody>
      </p:sp>
      <p:sp>
        <p:nvSpPr>
          <p:cNvPr id="8" name="Text 4"/>
          <p:cNvSpPr/>
          <p:nvPr/>
        </p:nvSpPr>
        <p:spPr>
          <a:xfrm>
            <a:off x="9379595" y="3870723"/>
            <a:ext cx="7680573" cy="1131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Unisci celle per creare intestazioni che si estendono su più colonne. Dividi celle per inserire dati più dettagliati. Utilizza la selezione multipla per operazioni su gruppi di celle.</a:t>
            </a:r>
            <a:endParaRPr lang="en-US" sz="1813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237" y="5237709"/>
            <a:ext cx="8151763" cy="94267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27832" y="6415980"/>
            <a:ext cx="2946053" cy="368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313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Formattazione</a:t>
            </a:r>
            <a:endParaRPr lang="en-US" sz="2313" dirty="0"/>
          </a:p>
        </p:txBody>
      </p:sp>
      <p:sp>
        <p:nvSpPr>
          <p:cNvPr id="11" name="Text 6"/>
          <p:cNvSpPr/>
          <p:nvPr/>
        </p:nvSpPr>
        <p:spPr>
          <a:xfrm>
            <a:off x="1227832" y="6925717"/>
            <a:ext cx="7680573" cy="1131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Applica stili di tabella predefiniti o personalizza bordi, sfondi e allineamento. Usa la formattazione condizionale per evidenziare dati importanti in base a criteri specifici.</a:t>
            </a:r>
            <a:endParaRPr lang="en-US" sz="1813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5237709"/>
            <a:ext cx="8151763" cy="94267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379595" y="6415980"/>
            <a:ext cx="3578573" cy="368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313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Ripetizione intestazioni</a:t>
            </a:r>
            <a:endParaRPr lang="en-US" sz="2313" dirty="0"/>
          </a:p>
        </p:txBody>
      </p:sp>
      <p:sp>
        <p:nvSpPr>
          <p:cNvPr id="14" name="Text 8"/>
          <p:cNvSpPr/>
          <p:nvPr/>
        </p:nvSpPr>
        <p:spPr>
          <a:xfrm>
            <a:off x="9379595" y="6925717"/>
            <a:ext cx="7680573" cy="1131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Configura le righe di intestazione perché si ripetano automaticamente su ogni pagina quando la tabella si estende oltre il limite di pagina, migliorando la leggibilità.</a:t>
            </a:r>
            <a:endParaRPr lang="en-US" sz="1813" dirty="0"/>
          </a:p>
        </p:txBody>
      </p:sp>
      <p:sp>
        <p:nvSpPr>
          <p:cNvPr id="15" name="Text 9"/>
          <p:cNvSpPr/>
          <p:nvPr/>
        </p:nvSpPr>
        <p:spPr>
          <a:xfrm>
            <a:off x="992238" y="8557767"/>
            <a:ext cx="16303526" cy="754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 tabelle sono strumenti potenti per organizzare dati in modo chiaro e strutturato. Una buona progettazione della tabella può migliorare significativamente la comprensione del documento.</a:t>
            </a:r>
            <a:endParaRPr lang="en-US" sz="1813" dirty="0"/>
          </a:p>
        </p:txBody>
      </p:sp>
    </p:spTree>
    <p:extLst>
      <p:ext uri="{BB962C8B-B14F-4D97-AF65-F5344CB8AC3E}">
        <p14:creationId xmlns:p14="http://schemas.microsoft.com/office/powerpoint/2010/main" val="1074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0238" y="1768674"/>
            <a:ext cx="8226624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Esempi di Tabelle Efficaci</a:t>
            </a:r>
            <a:endParaRPr lang="en-US" sz="4875" dirty="0"/>
          </a:p>
        </p:txBody>
      </p:sp>
      <p:sp>
        <p:nvSpPr>
          <p:cNvPr id="4" name="Shape 1"/>
          <p:cNvSpPr/>
          <p:nvPr/>
        </p:nvSpPr>
        <p:spPr>
          <a:xfrm>
            <a:off x="7850238" y="2915842"/>
            <a:ext cx="4598789" cy="3471119"/>
          </a:xfrm>
          <a:prstGeom prst="roundRect">
            <a:avLst>
              <a:gd name="adj" fmla="val 1072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126761" y="3192364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Tabelle semplici</a:t>
            </a:r>
            <a:endParaRPr lang="en-US" sz="2438" dirty="0"/>
          </a:p>
        </p:txBody>
      </p:sp>
      <p:sp>
        <p:nvSpPr>
          <p:cNvPr id="6" name="Text 3"/>
          <p:cNvSpPr/>
          <p:nvPr/>
        </p:nvSpPr>
        <p:spPr>
          <a:xfrm>
            <a:off x="8126761" y="3728889"/>
            <a:ext cx="4045744" cy="198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Ideali per dati comparativi di base. Utilizzare pochi bordi e spaziatura adeguata per garantire la leggibilità. Evitare di sovraccaricare con troppe informazioni.</a:t>
            </a:r>
            <a:endParaRPr lang="en-US" sz="1938" dirty="0"/>
          </a:p>
        </p:txBody>
      </p:sp>
      <p:sp>
        <p:nvSpPr>
          <p:cNvPr id="7" name="Shape 4"/>
          <p:cNvSpPr/>
          <p:nvPr/>
        </p:nvSpPr>
        <p:spPr>
          <a:xfrm>
            <a:off x="12696974" y="2915842"/>
            <a:ext cx="4598789" cy="3471119"/>
          </a:xfrm>
          <a:prstGeom prst="roundRect">
            <a:avLst>
              <a:gd name="adj" fmla="val 1072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2973497" y="3192364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Tabelle complesse</a:t>
            </a:r>
            <a:endParaRPr lang="en-US" sz="2438" dirty="0"/>
          </a:p>
        </p:txBody>
      </p:sp>
      <p:sp>
        <p:nvSpPr>
          <p:cNvPr id="9" name="Text 6"/>
          <p:cNvSpPr/>
          <p:nvPr/>
        </p:nvSpPr>
        <p:spPr>
          <a:xfrm>
            <a:off x="12973497" y="3728889"/>
            <a:ext cx="4045744" cy="238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 dati dettagliati, utilizzare colori alternati per le righe e formattazione condizionale. Considerare l'utilizzo di colonne bloccate per migliorare la navigazione.</a:t>
            </a:r>
            <a:endParaRPr lang="en-US" sz="1938" dirty="0"/>
          </a:p>
        </p:txBody>
      </p:sp>
      <p:sp>
        <p:nvSpPr>
          <p:cNvPr id="10" name="Shape 7"/>
          <p:cNvSpPr/>
          <p:nvPr/>
        </p:nvSpPr>
        <p:spPr>
          <a:xfrm>
            <a:off x="7850238" y="6634906"/>
            <a:ext cx="9445526" cy="1883420"/>
          </a:xfrm>
          <a:prstGeom prst="roundRect">
            <a:avLst>
              <a:gd name="adj" fmla="val 1976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126761" y="6911429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Tabelle nidificate</a:t>
            </a:r>
            <a:endParaRPr lang="en-US" sz="2438" dirty="0"/>
          </a:p>
        </p:txBody>
      </p:sp>
      <p:sp>
        <p:nvSpPr>
          <p:cNvPr id="12" name="Text 9"/>
          <p:cNvSpPr/>
          <p:nvPr/>
        </p:nvSpPr>
        <p:spPr>
          <a:xfrm>
            <a:off x="8126760" y="7447956"/>
            <a:ext cx="8892480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 strutture dati gerarchiche. Inserire tabelle all'interno di celle di altre tabelle. Richiede attenzione alla formattazione per mantenere la chiarezza.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4232993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604" y="536674"/>
            <a:ext cx="4878735" cy="609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3813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Immagini e Forme</a:t>
            </a:r>
            <a:endParaRPr lang="en-US" sz="3813" dirty="0"/>
          </a:p>
        </p:txBody>
      </p:sp>
      <p:sp>
        <p:nvSpPr>
          <p:cNvPr id="3" name="Text 1"/>
          <p:cNvSpPr/>
          <p:nvPr/>
        </p:nvSpPr>
        <p:spPr>
          <a:xfrm>
            <a:off x="780604" y="1634133"/>
            <a:ext cx="3842743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Inserimento e posizionamento</a:t>
            </a:r>
            <a:endParaRPr lang="en-US" sz="1875" dirty="0"/>
          </a:p>
        </p:txBody>
      </p:sp>
      <p:sp>
        <p:nvSpPr>
          <p:cNvPr id="4" name="Text 2"/>
          <p:cNvSpPr/>
          <p:nvPr/>
        </p:nvSpPr>
        <p:spPr>
          <a:xfrm>
            <a:off x="780604" y="2134046"/>
            <a:ext cx="8125420" cy="312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438"/>
              </a:lnSpc>
              <a:buSzPct val="100000"/>
              <a:buChar char="•"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Inserimento da file, ClipArt o screenshot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80604" y="2514302"/>
            <a:ext cx="8125420" cy="312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438"/>
              </a:lnSpc>
              <a:buSzPct val="100000"/>
              <a:buChar char="•"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Opzioni di disposizione del testo (in linea, incorniciato, dietro/davanti al testo)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780604" y="2894559"/>
            <a:ext cx="8125420" cy="312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438"/>
              </a:lnSpc>
              <a:buSzPct val="100000"/>
              <a:buChar char="•"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Ancoraggio a paragrafi o posizioni fisse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780604" y="3401765"/>
            <a:ext cx="2980433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Formattazione avanzata</a:t>
            </a:r>
            <a:endParaRPr lang="en-US" sz="1875" dirty="0"/>
          </a:p>
        </p:txBody>
      </p:sp>
      <p:sp>
        <p:nvSpPr>
          <p:cNvPr id="8" name="Text 6"/>
          <p:cNvSpPr/>
          <p:nvPr/>
        </p:nvSpPr>
        <p:spPr>
          <a:xfrm>
            <a:off x="780604" y="3901679"/>
            <a:ext cx="8125420" cy="312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438"/>
              </a:lnSpc>
              <a:buSzPct val="100000"/>
              <a:buChar char="•"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Ritaglio e dimensionamento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780604" y="4281934"/>
            <a:ext cx="8125420" cy="312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438"/>
              </a:lnSpc>
              <a:buSzPct val="100000"/>
              <a:buChar char="•"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Compressione per ottimizzare le dimensioni del file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780604" y="4662190"/>
            <a:ext cx="8125420" cy="312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438"/>
              </a:lnSpc>
              <a:buSzPct val="100000"/>
              <a:buChar char="•"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Effetti artistici e correzioni automatiche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780604" y="5042446"/>
            <a:ext cx="8125420" cy="312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438"/>
              </a:lnSpc>
              <a:buSzPct val="100000"/>
              <a:buChar char="•"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Didascalie e riferimenti automatici</a:t>
            </a:r>
            <a:endParaRPr lang="en-US" sz="15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501" y="1658541"/>
            <a:ext cx="8125420" cy="812542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9391501" y="10003483"/>
            <a:ext cx="8125420" cy="624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finestra di dialogo delle opzioni di disposizione del testo permette di controllare con precisione come il testo interagisce con le immagini inserite.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672382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8000" cy="310113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2238" y="4075510"/>
            <a:ext cx="9235679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Sommari e Indici Automatici</a:t>
            </a:r>
            <a:endParaRPr lang="en-US" sz="4875" dirty="0"/>
          </a:p>
        </p:txBody>
      </p:sp>
      <p:sp>
        <p:nvSpPr>
          <p:cNvPr id="4" name="Shape 1"/>
          <p:cNvSpPr/>
          <p:nvPr/>
        </p:nvSpPr>
        <p:spPr>
          <a:xfrm>
            <a:off x="992238" y="5222677"/>
            <a:ext cx="5269111" cy="3017044"/>
          </a:xfrm>
          <a:prstGeom prst="roundRect">
            <a:avLst>
              <a:gd name="adj" fmla="val 1233"/>
            </a:avLst>
          </a:prstGeom>
          <a:solidFill>
            <a:srgbClr val="EAE8F3"/>
          </a:solidFill>
          <a:ln/>
        </p:spPr>
      </p:sp>
      <p:sp>
        <p:nvSpPr>
          <p:cNvPr id="5" name="Text 2"/>
          <p:cNvSpPr/>
          <p:nvPr/>
        </p:nvSpPr>
        <p:spPr>
          <a:xfrm>
            <a:off x="1240186" y="5470624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Sommario (TOC)</a:t>
            </a:r>
            <a:endParaRPr lang="en-US" sz="2438" dirty="0"/>
          </a:p>
        </p:txBody>
      </p:sp>
      <p:sp>
        <p:nvSpPr>
          <p:cNvPr id="6" name="Text 3"/>
          <p:cNvSpPr/>
          <p:nvPr/>
        </p:nvSpPr>
        <p:spPr>
          <a:xfrm>
            <a:off x="1240186" y="6007150"/>
            <a:ext cx="4773216" cy="198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 automaticamente un sommario basato sugli stili di titolo. Configurabile per mostrare fino a 9 livelli di titoli. Include la possibilità di personalizzare formattazione e numerazione.</a:t>
            </a:r>
            <a:endParaRPr lang="en-US" sz="1938" dirty="0"/>
          </a:p>
        </p:txBody>
      </p:sp>
      <p:sp>
        <p:nvSpPr>
          <p:cNvPr id="7" name="Shape 4"/>
          <p:cNvSpPr/>
          <p:nvPr/>
        </p:nvSpPr>
        <p:spPr>
          <a:xfrm>
            <a:off x="6509296" y="5222677"/>
            <a:ext cx="5269260" cy="3017044"/>
          </a:xfrm>
          <a:prstGeom prst="roundRect">
            <a:avLst>
              <a:gd name="adj" fmla="val 1233"/>
            </a:avLst>
          </a:prstGeom>
          <a:solidFill>
            <a:srgbClr val="EAE8F3"/>
          </a:solidFill>
          <a:ln/>
        </p:spPr>
      </p:sp>
      <p:sp>
        <p:nvSpPr>
          <p:cNvPr id="8" name="Text 5"/>
          <p:cNvSpPr/>
          <p:nvPr/>
        </p:nvSpPr>
        <p:spPr>
          <a:xfrm>
            <a:off x="6757245" y="5470624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Indice analitico</a:t>
            </a:r>
            <a:endParaRPr lang="en-US" sz="2438" dirty="0"/>
          </a:p>
        </p:txBody>
      </p:sp>
      <p:sp>
        <p:nvSpPr>
          <p:cNvPr id="9" name="Text 6"/>
          <p:cNvSpPr/>
          <p:nvPr/>
        </p:nvSpPr>
        <p:spPr>
          <a:xfrm>
            <a:off x="6757244" y="6007150"/>
            <a:ext cx="4773365" cy="198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 un indice alfabetico dei termini principali. Richiede la marcatura preventiva delle voci di indice nel testo o l'uso di file di concordanza per documenti lunghi.</a:t>
            </a:r>
            <a:endParaRPr lang="en-US" sz="1938" dirty="0"/>
          </a:p>
        </p:txBody>
      </p:sp>
      <p:sp>
        <p:nvSpPr>
          <p:cNvPr id="10" name="Shape 7"/>
          <p:cNvSpPr/>
          <p:nvPr/>
        </p:nvSpPr>
        <p:spPr>
          <a:xfrm>
            <a:off x="12026505" y="5222677"/>
            <a:ext cx="5269111" cy="3017044"/>
          </a:xfrm>
          <a:prstGeom prst="roundRect">
            <a:avLst>
              <a:gd name="adj" fmla="val 1233"/>
            </a:avLst>
          </a:prstGeom>
          <a:solidFill>
            <a:srgbClr val="EAE8F3"/>
          </a:solidFill>
          <a:ln/>
        </p:spPr>
      </p:sp>
      <p:sp>
        <p:nvSpPr>
          <p:cNvPr id="11" name="Text 8"/>
          <p:cNvSpPr/>
          <p:nvPr/>
        </p:nvSpPr>
        <p:spPr>
          <a:xfrm>
            <a:off x="12274452" y="5470624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Indice delle figure</a:t>
            </a:r>
            <a:endParaRPr lang="en-US" sz="2438" dirty="0"/>
          </a:p>
        </p:txBody>
      </p:sp>
      <p:sp>
        <p:nvSpPr>
          <p:cNvPr id="12" name="Text 9"/>
          <p:cNvSpPr/>
          <p:nvPr/>
        </p:nvSpPr>
        <p:spPr>
          <a:xfrm>
            <a:off x="12274452" y="6007151"/>
            <a:ext cx="4773216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Raccoglie tutte le didascalie delle figure in un elenco automatico. Utile per documenti tecnici o accademici con numerose illustrazioni, tabelle o grafici.</a:t>
            </a:r>
            <a:endParaRPr lang="en-US" sz="1938" dirty="0"/>
          </a:p>
        </p:txBody>
      </p:sp>
      <p:sp>
        <p:nvSpPr>
          <p:cNvPr id="13" name="Text 10"/>
          <p:cNvSpPr/>
          <p:nvPr/>
        </p:nvSpPr>
        <p:spPr>
          <a:xfrm>
            <a:off x="992238" y="8518773"/>
            <a:ext cx="16303526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L'aggiornamento automatico di questi elementi è fondamentale quando si modificano i documenti. Utilizzare il clic destro e "Aggiorna campo" o premere F9 per aggiornare.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4042109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6871" y="465237"/>
            <a:ext cx="5825579" cy="528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313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Intestazioni e Piè di Pagina</a:t>
            </a:r>
            <a:endParaRPr lang="en-US" sz="3313" dirty="0"/>
          </a:p>
        </p:txBody>
      </p:sp>
      <p:sp>
        <p:nvSpPr>
          <p:cNvPr id="3" name="Text 1"/>
          <p:cNvSpPr/>
          <p:nvPr/>
        </p:nvSpPr>
        <p:spPr>
          <a:xfrm>
            <a:off x="676871" y="1416993"/>
            <a:ext cx="2464296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62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Funzionalità principali</a:t>
            </a:r>
            <a:endParaRPr lang="en-US" sz="1625" dirty="0"/>
          </a:p>
        </p:txBody>
      </p:sp>
      <p:sp>
        <p:nvSpPr>
          <p:cNvPr id="4" name="Text 2"/>
          <p:cNvSpPr/>
          <p:nvPr/>
        </p:nvSpPr>
        <p:spPr>
          <a:xfrm>
            <a:off x="676870" y="1850529"/>
            <a:ext cx="8260705" cy="270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125"/>
              </a:lnSpc>
              <a:buSzPct val="100000"/>
              <a:buChar char="•"/>
            </a:pPr>
            <a:r>
              <a:rPr lang="en-US" sz="13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Testo ripetuto su ogni pagina</a:t>
            </a:r>
            <a:endParaRPr lang="en-US" sz="1313" dirty="0"/>
          </a:p>
        </p:txBody>
      </p:sp>
      <p:sp>
        <p:nvSpPr>
          <p:cNvPr id="5" name="Text 3"/>
          <p:cNvSpPr/>
          <p:nvPr/>
        </p:nvSpPr>
        <p:spPr>
          <a:xfrm>
            <a:off x="676870" y="2180333"/>
            <a:ext cx="8260705" cy="270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125"/>
              </a:lnSpc>
              <a:buSzPct val="100000"/>
              <a:buChar char="•"/>
            </a:pPr>
            <a:r>
              <a:rPr lang="en-US" sz="13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Elementi diversi per pagine pari/dispari</a:t>
            </a:r>
            <a:endParaRPr lang="en-US" sz="1313" dirty="0"/>
          </a:p>
        </p:txBody>
      </p:sp>
      <p:sp>
        <p:nvSpPr>
          <p:cNvPr id="6" name="Text 4"/>
          <p:cNvSpPr/>
          <p:nvPr/>
        </p:nvSpPr>
        <p:spPr>
          <a:xfrm>
            <a:off x="676870" y="2510136"/>
            <a:ext cx="8260705" cy="270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125"/>
              </a:lnSpc>
              <a:buSzPct val="100000"/>
              <a:buChar char="•"/>
            </a:pPr>
            <a:r>
              <a:rPr lang="en-US" sz="13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Intestazioni diverse per sezioni diverse</a:t>
            </a:r>
            <a:endParaRPr lang="en-US" sz="1313" dirty="0"/>
          </a:p>
        </p:txBody>
      </p:sp>
      <p:sp>
        <p:nvSpPr>
          <p:cNvPr id="7" name="Text 5"/>
          <p:cNvSpPr/>
          <p:nvPr/>
        </p:nvSpPr>
        <p:spPr>
          <a:xfrm>
            <a:off x="676870" y="2839939"/>
            <a:ext cx="8260705" cy="270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125"/>
              </a:lnSpc>
              <a:buSzPct val="100000"/>
              <a:buChar char="•"/>
            </a:pPr>
            <a:r>
              <a:rPr lang="en-US" sz="13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Numerazione automatica delle pagine</a:t>
            </a:r>
            <a:endParaRPr lang="en-US" sz="1313" dirty="0"/>
          </a:p>
        </p:txBody>
      </p:sp>
      <p:sp>
        <p:nvSpPr>
          <p:cNvPr id="8" name="Text 6"/>
          <p:cNvSpPr/>
          <p:nvPr/>
        </p:nvSpPr>
        <p:spPr>
          <a:xfrm>
            <a:off x="676870" y="3169742"/>
            <a:ext cx="8260705" cy="270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125"/>
              </a:lnSpc>
              <a:buSzPct val="100000"/>
              <a:buChar char="•"/>
            </a:pPr>
            <a:r>
              <a:rPr lang="en-US" sz="13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Inclusione di campi automatici (data, autore, percorso file)</a:t>
            </a:r>
            <a:endParaRPr lang="en-US" sz="1313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950" y="1438126"/>
            <a:ext cx="8260705" cy="8260705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359950" y="9889183"/>
            <a:ext cx="8260705" cy="5414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modalità di modifica di intestazioni e piè di pagina offre strumenti specifici per gestire questi elementi. Notare come sia possibile impostare numerazioni diverse per sezioni diverse.</a:t>
            </a:r>
            <a:endParaRPr lang="en-US" sz="1313" dirty="0"/>
          </a:p>
        </p:txBody>
      </p:sp>
      <p:sp>
        <p:nvSpPr>
          <p:cNvPr id="11" name="Text 8"/>
          <p:cNvSpPr/>
          <p:nvPr/>
        </p:nvSpPr>
        <p:spPr>
          <a:xfrm>
            <a:off x="676870" y="10773221"/>
            <a:ext cx="16934260" cy="270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 creare intestazioni diverse in parti diverse del documento, è necessario prima inserire interruzioni di sezione. Ogni sezione può avere le proprie impostazioni di intestazione e piè di pagina.</a:t>
            </a:r>
            <a:endParaRPr lang="en-US" sz="1313" dirty="0"/>
          </a:p>
        </p:txBody>
      </p:sp>
    </p:spTree>
    <p:extLst>
      <p:ext uri="{BB962C8B-B14F-4D97-AF65-F5344CB8AC3E}">
        <p14:creationId xmlns:p14="http://schemas.microsoft.com/office/powerpoint/2010/main" val="298266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1306116"/>
            <a:ext cx="13094345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Numerazione Personalizzata delle Pagine</a:t>
            </a:r>
            <a:endParaRPr lang="en-US" sz="4875" dirty="0"/>
          </a:p>
        </p:txBody>
      </p:sp>
      <p:sp>
        <p:nvSpPr>
          <p:cNvPr id="3" name="Shape 1"/>
          <p:cNvSpPr/>
          <p:nvPr/>
        </p:nvSpPr>
        <p:spPr>
          <a:xfrm>
            <a:off x="9129713" y="2577257"/>
            <a:ext cx="28575" cy="6403479"/>
          </a:xfrm>
          <a:prstGeom prst="roundRect">
            <a:avLst>
              <a:gd name="adj" fmla="val 130232"/>
            </a:avLst>
          </a:prstGeom>
          <a:solidFill>
            <a:srgbClr val="D0CED9"/>
          </a:solidFill>
          <a:ln/>
        </p:spPr>
      </p:sp>
      <p:sp>
        <p:nvSpPr>
          <p:cNvPr id="4" name="Shape 2"/>
          <p:cNvSpPr/>
          <p:nvPr/>
        </p:nvSpPr>
        <p:spPr>
          <a:xfrm>
            <a:off x="8149382" y="2842023"/>
            <a:ext cx="744141" cy="28575"/>
          </a:xfrm>
          <a:prstGeom prst="roundRect">
            <a:avLst>
              <a:gd name="adj" fmla="val 130232"/>
            </a:avLst>
          </a:prstGeom>
          <a:solidFill>
            <a:srgbClr val="D0CED9"/>
          </a:solidFill>
          <a:ln/>
        </p:spPr>
      </p:sp>
      <p:sp>
        <p:nvSpPr>
          <p:cNvPr id="5" name="Shape 3"/>
          <p:cNvSpPr/>
          <p:nvPr/>
        </p:nvSpPr>
        <p:spPr>
          <a:xfrm>
            <a:off x="8864948" y="2577256"/>
            <a:ext cx="558105" cy="558105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6" name="Text 4"/>
          <p:cNvSpPr/>
          <p:nvPr/>
        </p:nvSpPr>
        <p:spPr>
          <a:xfrm>
            <a:off x="8957965" y="2623765"/>
            <a:ext cx="372070" cy="465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75"/>
              </a:lnSpc>
            </a:pPr>
            <a:r>
              <a:rPr lang="en-US" sz="2875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875" dirty="0"/>
          </a:p>
        </p:txBody>
      </p:sp>
      <p:sp>
        <p:nvSpPr>
          <p:cNvPr id="7" name="Text 5"/>
          <p:cNvSpPr/>
          <p:nvPr/>
        </p:nvSpPr>
        <p:spPr>
          <a:xfrm>
            <a:off x="3475435" y="2662535"/>
            <a:ext cx="4428233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Formato della numerazione</a:t>
            </a:r>
            <a:endParaRPr lang="en-US" sz="2438" dirty="0"/>
          </a:p>
        </p:txBody>
      </p:sp>
      <p:sp>
        <p:nvSpPr>
          <p:cNvPr id="8" name="Text 6"/>
          <p:cNvSpPr/>
          <p:nvPr/>
        </p:nvSpPr>
        <p:spPr>
          <a:xfrm>
            <a:off x="992238" y="3199061"/>
            <a:ext cx="6911429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Scegli tra numeri arabi (1, 2, 3), romani (I, II, III) o lettere (A, B, C). Personalizza il formato aggiungendo prefissi o suffissi come "Pagina" o "-".</a:t>
            </a:r>
            <a:endParaRPr lang="en-US" sz="1938" dirty="0"/>
          </a:p>
        </p:txBody>
      </p:sp>
      <p:sp>
        <p:nvSpPr>
          <p:cNvPr id="9" name="Shape 7"/>
          <p:cNvSpPr/>
          <p:nvPr/>
        </p:nvSpPr>
        <p:spPr>
          <a:xfrm>
            <a:off x="9394478" y="4330304"/>
            <a:ext cx="744141" cy="28575"/>
          </a:xfrm>
          <a:prstGeom prst="roundRect">
            <a:avLst>
              <a:gd name="adj" fmla="val 130232"/>
            </a:avLst>
          </a:prstGeom>
          <a:solidFill>
            <a:srgbClr val="D0CED9"/>
          </a:solidFill>
          <a:ln/>
        </p:spPr>
      </p:sp>
      <p:sp>
        <p:nvSpPr>
          <p:cNvPr id="10" name="Shape 8"/>
          <p:cNvSpPr/>
          <p:nvPr/>
        </p:nvSpPr>
        <p:spPr>
          <a:xfrm>
            <a:off x="8864948" y="4065538"/>
            <a:ext cx="558105" cy="558105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1" name="Text 9"/>
          <p:cNvSpPr/>
          <p:nvPr/>
        </p:nvSpPr>
        <p:spPr>
          <a:xfrm>
            <a:off x="8957965" y="4112046"/>
            <a:ext cx="372070" cy="465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75"/>
              </a:lnSpc>
            </a:pPr>
            <a:r>
              <a:rPr lang="en-US" sz="2875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875" dirty="0"/>
          </a:p>
        </p:txBody>
      </p:sp>
      <p:sp>
        <p:nvSpPr>
          <p:cNvPr id="12" name="Text 10"/>
          <p:cNvSpPr/>
          <p:nvPr/>
        </p:nvSpPr>
        <p:spPr>
          <a:xfrm>
            <a:off x="10384335" y="4150816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Posizionamento</a:t>
            </a:r>
            <a:endParaRPr lang="en-US" sz="2438" dirty="0"/>
          </a:p>
        </p:txBody>
      </p:sp>
      <p:sp>
        <p:nvSpPr>
          <p:cNvPr id="13" name="Text 11"/>
          <p:cNvSpPr/>
          <p:nvPr/>
        </p:nvSpPr>
        <p:spPr>
          <a:xfrm>
            <a:off x="10384334" y="4687342"/>
            <a:ext cx="6911429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Colloca i numeri di pagina in alto, in basso, al centro, a destra o a sinistra. Per documenti fronte-retro, considera l'opzione "Interno" o "Esterno" per posizionarli coerentemente.</a:t>
            </a:r>
            <a:endParaRPr lang="en-US" sz="1938" dirty="0"/>
          </a:p>
        </p:txBody>
      </p:sp>
      <p:sp>
        <p:nvSpPr>
          <p:cNvPr id="14" name="Shape 12"/>
          <p:cNvSpPr/>
          <p:nvPr/>
        </p:nvSpPr>
        <p:spPr>
          <a:xfrm>
            <a:off x="8149382" y="5683003"/>
            <a:ext cx="744141" cy="28575"/>
          </a:xfrm>
          <a:prstGeom prst="roundRect">
            <a:avLst>
              <a:gd name="adj" fmla="val 130232"/>
            </a:avLst>
          </a:prstGeom>
          <a:solidFill>
            <a:srgbClr val="D0CED9"/>
          </a:solidFill>
          <a:ln/>
        </p:spPr>
      </p:sp>
      <p:sp>
        <p:nvSpPr>
          <p:cNvPr id="15" name="Shape 13"/>
          <p:cNvSpPr/>
          <p:nvPr/>
        </p:nvSpPr>
        <p:spPr>
          <a:xfrm>
            <a:off x="8864948" y="5418236"/>
            <a:ext cx="558105" cy="558105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6" name="Text 14"/>
          <p:cNvSpPr/>
          <p:nvPr/>
        </p:nvSpPr>
        <p:spPr>
          <a:xfrm>
            <a:off x="8957965" y="5464745"/>
            <a:ext cx="372070" cy="465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75"/>
              </a:lnSpc>
            </a:pPr>
            <a:r>
              <a:rPr lang="en-US" sz="2875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875" dirty="0"/>
          </a:p>
        </p:txBody>
      </p:sp>
      <p:sp>
        <p:nvSpPr>
          <p:cNvPr id="17" name="Text 15"/>
          <p:cNvSpPr/>
          <p:nvPr/>
        </p:nvSpPr>
        <p:spPr>
          <a:xfrm>
            <a:off x="4256634" y="5503515"/>
            <a:ext cx="3647034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Numerazione a sezioni</a:t>
            </a:r>
            <a:endParaRPr lang="en-US" sz="2438" dirty="0"/>
          </a:p>
        </p:txBody>
      </p:sp>
      <p:sp>
        <p:nvSpPr>
          <p:cNvPr id="18" name="Text 16"/>
          <p:cNvSpPr/>
          <p:nvPr/>
        </p:nvSpPr>
        <p:spPr>
          <a:xfrm>
            <a:off x="992238" y="6040042"/>
            <a:ext cx="6911429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Imposta numerazioni diverse per ciascuna sezione. Particolarmente utile per documenti con prefazione, indice e appendici che richiedono schemi di numerazione separati.</a:t>
            </a:r>
            <a:endParaRPr lang="en-US" sz="1938" dirty="0"/>
          </a:p>
        </p:txBody>
      </p:sp>
      <p:sp>
        <p:nvSpPr>
          <p:cNvPr id="19" name="Shape 17"/>
          <p:cNvSpPr/>
          <p:nvPr/>
        </p:nvSpPr>
        <p:spPr>
          <a:xfrm>
            <a:off x="9394478" y="7035850"/>
            <a:ext cx="744141" cy="28575"/>
          </a:xfrm>
          <a:prstGeom prst="roundRect">
            <a:avLst>
              <a:gd name="adj" fmla="val 130232"/>
            </a:avLst>
          </a:prstGeom>
          <a:solidFill>
            <a:srgbClr val="D0CED9"/>
          </a:solidFill>
          <a:ln/>
        </p:spPr>
      </p:sp>
      <p:sp>
        <p:nvSpPr>
          <p:cNvPr id="20" name="Shape 18"/>
          <p:cNvSpPr/>
          <p:nvPr/>
        </p:nvSpPr>
        <p:spPr>
          <a:xfrm>
            <a:off x="8864948" y="6771084"/>
            <a:ext cx="558105" cy="558105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21" name="Text 19"/>
          <p:cNvSpPr/>
          <p:nvPr/>
        </p:nvSpPr>
        <p:spPr>
          <a:xfrm>
            <a:off x="8957965" y="6817594"/>
            <a:ext cx="372070" cy="465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75"/>
              </a:lnSpc>
            </a:pPr>
            <a:r>
              <a:rPr lang="en-US" sz="2875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875" dirty="0"/>
          </a:p>
        </p:txBody>
      </p:sp>
      <p:sp>
        <p:nvSpPr>
          <p:cNvPr id="22" name="Text 20"/>
          <p:cNvSpPr/>
          <p:nvPr/>
        </p:nvSpPr>
        <p:spPr>
          <a:xfrm>
            <a:off x="10384335" y="6856362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Escludi pagine</a:t>
            </a:r>
            <a:endParaRPr lang="en-US" sz="2438" dirty="0"/>
          </a:p>
        </p:txBody>
      </p:sp>
      <p:sp>
        <p:nvSpPr>
          <p:cNvPr id="23" name="Text 21"/>
          <p:cNvSpPr/>
          <p:nvPr/>
        </p:nvSpPr>
        <p:spPr>
          <a:xfrm>
            <a:off x="10384334" y="7392889"/>
            <a:ext cx="6911429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Nascondi i numeri di pagina su pagine specifiche come copertine o divisori. Usa l'opzione "Diverso sulla prima pagina" nella scheda Progettazione delle intestazioni/piè di pagina.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4195617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604" y="536674"/>
            <a:ext cx="5724079" cy="609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3813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Revisione e Commenti</a:t>
            </a:r>
            <a:endParaRPr lang="en-US" sz="3813" dirty="0"/>
          </a:p>
        </p:txBody>
      </p:sp>
      <p:sp>
        <p:nvSpPr>
          <p:cNvPr id="3" name="Text 1"/>
          <p:cNvSpPr/>
          <p:nvPr/>
        </p:nvSpPr>
        <p:spPr>
          <a:xfrm>
            <a:off x="780604" y="1634133"/>
            <a:ext cx="2439293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Traccia modifiche</a:t>
            </a:r>
            <a:endParaRPr lang="en-US" sz="1875" dirty="0"/>
          </a:p>
        </p:txBody>
      </p:sp>
      <p:sp>
        <p:nvSpPr>
          <p:cNvPr id="4" name="Text 2"/>
          <p:cNvSpPr/>
          <p:nvPr/>
        </p:nvSpPr>
        <p:spPr>
          <a:xfrm>
            <a:off x="780604" y="2134046"/>
            <a:ext cx="8125420" cy="936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Registra automaticamente tutte le modifiche apportate al documento. Ogni modifica è contrassegnata con il nome dell'autore, la data e l'ora. Le modifiche possono essere accettate o rifiutate singolarmente o in gruppo.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80604" y="3265438"/>
            <a:ext cx="2439293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Commenti</a:t>
            </a:r>
            <a:endParaRPr lang="en-US" sz="1875" dirty="0"/>
          </a:p>
        </p:txBody>
      </p:sp>
      <p:sp>
        <p:nvSpPr>
          <p:cNvPr id="6" name="Text 4"/>
          <p:cNvSpPr/>
          <p:nvPr/>
        </p:nvSpPr>
        <p:spPr>
          <a:xfrm>
            <a:off x="780604" y="3765351"/>
            <a:ext cx="8125420" cy="624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Inserisci note e osservazioni senza modificare il testo principale. I commenti appaiono nel margine destro e possono essere indirizzati a collaboratori specifici usando @menzioni.</a:t>
            </a:r>
            <a:endParaRPr lang="en-US" sz="15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501" y="1658541"/>
            <a:ext cx="8125420" cy="812542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391501" y="10003483"/>
            <a:ext cx="8125420" cy="624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barra degli strumenti di revisione permette di navigare tra le modifiche, filtrarle per tipo o per autore, e decidere quali accettare o rifiutare.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77351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2238" y="767507"/>
            <a:ext cx="6766024" cy="736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750"/>
              </a:lnSpc>
            </a:pPr>
            <a:r>
              <a:rPr lang="en-US" sz="462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Confronto Documenti</a:t>
            </a:r>
            <a:endParaRPr lang="en-US" sz="4625" dirty="0"/>
          </a:p>
        </p:txBody>
      </p:sp>
      <p:sp>
        <p:nvSpPr>
          <p:cNvPr id="4" name="Shape 1"/>
          <p:cNvSpPr/>
          <p:nvPr/>
        </p:nvSpPr>
        <p:spPr>
          <a:xfrm>
            <a:off x="992238" y="1857375"/>
            <a:ext cx="4604891" cy="4656088"/>
          </a:xfrm>
          <a:prstGeom prst="roundRect">
            <a:avLst>
              <a:gd name="adj" fmla="val 2979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63" y="1857375"/>
            <a:ext cx="114300" cy="465608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42132" y="2121545"/>
            <a:ext cx="3262313" cy="368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313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Confronto di versioni</a:t>
            </a:r>
            <a:endParaRPr lang="en-US" sz="2313" dirty="0"/>
          </a:p>
        </p:txBody>
      </p:sp>
      <p:sp>
        <p:nvSpPr>
          <p:cNvPr id="7" name="Text 3"/>
          <p:cNvSpPr/>
          <p:nvPr/>
        </p:nvSpPr>
        <p:spPr>
          <a:xfrm>
            <a:off x="1342133" y="2631281"/>
            <a:ext cx="3990826" cy="1885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Confronta due versioni dello stesso documento per identificare tutte le differenze. Il risultato è un nuovo documento con evidenziate tutte le modifiche tra le versioni.</a:t>
            </a:r>
            <a:endParaRPr lang="en-US" sz="1813" dirty="0"/>
          </a:p>
        </p:txBody>
      </p:sp>
      <p:sp>
        <p:nvSpPr>
          <p:cNvPr id="8" name="Text 4"/>
          <p:cNvSpPr/>
          <p:nvPr/>
        </p:nvSpPr>
        <p:spPr>
          <a:xfrm>
            <a:off x="1342133" y="4658321"/>
            <a:ext cx="3990826" cy="754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2938"/>
              </a:lnSpc>
              <a:buSzPct val="100000"/>
              <a:buChar char="•"/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Utile per verificare modifiche non tracciate</a:t>
            </a:r>
            <a:endParaRPr lang="en-US" sz="1813" dirty="0"/>
          </a:p>
        </p:txBody>
      </p:sp>
      <p:sp>
        <p:nvSpPr>
          <p:cNvPr id="9" name="Text 5"/>
          <p:cNvSpPr/>
          <p:nvPr/>
        </p:nvSpPr>
        <p:spPr>
          <a:xfrm>
            <a:off x="1342133" y="5495033"/>
            <a:ext cx="3990826" cy="754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2938"/>
              </a:lnSpc>
              <a:buSzPct val="100000"/>
              <a:buChar char="•"/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Permette di combinare modifiche da versioni diverse</a:t>
            </a:r>
            <a:endParaRPr lang="en-US" sz="1813" dirty="0"/>
          </a:p>
        </p:txBody>
      </p:sp>
      <p:sp>
        <p:nvSpPr>
          <p:cNvPr id="10" name="Shape 6"/>
          <p:cNvSpPr/>
          <p:nvPr/>
        </p:nvSpPr>
        <p:spPr>
          <a:xfrm>
            <a:off x="5832723" y="1857375"/>
            <a:ext cx="4605040" cy="4656088"/>
          </a:xfrm>
          <a:prstGeom prst="roundRect">
            <a:avLst>
              <a:gd name="adj" fmla="val 2978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148" y="1857375"/>
            <a:ext cx="114300" cy="465608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182618" y="2121546"/>
            <a:ext cx="3990975" cy="736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313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Combinazione di revisioni</a:t>
            </a:r>
            <a:endParaRPr lang="en-US" sz="2313" dirty="0"/>
          </a:p>
        </p:txBody>
      </p:sp>
      <p:sp>
        <p:nvSpPr>
          <p:cNvPr id="13" name="Text 8"/>
          <p:cNvSpPr/>
          <p:nvPr/>
        </p:nvSpPr>
        <p:spPr>
          <a:xfrm>
            <a:off x="6182618" y="2999631"/>
            <a:ext cx="3990975" cy="1885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Unisce le modifiche apportate da più revisori a copie diverse dello stesso documento originale. Ogni modifica viene attribuita al revisore corrispondente.</a:t>
            </a:r>
            <a:endParaRPr lang="en-US" sz="1813" dirty="0"/>
          </a:p>
        </p:txBody>
      </p:sp>
      <p:sp>
        <p:nvSpPr>
          <p:cNvPr id="14" name="Text 9"/>
          <p:cNvSpPr/>
          <p:nvPr/>
        </p:nvSpPr>
        <p:spPr>
          <a:xfrm>
            <a:off x="6182618" y="5026670"/>
            <a:ext cx="3990975" cy="377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938"/>
              </a:lnSpc>
              <a:buSzPct val="100000"/>
              <a:buChar char="•"/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Ideale per team distribuiti</a:t>
            </a:r>
            <a:endParaRPr lang="en-US" sz="1813" dirty="0"/>
          </a:p>
        </p:txBody>
      </p:sp>
      <p:sp>
        <p:nvSpPr>
          <p:cNvPr id="15" name="Text 10"/>
          <p:cNvSpPr/>
          <p:nvPr/>
        </p:nvSpPr>
        <p:spPr>
          <a:xfrm>
            <a:off x="6182618" y="5486252"/>
            <a:ext cx="3990975" cy="754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2938"/>
              </a:lnSpc>
              <a:buSzPct val="100000"/>
              <a:buChar char="•"/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Mantiene la cronologia e l'attribuzione delle modifiche</a:t>
            </a:r>
            <a:endParaRPr lang="en-US" sz="1813" dirty="0"/>
          </a:p>
        </p:txBody>
      </p:sp>
      <p:sp>
        <p:nvSpPr>
          <p:cNvPr id="16" name="Shape 11"/>
          <p:cNvSpPr/>
          <p:nvPr/>
        </p:nvSpPr>
        <p:spPr>
          <a:xfrm>
            <a:off x="992238" y="6749058"/>
            <a:ext cx="9445526" cy="2770435"/>
          </a:xfrm>
          <a:prstGeom prst="roundRect">
            <a:avLst>
              <a:gd name="adj" fmla="val 4951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63" y="6749058"/>
            <a:ext cx="114300" cy="277043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342132" y="7013228"/>
            <a:ext cx="3917008" cy="368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313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Riepilogo delle modifiche</a:t>
            </a:r>
            <a:endParaRPr lang="en-US" sz="2313" dirty="0"/>
          </a:p>
        </p:txBody>
      </p:sp>
      <p:sp>
        <p:nvSpPr>
          <p:cNvPr id="19" name="Text 13"/>
          <p:cNvSpPr/>
          <p:nvPr/>
        </p:nvSpPr>
        <p:spPr>
          <a:xfrm>
            <a:off x="1342133" y="7522965"/>
            <a:ext cx="8831461" cy="754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 un rapporto che elenca tutte le modifiche tra versioni, categorizzate per tipo (inserimenti, eliminazioni, formattazione) e per autore.</a:t>
            </a:r>
            <a:endParaRPr lang="en-US" sz="1813" dirty="0"/>
          </a:p>
        </p:txBody>
      </p:sp>
      <p:sp>
        <p:nvSpPr>
          <p:cNvPr id="20" name="Text 14"/>
          <p:cNvSpPr/>
          <p:nvPr/>
        </p:nvSpPr>
        <p:spPr>
          <a:xfrm>
            <a:off x="1342133" y="8418611"/>
            <a:ext cx="8831461" cy="377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938"/>
              </a:lnSpc>
              <a:buSzPct val="100000"/>
              <a:buChar char="•"/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Fornisce una panoramica delle modifiche</a:t>
            </a:r>
            <a:endParaRPr lang="en-US" sz="1813" dirty="0"/>
          </a:p>
        </p:txBody>
      </p:sp>
      <p:sp>
        <p:nvSpPr>
          <p:cNvPr id="21" name="Text 15"/>
          <p:cNvSpPr/>
          <p:nvPr/>
        </p:nvSpPr>
        <p:spPr>
          <a:xfrm>
            <a:off x="1342133" y="8878193"/>
            <a:ext cx="8831461" cy="377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938"/>
              </a:lnSpc>
              <a:buSzPct val="100000"/>
              <a:buChar char="•"/>
            </a:pPr>
            <a:r>
              <a:rPr lang="en-US" sz="1813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Facilita il processo di approvazione</a:t>
            </a:r>
            <a:endParaRPr lang="en-US" sz="1813" dirty="0"/>
          </a:p>
        </p:txBody>
      </p:sp>
    </p:spTree>
    <p:extLst>
      <p:ext uri="{BB962C8B-B14F-4D97-AF65-F5344CB8AC3E}">
        <p14:creationId xmlns:p14="http://schemas.microsoft.com/office/powerpoint/2010/main" val="413673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8000" cy="310113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2238" y="4174777"/>
            <a:ext cx="11082486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Versionamento e Controllo Storico</a:t>
            </a:r>
            <a:endParaRPr lang="en-US" sz="4875" dirty="0"/>
          </a:p>
        </p:txBody>
      </p:sp>
      <p:sp>
        <p:nvSpPr>
          <p:cNvPr id="4" name="Text 1"/>
          <p:cNvSpPr/>
          <p:nvPr/>
        </p:nvSpPr>
        <p:spPr>
          <a:xfrm>
            <a:off x="992238" y="5569892"/>
            <a:ext cx="3663404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Microsoft Word/Office</a:t>
            </a:r>
            <a:endParaRPr lang="en-US" sz="2438" dirty="0"/>
          </a:p>
        </p:txBody>
      </p:sp>
      <p:sp>
        <p:nvSpPr>
          <p:cNvPr id="5" name="Text 2"/>
          <p:cNvSpPr/>
          <p:nvPr/>
        </p:nvSpPr>
        <p:spPr>
          <a:xfrm>
            <a:off x="992238" y="6205538"/>
            <a:ext cx="7849195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Cronologia versioni automatica in OneDrive/SharePoint</a:t>
            </a:r>
            <a:endParaRPr lang="en-US" sz="1938" dirty="0"/>
          </a:p>
        </p:txBody>
      </p:sp>
      <p:sp>
        <p:nvSpPr>
          <p:cNvPr id="6" name="Text 3"/>
          <p:cNvSpPr/>
          <p:nvPr/>
        </p:nvSpPr>
        <p:spPr>
          <a:xfrm>
            <a:off x="992238" y="6689229"/>
            <a:ext cx="7849195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Ripristino di versioni precedenti</a:t>
            </a:r>
            <a:endParaRPr lang="en-US" sz="1938" dirty="0"/>
          </a:p>
        </p:txBody>
      </p:sp>
      <p:sp>
        <p:nvSpPr>
          <p:cNvPr id="7" name="Text 4"/>
          <p:cNvSpPr/>
          <p:nvPr/>
        </p:nvSpPr>
        <p:spPr>
          <a:xfrm>
            <a:off x="992238" y="7172920"/>
            <a:ext cx="7849195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Cronologia autosalvataggio (ogni 10 minuti)</a:t>
            </a:r>
            <a:endParaRPr lang="en-US" sz="1938" dirty="0"/>
          </a:p>
        </p:txBody>
      </p:sp>
      <p:sp>
        <p:nvSpPr>
          <p:cNvPr id="8" name="Text 5"/>
          <p:cNvSpPr/>
          <p:nvPr/>
        </p:nvSpPr>
        <p:spPr>
          <a:xfrm>
            <a:off x="992238" y="7656611"/>
            <a:ext cx="7849195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Co-authoring in tempo reale</a:t>
            </a:r>
            <a:endParaRPr lang="en-US" sz="1938" dirty="0"/>
          </a:p>
        </p:txBody>
      </p:sp>
      <p:sp>
        <p:nvSpPr>
          <p:cNvPr id="9" name="Text 6"/>
          <p:cNvSpPr/>
          <p:nvPr/>
        </p:nvSpPr>
        <p:spPr>
          <a:xfrm>
            <a:off x="9456093" y="5569892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Google Docs</a:t>
            </a:r>
            <a:endParaRPr lang="en-US" sz="2438" dirty="0"/>
          </a:p>
        </p:txBody>
      </p:sp>
      <p:sp>
        <p:nvSpPr>
          <p:cNvPr id="10" name="Text 7"/>
          <p:cNvSpPr/>
          <p:nvPr/>
        </p:nvSpPr>
        <p:spPr>
          <a:xfrm>
            <a:off x="9456093" y="6205538"/>
            <a:ext cx="7849195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Cronologia delle revisioni completa</a:t>
            </a:r>
            <a:endParaRPr lang="en-US" sz="1938" dirty="0"/>
          </a:p>
        </p:txBody>
      </p:sp>
      <p:sp>
        <p:nvSpPr>
          <p:cNvPr id="11" name="Text 8"/>
          <p:cNvSpPr/>
          <p:nvPr/>
        </p:nvSpPr>
        <p:spPr>
          <a:xfrm>
            <a:off x="9456093" y="6689229"/>
            <a:ext cx="7849195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Denominazione di versioni importanti</a:t>
            </a:r>
            <a:endParaRPr lang="en-US" sz="1938" dirty="0"/>
          </a:p>
        </p:txBody>
      </p:sp>
      <p:sp>
        <p:nvSpPr>
          <p:cNvPr id="12" name="Text 9"/>
          <p:cNvSpPr/>
          <p:nvPr/>
        </p:nvSpPr>
        <p:spPr>
          <a:xfrm>
            <a:off x="9456093" y="7172920"/>
            <a:ext cx="7849195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Visualizzazione delle modifiche per revisore</a:t>
            </a:r>
            <a:endParaRPr lang="en-US" sz="1938" dirty="0"/>
          </a:p>
        </p:txBody>
      </p:sp>
      <p:sp>
        <p:nvSpPr>
          <p:cNvPr id="13" name="Text 10"/>
          <p:cNvSpPr/>
          <p:nvPr/>
        </p:nvSpPr>
        <p:spPr>
          <a:xfrm>
            <a:off x="9456093" y="7656611"/>
            <a:ext cx="7849195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Ripristino a qualsiasi punto della cronologia</a:t>
            </a:r>
            <a:endParaRPr lang="en-US" sz="1938" dirty="0"/>
          </a:p>
        </p:txBody>
      </p:sp>
      <p:sp>
        <p:nvSpPr>
          <p:cNvPr id="14" name="Text 11"/>
          <p:cNvSpPr/>
          <p:nvPr/>
        </p:nvSpPr>
        <p:spPr>
          <a:xfrm>
            <a:off x="992238" y="8419357"/>
            <a:ext cx="16303526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 sistemi di controllo delle versioni moderni consentono di collaborare senza il rischio di perdere modifiche o sovrascrivere il lavoro di altri. Sono particolarmente utili per team distribuiti o documenti con frequenti aggiornamenti.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4079469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574671" y="1047750"/>
            <a:ext cx="15684629" cy="0"/>
          </a:xfrm>
          <a:prstGeom prst="line">
            <a:avLst/>
          </a:prstGeom>
          <a:ln w="38100" cap="flat">
            <a:solidFill>
              <a:srgbClr val="769E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9239250"/>
            <a:ext cx="16230600" cy="19050"/>
          </a:xfrm>
          <a:prstGeom prst="line">
            <a:avLst/>
          </a:prstGeom>
          <a:ln w="38100" cap="flat">
            <a:solidFill>
              <a:srgbClr val="769EC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854511" y="587657"/>
            <a:ext cx="720160" cy="72016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4" name="TextBox 24"/>
          <p:cNvSpPr txBox="1"/>
          <p:nvPr/>
        </p:nvSpPr>
        <p:spPr>
          <a:xfrm>
            <a:off x="2016581" y="5010185"/>
            <a:ext cx="2522847" cy="42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5"/>
              </a:lnSpc>
              <a:spcBef>
                <a:spcPct val="0"/>
              </a:spcBef>
            </a:pPr>
            <a:r>
              <a:rPr lang="en-US" sz="23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titolo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142184" y="5010185"/>
            <a:ext cx="2522847" cy="42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5"/>
              </a:lnSpc>
              <a:spcBef>
                <a:spcPct val="0"/>
              </a:spcBef>
            </a:pPr>
            <a:r>
              <a:rPr lang="en-US" sz="23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titolo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176319" y="4980108"/>
            <a:ext cx="2522847" cy="34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4"/>
              </a:lnSpc>
            </a:pPr>
            <a:r>
              <a:rPr lang="en-US" sz="23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titolo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341854" y="4976313"/>
            <a:ext cx="2522847" cy="34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4"/>
              </a:lnSpc>
            </a:pPr>
            <a:r>
              <a:rPr lang="en-US" sz="23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titolo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1654820"/>
            <a:ext cx="7127676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Formati di Salvataggio</a:t>
            </a:r>
            <a:endParaRPr lang="en-US" sz="4875" dirty="0"/>
          </a:p>
        </p:txBody>
      </p:sp>
      <p:sp>
        <p:nvSpPr>
          <p:cNvPr id="3" name="Text 1"/>
          <p:cNvSpPr/>
          <p:nvPr/>
        </p:nvSpPr>
        <p:spPr>
          <a:xfrm>
            <a:off x="2817615" y="2998886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DOCX</a:t>
            </a:r>
            <a:endParaRPr lang="en-US" sz="2438" dirty="0"/>
          </a:p>
        </p:txBody>
      </p:sp>
      <p:sp>
        <p:nvSpPr>
          <p:cNvPr id="4" name="Text 2"/>
          <p:cNvSpPr/>
          <p:nvPr/>
        </p:nvSpPr>
        <p:spPr>
          <a:xfrm>
            <a:off x="992238" y="3535412"/>
            <a:ext cx="4926509" cy="198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Formato standard di Microsoft Word. Basato su XML, più compatto e meno vulnerabile alla corruzione rispetto al vecchio DOC. Supporta tutte le funzionalità avanzate.</a:t>
            </a:r>
            <a:endParaRPr lang="en-US" sz="1938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817" y="2925962"/>
            <a:ext cx="5706219" cy="570621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957" y="4134817"/>
            <a:ext cx="371178" cy="46389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369106" y="2998886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ODT</a:t>
            </a:r>
            <a:endParaRPr lang="en-US" sz="2438" dirty="0"/>
          </a:p>
        </p:txBody>
      </p:sp>
      <p:sp>
        <p:nvSpPr>
          <p:cNvPr id="8" name="Text 4"/>
          <p:cNvSpPr/>
          <p:nvPr/>
        </p:nvSpPr>
        <p:spPr>
          <a:xfrm>
            <a:off x="12369105" y="3535412"/>
            <a:ext cx="4926658" cy="198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OpenDocument Text. Formato aperto standardizzato ISO. Compatibile con LibreOffice, OpenOffice e altri editor. Ideale per l'interoperabilità tra sistemi diversi.</a:t>
            </a:r>
            <a:endParaRPr lang="en-US" sz="1938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817" y="2925962"/>
            <a:ext cx="5706219" cy="570621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0419" y="4134817"/>
            <a:ext cx="371178" cy="46389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2369106" y="6236494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PDF</a:t>
            </a:r>
            <a:endParaRPr lang="en-US" sz="2438" dirty="0"/>
          </a:p>
        </p:txBody>
      </p:sp>
      <p:sp>
        <p:nvSpPr>
          <p:cNvPr id="12" name="Text 6"/>
          <p:cNvSpPr/>
          <p:nvPr/>
        </p:nvSpPr>
        <p:spPr>
          <a:xfrm>
            <a:off x="12369105" y="6773019"/>
            <a:ext cx="4926658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Portable Document Format. Preserva esattamente layout e formattazione. Ideale per la distribuzione di documenti finali che non devono essere modificati.</a:t>
            </a:r>
            <a:endParaRPr lang="en-US" sz="1938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817" y="2925962"/>
            <a:ext cx="5706219" cy="570621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0419" y="6959277"/>
            <a:ext cx="371178" cy="46389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817615" y="6037957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PDF/A</a:t>
            </a:r>
            <a:endParaRPr lang="en-US" sz="2438" dirty="0"/>
          </a:p>
        </p:txBody>
      </p:sp>
      <p:sp>
        <p:nvSpPr>
          <p:cNvPr id="16" name="Text 8"/>
          <p:cNvSpPr/>
          <p:nvPr/>
        </p:nvSpPr>
        <p:spPr>
          <a:xfrm>
            <a:off x="992238" y="6574482"/>
            <a:ext cx="4926509" cy="198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Variante di PDF per l'archiviazione a lungo termine. Garantisce che il documento possa essere riprodotto esattamente anche in futuro. Spesso richiesto da enti pubblici.</a:t>
            </a:r>
            <a:endParaRPr lang="en-US" sz="1938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817" y="2925962"/>
            <a:ext cx="5706219" cy="5706219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5957" y="6959277"/>
            <a:ext cx="371178" cy="4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9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535" y="520750"/>
            <a:ext cx="6406903" cy="591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688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Protezione dei Documenti</a:t>
            </a:r>
            <a:endParaRPr lang="en-US" sz="3688" dirty="0"/>
          </a:p>
        </p:txBody>
      </p:sp>
      <p:sp>
        <p:nvSpPr>
          <p:cNvPr id="3" name="Text 1"/>
          <p:cNvSpPr/>
          <p:nvPr/>
        </p:nvSpPr>
        <p:spPr>
          <a:xfrm>
            <a:off x="757535" y="1586061"/>
            <a:ext cx="2367558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13"/>
              </a:lnSpc>
            </a:pPr>
            <a:r>
              <a:rPr lang="en-US" sz="1813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Tipi di protezione</a:t>
            </a:r>
            <a:endParaRPr lang="en-US" sz="1813" dirty="0"/>
          </a:p>
        </p:txBody>
      </p:sp>
      <p:sp>
        <p:nvSpPr>
          <p:cNvPr id="4" name="Text 2"/>
          <p:cNvSpPr/>
          <p:nvPr/>
        </p:nvSpPr>
        <p:spPr>
          <a:xfrm>
            <a:off x="757536" y="2071242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Font typeface="+mj-lt"/>
              <a:buAutoNum type="arabicPeriod"/>
            </a:pPr>
            <a:r>
              <a:rPr lang="en-US" sz="1438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Password di apertura:</a:t>
            </a: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impedisce l'accesso non autorizzato al contenuto del documento</a:t>
            </a:r>
            <a:endParaRPr lang="en-US" sz="1438" dirty="0"/>
          </a:p>
        </p:txBody>
      </p:sp>
      <p:sp>
        <p:nvSpPr>
          <p:cNvPr id="5" name="Text 3"/>
          <p:cNvSpPr/>
          <p:nvPr/>
        </p:nvSpPr>
        <p:spPr>
          <a:xfrm>
            <a:off x="757536" y="2440484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Font typeface="+mj-lt"/>
              <a:buAutoNum type="arabicPeriod" startAt="2"/>
            </a:pPr>
            <a:r>
              <a:rPr lang="en-US" sz="1438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Password di modifica:</a:t>
            </a: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consente la visualizzazione ma limita le modifiche</a:t>
            </a:r>
            <a:endParaRPr lang="en-US" sz="1438" dirty="0"/>
          </a:p>
        </p:txBody>
      </p:sp>
      <p:sp>
        <p:nvSpPr>
          <p:cNvPr id="6" name="Text 4"/>
          <p:cNvSpPr/>
          <p:nvPr/>
        </p:nvSpPr>
        <p:spPr>
          <a:xfrm>
            <a:off x="757536" y="2809727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Font typeface="+mj-lt"/>
              <a:buAutoNum type="arabicPeriod" startAt="3"/>
            </a:pPr>
            <a:r>
              <a:rPr lang="en-US" sz="1438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Restrizioni di modifica:</a:t>
            </a: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limita le modifiche a parti specifiche del documento</a:t>
            </a:r>
            <a:endParaRPr lang="en-US" sz="1438" dirty="0"/>
          </a:p>
        </p:txBody>
      </p:sp>
      <p:sp>
        <p:nvSpPr>
          <p:cNvPr id="7" name="Text 5"/>
          <p:cNvSpPr/>
          <p:nvPr/>
        </p:nvSpPr>
        <p:spPr>
          <a:xfrm>
            <a:off x="757536" y="3178969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Font typeface="+mj-lt"/>
              <a:buAutoNum type="arabicPeriod" startAt="4"/>
            </a:pPr>
            <a:r>
              <a:rPr lang="en-US" sz="1438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Firma digitale:</a:t>
            </a: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verifica l'autenticità e l'integrità del documento</a:t>
            </a:r>
            <a:endParaRPr lang="en-US" sz="1438" dirty="0"/>
          </a:p>
        </p:txBody>
      </p:sp>
      <p:sp>
        <p:nvSpPr>
          <p:cNvPr id="8" name="Text 6"/>
          <p:cNvSpPr/>
          <p:nvPr/>
        </p:nvSpPr>
        <p:spPr>
          <a:xfrm>
            <a:off x="757536" y="3548212"/>
            <a:ext cx="815548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375"/>
              </a:lnSpc>
              <a:buSzPct val="100000"/>
              <a:buFont typeface="+mj-lt"/>
              <a:buAutoNum type="arabicPeriod" startAt="5"/>
            </a:pPr>
            <a:r>
              <a:rPr lang="en-US" sz="1438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Filigrana:</a:t>
            </a: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aggiunge un testo in sottofondo (es. "BOZZA" o "CONFIDENZIALE")</a:t>
            </a:r>
            <a:endParaRPr lang="en-US" sz="1438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507" y="1609726"/>
            <a:ext cx="8155484" cy="8155484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384507" y="9978181"/>
            <a:ext cx="8155484" cy="909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finestra di dialogo per la protezione del documento offre diverse opzioni per limitare l'accesso e le modifiche. È importante scegliere password complesse per i documenti sensibili.</a:t>
            </a:r>
            <a:endParaRPr lang="en-US" sz="1438" dirty="0"/>
          </a:p>
        </p:txBody>
      </p:sp>
    </p:spTree>
    <p:extLst>
      <p:ext uri="{BB962C8B-B14F-4D97-AF65-F5344CB8AC3E}">
        <p14:creationId xmlns:p14="http://schemas.microsoft.com/office/powerpoint/2010/main" val="1706113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2238" y="952500"/>
            <a:ext cx="5271939" cy="658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188"/>
              </a:lnSpc>
            </a:pPr>
            <a:r>
              <a:rPr lang="en-US" sz="412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Stampa Avanzata</a:t>
            </a:r>
            <a:endParaRPr lang="en-US" sz="4125" dirty="0"/>
          </a:p>
        </p:txBody>
      </p:sp>
      <p:sp>
        <p:nvSpPr>
          <p:cNvPr id="4" name="Shape 1"/>
          <p:cNvSpPr/>
          <p:nvPr/>
        </p:nvSpPr>
        <p:spPr>
          <a:xfrm>
            <a:off x="992238" y="1927623"/>
            <a:ext cx="9445526" cy="1609279"/>
          </a:xfrm>
          <a:prstGeom prst="roundRect">
            <a:avLst>
              <a:gd name="adj" fmla="val 1966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20813" y="1956197"/>
            <a:ext cx="843409" cy="1552129"/>
          </a:xfrm>
          <a:prstGeom prst="rect">
            <a:avLst/>
          </a:prstGeom>
          <a:solidFill>
            <a:srgbClr val="EAE8F3"/>
          </a:solidFill>
          <a:ln/>
        </p:spPr>
      </p:sp>
      <p:sp>
        <p:nvSpPr>
          <p:cNvPr id="6" name="Text 3"/>
          <p:cNvSpPr/>
          <p:nvPr/>
        </p:nvSpPr>
        <p:spPr>
          <a:xfrm>
            <a:off x="1284386" y="2534542"/>
            <a:ext cx="316260" cy="395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438" dirty="0"/>
          </a:p>
        </p:txBody>
      </p:sp>
      <p:sp>
        <p:nvSpPr>
          <p:cNvPr id="7" name="Text 4"/>
          <p:cNvSpPr/>
          <p:nvPr/>
        </p:nvSpPr>
        <p:spPr>
          <a:xfrm>
            <a:off x="2074961" y="2166938"/>
            <a:ext cx="2635895" cy="32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Opzioni di base</a:t>
            </a:r>
            <a:endParaRPr lang="en-US" sz="2063" dirty="0"/>
          </a:p>
        </p:txBody>
      </p:sp>
      <p:sp>
        <p:nvSpPr>
          <p:cNvPr id="8" name="Text 5"/>
          <p:cNvSpPr/>
          <p:nvPr/>
        </p:nvSpPr>
        <p:spPr>
          <a:xfrm>
            <a:off x="2074962" y="2622798"/>
            <a:ext cx="8334226" cy="674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Scegli l'intervallo di pagine, il numero di copie e la stampante. Utilizza l'anteprima di stampa per verificare che tutto appaia come previsto prima di stampare.</a:t>
            </a:r>
            <a:endParaRPr lang="en-US" sz="1625" dirty="0"/>
          </a:p>
        </p:txBody>
      </p:sp>
      <p:sp>
        <p:nvSpPr>
          <p:cNvPr id="9" name="Shape 6"/>
          <p:cNvSpPr/>
          <p:nvPr/>
        </p:nvSpPr>
        <p:spPr>
          <a:xfrm>
            <a:off x="992238" y="3747641"/>
            <a:ext cx="9445526" cy="1946673"/>
          </a:xfrm>
          <a:prstGeom prst="roundRect">
            <a:avLst>
              <a:gd name="adj" fmla="val 1625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20813" y="3776216"/>
            <a:ext cx="843409" cy="1889523"/>
          </a:xfrm>
          <a:prstGeom prst="rect">
            <a:avLst/>
          </a:prstGeom>
          <a:solidFill>
            <a:srgbClr val="EAE8F3"/>
          </a:solidFill>
          <a:ln/>
        </p:spPr>
      </p:sp>
      <p:sp>
        <p:nvSpPr>
          <p:cNvPr id="11" name="Text 8"/>
          <p:cNvSpPr/>
          <p:nvPr/>
        </p:nvSpPr>
        <p:spPr>
          <a:xfrm>
            <a:off x="1284386" y="4523334"/>
            <a:ext cx="316260" cy="395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438" dirty="0"/>
          </a:p>
        </p:txBody>
      </p:sp>
      <p:sp>
        <p:nvSpPr>
          <p:cNvPr id="12" name="Text 9"/>
          <p:cNvSpPr/>
          <p:nvPr/>
        </p:nvSpPr>
        <p:spPr>
          <a:xfrm>
            <a:off x="2074961" y="3986957"/>
            <a:ext cx="2720280" cy="32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Stampa fronte-retro</a:t>
            </a:r>
            <a:endParaRPr lang="en-US" sz="2063" dirty="0"/>
          </a:p>
        </p:txBody>
      </p:sp>
      <p:sp>
        <p:nvSpPr>
          <p:cNvPr id="13" name="Text 10"/>
          <p:cNvSpPr/>
          <p:nvPr/>
        </p:nvSpPr>
        <p:spPr>
          <a:xfrm>
            <a:off x="2074962" y="4442818"/>
            <a:ext cx="8334226" cy="1012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Risparmia carta stampando su entrambi i lati. Scegli tra rilegatura sul lato lungo (libri) o sul lato corto (blocchi). Verifica che la tua stampante supporti questa funzione.</a:t>
            </a:r>
            <a:endParaRPr lang="en-US" sz="1625" dirty="0"/>
          </a:p>
        </p:txBody>
      </p:sp>
      <p:sp>
        <p:nvSpPr>
          <p:cNvPr id="14" name="Shape 11"/>
          <p:cNvSpPr/>
          <p:nvPr/>
        </p:nvSpPr>
        <p:spPr>
          <a:xfrm>
            <a:off x="992238" y="5905054"/>
            <a:ext cx="9445526" cy="1609279"/>
          </a:xfrm>
          <a:prstGeom prst="roundRect">
            <a:avLst>
              <a:gd name="adj" fmla="val 1966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1020813" y="5933629"/>
            <a:ext cx="843409" cy="1552129"/>
          </a:xfrm>
          <a:prstGeom prst="rect">
            <a:avLst/>
          </a:prstGeom>
          <a:solidFill>
            <a:srgbClr val="EAE8F3"/>
          </a:solidFill>
          <a:ln/>
        </p:spPr>
      </p:sp>
      <p:sp>
        <p:nvSpPr>
          <p:cNvPr id="16" name="Text 13"/>
          <p:cNvSpPr/>
          <p:nvPr/>
        </p:nvSpPr>
        <p:spPr>
          <a:xfrm>
            <a:off x="1284386" y="6511975"/>
            <a:ext cx="316260" cy="395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438" dirty="0"/>
          </a:p>
        </p:txBody>
      </p:sp>
      <p:sp>
        <p:nvSpPr>
          <p:cNvPr id="17" name="Text 14"/>
          <p:cNvSpPr/>
          <p:nvPr/>
        </p:nvSpPr>
        <p:spPr>
          <a:xfrm>
            <a:off x="2074961" y="6144370"/>
            <a:ext cx="3232100" cy="32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Fascicoli e ordinamento</a:t>
            </a:r>
            <a:endParaRPr lang="en-US" sz="2063" dirty="0"/>
          </a:p>
        </p:txBody>
      </p:sp>
      <p:sp>
        <p:nvSpPr>
          <p:cNvPr id="18" name="Text 15"/>
          <p:cNvSpPr/>
          <p:nvPr/>
        </p:nvSpPr>
        <p:spPr>
          <a:xfrm>
            <a:off x="2074962" y="6600231"/>
            <a:ext cx="8334226" cy="674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Stampa documenti multipagina in fascicoli completi invece che in gruppi di pagine. Particolarmente utile quando si stampano più copie di documenti lunghi.</a:t>
            </a:r>
            <a:endParaRPr lang="en-US" sz="1625" dirty="0"/>
          </a:p>
        </p:txBody>
      </p:sp>
      <p:sp>
        <p:nvSpPr>
          <p:cNvPr id="19" name="Shape 16"/>
          <p:cNvSpPr/>
          <p:nvPr/>
        </p:nvSpPr>
        <p:spPr>
          <a:xfrm>
            <a:off x="992238" y="7725073"/>
            <a:ext cx="9445526" cy="1609279"/>
          </a:xfrm>
          <a:prstGeom prst="roundRect">
            <a:avLst>
              <a:gd name="adj" fmla="val 1966"/>
            </a:avLst>
          </a:prstGeom>
          <a:noFill/>
          <a:ln w="22860">
            <a:solidFill>
              <a:srgbClr val="D0CED9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1020813" y="7753648"/>
            <a:ext cx="843409" cy="1552129"/>
          </a:xfrm>
          <a:prstGeom prst="rect">
            <a:avLst/>
          </a:prstGeom>
          <a:solidFill>
            <a:srgbClr val="EAE8F3"/>
          </a:solidFill>
          <a:ln/>
        </p:spPr>
      </p:sp>
      <p:sp>
        <p:nvSpPr>
          <p:cNvPr id="21" name="Text 18"/>
          <p:cNvSpPr/>
          <p:nvPr/>
        </p:nvSpPr>
        <p:spPr>
          <a:xfrm>
            <a:off x="1284386" y="8331994"/>
            <a:ext cx="316260" cy="395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438" dirty="0"/>
          </a:p>
        </p:txBody>
      </p:sp>
      <p:sp>
        <p:nvSpPr>
          <p:cNvPr id="22" name="Text 19"/>
          <p:cNvSpPr/>
          <p:nvPr/>
        </p:nvSpPr>
        <p:spPr>
          <a:xfrm>
            <a:off x="2074961" y="7964390"/>
            <a:ext cx="2635895" cy="32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Stampa di selezioni</a:t>
            </a:r>
            <a:endParaRPr lang="en-US" sz="2063" dirty="0"/>
          </a:p>
        </p:txBody>
      </p:sp>
      <p:sp>
        <p:nvSpPr>
          <p:cNvPr id="23" name="Text 20"/>
          <p:cNvSpPr/>
          <p:nvPr/>
        </p:nvSpPr>
        <p:spPr>
          <a:xfrm>
            <a:off x="2074962" y="8420250"/>
            <a:ext cx="8334226" cy="674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Stampa solo le sezioni selezionate di un documento. Utile per documenti lunghi quando si necessita solo di alcune parti specifiche.</a:t>
            </a:r>
            <a:endParaRPr lang="en-US" sz="1625" dirty="0"/>
          </a:p>
        </p:txBody>
      </p:sp>
    </p:spTree>
    <p:extLst>
      <p:ext uri="{BB962C8B-B14F-4D97-AF65-F5344CB8AC3E}">
        <p14:creationId xmlns:p14="http://schemas.microsoft.com/office/powerpoint/2010/main" val="3921549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7" y="2447330"/>
            <a:ext cx="14115753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Consigli Pratici per Documenti Professionali</a:t>
            </a:r>
            <a:endParaRPr lang="en-US" sz="4875" dirty="0"/>
          </a:p>
        </p:txBody>
      </p:sp>
      <p:sp>
        <p:nvSpPr>
          <p:cNvPr id="3" name="Shape 1"/>
          <p:cNvSpPr/>
          <p:nvPr/>
        </p:nvSpPr>
        <p:spPr>
          <a:xfrm>
            <a:off x="992238" y="3718471"/>
            <a:ext cx="558105" cy="558105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4" name="Text 2"/>
          <p:cNvSpPr/>
          <p:nvPr/>
        </p:nvSpPr>
        <p:spPr>
          <a:xfrm>
            <a:off x="1798290" y="3803749"/>
            <a:ext cx="4112568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Progetta prima di scrivere</a:t>
            </a:r>
            <a:endParaRPr lang="en-US" sz="2438" dirty="0"/>
          </a:p>
        </p:txBody>
      </p:sp>
      <p:sp>
        <p:nvSpPr>
          <p:cNvPr id="5" name="Text 3"/>
          <p:cNvSpPr/>
          <p:nvPr/>
        </p:nvSpPr>
        <p:spPr>
          <a:xfrm>
            <a:off x="1798291" y="4340276"/>
            <a:ext cx="7190631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Definisci la struttura del documento e gli stili prima di iniziare. Crea un modello riutilizzabile per documenti simili. Includi stili per tutti gli elementi che utilizzerai.</a:t>
            </a:r>
            <a:endParaRPr lang="en-US" sz="1938" dirty="0"/>
          </a:p>
        </p:txBody>
      </p:sp>
      <p:sp>
        <p:nvSpPr>
          <p:cNvPr id="6" name="Shape 4"/>
          <p:cNvSpPr/>
          <p:nvPr/>
        </p:nvSpPr>
        <p:spPr>
          <a:xfrm>
            <a:off x="9298930" y="3718471"/>
            <a:ext cx="558105" cy="558105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7" name="Text 5"/>
          <p:cNvSpPr/>
          <p:nvPr/>
        </p:nvSpPr>
        <p:spPr>
          <a:xfrm>
            <a:off x="10104984" y="3803749"/>
            <a:ext cx="3316784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Mantieni la coerenza</a:t>
            </a:r>
            <a:endParaRPr lang="en-US" sz="2438" dirty="0"/>
          </a:p>
        </p:txBody>
      </p:sp>
      <p:sp>
        <p:nvSpPr>
          <p:cNvPr id="8" name="Text 6"/>
          <p:cNvSpPr/>
          <p:nvPr/>
        </p:nvSpPr>
        <p:spPr>
          <a:xfrm>
            <a:off x="10104984" y="4340276"/>
            <a:ext cx="7190780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Usa gli stessi stili, spaziature e formattazioni in tutto il documento. Evita di formattare manualmente - affidati agli stili. Usa un sistema coerente per titoli e sottotitoli.</a:t>
            </a:r>
            <a:endParaRPr lang="en-US" sz="1938" dirty="0"/>
          </a:p>
        </p:txBody>
      </p:sp>
      <p:sp>
        <p:nvSpPr>
          <p:cNvPr id="9" name="Shape 7"/>
          <p:cNvSpPr/>
          <p:nvPr/>
        </p:nvSpPr>
        <p:spPr>
          <a:xfrm>
            <a:off x="992238" y="6027093"/>
            <a:ext cx="558105" cy="558105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0" name="Text 8"/>
          <p:cNvSpPr/>
          <p:nvPr/>
        </p:nvSpPr>
        <p:spPr>
          <a:xfrm>
            <a:off x="1798290" y="6112371"/>
            <a:ext cx="4143970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Sfrutta i campi automatici</a:t>
            </a:r>
            <a:endParaRPr lang="en-US" sz="2438" dirty="0"/>
          </a:p>
        </p:txBody>
      </p:sp>
      <p:sp>
        <p:nvSpPr>
          <p:cNvPr id="11" name="Text 9"/>
          <p:cNvSpPr/>
          <p:nvPr/>
        </p:nvSpPr>
        <p:spPr>
          <a:xfrm>
            <a:off x="1798291" y="6648897"/>
            <a:ext cx="7190631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Utilizza campi per numeri di pagina, riferimenti incrociati, date e altri elementi che potrebbero cambiare. Impara a inserire e aggiornare i campi per risparmiare tempo.</a:t>
            </a:r>
            <a:endParaRPr lang="en-US" sz="1938" dirty="0"/>
          </a:p>
        </p:txBody>
      </p:sp>
      <p:sp>
        <p:nvSpPr>
          <p:cNvPr id="12" name="Shape 10"/>
          <p:cNvSpPr/>
          <p:nvPr/>
        </p:nvSpPr>
        <p:spPr>
          <a:xfrm>
            <a:off x="9298930" y="6027093"/>
            <a:ext cx="558105" cy="558105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3" name="Text 11"/>
          <p:cNvSpPr/>
          <p:nvPr/>
        </p:nvSpPr>
        <p:spPr>
          <a:xfrm>
            <a:off x="10104984" y="6112371"/>
            <a:ext cx="6334423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Salva frequentemente in formati diversi</a:t>
            </a:r>
            <a:endParaRPr lang="en-US" sz="2438" dirty="0"/>
          </a:p>
        </p:txBody>
      </p:sp>
      <p:sp>
        <p:nvSpPr>
          <p:cNvPr id="14" name="Text 12"/>
          <p:cNvSpPr/>
          <p:nvPr/>
        </p:nvSpPr>
        <p:spPr>
          <a:xfrm>
            <a:off x="10104984" y="6648897"/>
            <a:ext cx="7190780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 backup regolari e salva in diversi formati per garantire l'accessibilità futura. Considera cloud storage con controllo versione per documenti importanti.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1114479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0238" y="1790105"/>
            <a:ext cx="8267551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Riepilogo e Prossimi Passi</a:t>
            </a:r>
            <a:endParaRPr lang="en-US" sz="4875" dirty="0"/>
          </a:p>
        </p:txBody>
      </p:sp>
      <p:sp>
        <p:nvSpPr>
          <p:cNvPr id="4" name="Text 1"/>
          <p:cNvSpPr/>
          <p:nvPr/>
        </p:nvSpPr>
        <p:spPr>
          <a:xfrm>
            <a:off x="7850238" y="3185220"/>
            <a:ext cx="3514874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Competenze acquisite</a:t>
            </a:r>
            <a:endParaRPr lang="en-US" sz="2438" dirty="0"/>
          </a:p>
        </p:txBody>
      </p:sp>
      <p:sp>
        <p:nvSpPr>
          <p:cNvPr id="5" name="Text 2"/>
          <p:cNvSpPr/>
          <p:nvPr/>
        </p:nvSpPr>
        <p:spPr>
          <a:xfrm>
            <a:off x="7850238" y="3820866"/>
            <a:ext cx="442019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Formattazione professionale con stili</a:t>
            </a:r>
            <a:endParaRPr lang="en-US" sz="1938" dirty="0"/>
          </a:p>
        </p:txBody>
      </p:sp>
      <p:sp>
        <p:nvSpPr>
          <p:cNvPr id="6" name="Text 3"/>
          <p:cNvSpPr/>
          <p:nvPr/>
        </p:nvSpPr>
        <p:spPr>
          <a:xfrm>
            <a:off x="7850238" y="4701481"/>
            <a:ext cx="442019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Gestione avanzata di paragrafi, tabelle e immagini</a:t>
            </a:r>
            <a:endParaRPr lang="en-US" sz="1938" dirty="0"/>
          </a:p>
        </p:txBody>
      </p:sp>
      <p:sp>
        <p:nvSpPr>
          <p:cNvPr id="7" name="Text 4"/>
          <p:cNvSpPr/>
          <p:nvPr/>
        </p:nvSpPr>
        <p:spPr>
          <a:xfrm>
            <a:off x="7850238" y="5582097"/>
            <a:ext cx="442019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Creazione di elementi automatici (sommari, indici)</a:t>
            </a:r>
            <a:endParaRPr lang="en-US" sz="1938" dirty="0"/>
          </a:p>
        </p:txBody>
      </p:sp>
      <p:sp>
        <p:nvSpPr>
          <p:cNvPr id="8" name="Text 5"/>
          <p:cNvSpPr/>
          <p:nvPr/>
        </p:nvSpPr>
        <p:spPr>
          <a:xfrm>
            <a:off x="7850238" y="6462713"/>
            <a:ext cx="4420195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Collaborazione e revisione efficace</a:t>
            </a:r>
            <a:endParaRPr lang="en-US" sz="1938" dirty="0"/>
          </a:p>
        </p:txBody>
      </p:sp>
      <p:sp>
        <p:nvSpPr>
          <p:cNvPr id="9" name="Text 6"/>
          <p:cNvSpPr/>
          <p:nvPr/>
        </p:nvSpPr>
        <p:spPr>
          <a:xfrm>
            <a:off x="7850238" y="6946404"/>
            <a:ext cx="442019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Protezione e condivisione sicura dei documenti</a:t>
            </a:r>
            <a:endParaRPr lang="en-US" sz="1938" dirty="0"/>
          </a:p>
        </p:txBody>
      </p:sp>
      <p:sp>
        <p:nvSpPr>
          <p:cNvPr id="10" name="Text 7"/>
          <p:cNvSpPr/>
          <p:nvPr/>
        </p:nvSpPr>
        <p:spPr>
          <a:xfrm>
            <a:off x="12885093" y="3185220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Risorse aggiuntive</a:t>
            </a:r>
            <a:endParaRPr lang="en-US" sz="2438" dirty="0"/>
          </a:p>
        </p:txBody>
      </p:sp>
      <p:sp>
        <p:nvSpPr>
          <p:cNvPr id="11" name="Text 8"/>
          <p:cNvSpPr/>
          <p:nvPr/>
        </p:nvSpPr>
        <p:spPr>
          <a:xfrm>
            <a:off x="12885093" y="3820866"/>
            <a:ext cx="442019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Manuali ufficiali dei software (Word, Google Docs)</a:t>
            </a:r>
            <a:endParaRPr lang="en-US" sz="1938" dirty="0"/>
          </a:p>
        </p:txBody>
      </p:sp>
      <p:sp>
        <p:nvSpPr>
          <p:cNvPr id="12" name="Text 9"/>
          <p:cNvSpPr/>
          <p:nvPr/>
        </p:nvSpPr>
        <p:spPr>
          <a:xfrm>
            <a:off x="12885093" y="4701481"/>
            <a:ext cx="442019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Tutorial video disponibili nella sezione risorse</a:t>
            </a:r>
            <a:endParaRPr lang="en-US" sz="1938" dirty="0"/>
          </a:p>
        </p:txBody>
      </p:sp>
      <p:sp>
        <p:nvSpPr>
          <p:cNvPr id="13" name="Text 10"/>
          <p:cNvSpPr/>
          <p:nvPr/>
        </p:nvSpPr>
        <p:spPr>
          <a:xfrm>
            <a:off x="12885093" y="5582096"/>
            <a:ext cx="4420195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Esercitazioni pratiche scaricabili</a:t>
            </a:r>
            <a:endParaRPr lang="en-US" sz="1938" dirty="0"/>
          </a:p>
        </p:txBody>
      </p:sp>
      <p:sp>
        <p:nvSpPr>
          <p:cNvPr id="14" name="Text 11"/>
          <p:cNvSpPr/>
          <p:nvPr/>
        </p:nvSpPr>
        <p:spPr>
          <a:xfrm>
            <a:off x="12885093" y="6065788"/>
            <a:ext cx="442019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3125"/>
              </a:lnSpc>
              <a:buSzPct val="100000"/>
              <a:buChar char="•"/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Forum di supporto per domande specifiche</a:t>
            </a:r>
            <a:endParaRPr lang="en-US" sz="1938" dirty="0"/>
          </a:p>
        </p:txBody>
      </p:sp>
      <p:sp>
        <p:nvSpPr>
          <p:cNvPr id="15" name="Text 12"/>
          <p:cNvSpPr/>
          <p:nvPr/>
        </p:nvSpPr>
        <p:spPr>
          <a:xfrm>
            <a:off x="12885093" y="7082879"/>
            <a:ext cx="4420195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 qualsiasi domanda o chiarimento, non esitate a contattare il vostro istruttore!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2149380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922F0E6-B3B2-B218-4DD7-7140EAB96D9A}"/>
              </a:ext>
            </a:extLst>
          </p:cNvPr>
          <p:cNvSpPr txBox="1"/>
          <p:nvPr/>
        </p:nvSpPr>
        <p:spPr>
          <a:xfrm>
            <a:off x="2895600" y="266700"/>
            <a:ext cx="147828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Esercitazione 1 – Formattazione avanzata e stili</a:t>
            </a:r>
          </a:p>
          <a:p>
            <a:r>
              <a:rPr lang="it-IT" sz="2800" dirty="0"/>
              <a:t>Durata: 1 ora</a:t>
            </a:r>
          </a:p>
          <a:p>
            <a:r>
              <a:rPr lang="it-IT" sz="2800" dirty="0"/>
              <a:t>Obiettivo: Applicare stili coerenti, interruzioni e layout.</a:t>
            </a:r>
          </a:p>
          <a:p>
            <a:r>
              <a:rPr lang="it-IT" sz="2800" dirty="0"/>
              <a:t>Consegna: Apri un nuovo documento in </a:t>
            </a:r>
            <a:r>
              <a:rPr lang="it-IT" sz="2800" dirty="0" err="1"/>
              <a:t>Word.Copia</a:t>
            </a:r>
            <a:r>
              <a:rPr lang="it-IT" sz="2800" dirty="0"/>
              <a:t> un testo (es. verbale o comunicato fornito).Applica gli stili: Titolo 1, Titolo 2, Corpo del </a:t>
            </a:r>
            <a:r>
              <a:rPr lang="it-IT" sz="2800" dirty="0" err="1"/>
              <a:t>testo.Imposta:Interlinea</a:t>
            </a:r>
            <a:r>
              <a:rPr lang="it-IT" sz="2800" dirty="0"/>
              <a:t> 1,5Spaziatura dopo paragrafo: 12 </a:t>
            </a:r>
            <a:r>
              <a:rPr lang="it-IT" sz="2800" dirty="0" err="1"/>
              <a:t>ptRientro</a:t>
            </a:r>
            <a:r>
              <a:rPr lang="it-IT" sz="2800" dirty="0"/>
              <a:t> prima riga: 1 </a:t>
            </a:r>
            <a:r>
              <a:rPr lang="it-IT" sz="2800" dirty="0" err="1"/>
              <a:t>cmInserisci</a:t>
            </a:r>
            <a:r>
              <a:rPr lang="it-IT" sz="2800" dirty="0"/>
              <a:t> un’interruzione di sezione e cambia l’orientamento solo della seconda parte in </a:t>
            </a:r>
            <a:r>
              <a:rPr lang="it-IT" sz="2800" dirty="0" err="1"/>
              <a:t>orizzontale.Salva</a:t>
            </a:r>
            <a:r>
              <a:rPr lang="it-IT" sz="2800" dirty="0"/>
              <a:t> come: Esercizio1_Stili.docx</a:t>
            </a:r>
          </a:p>
          <a:p>
            <a:r>
              <a:rPr lang="it-IT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798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814746-90E3-AB64-FC2C-47C2C9CAB1C7}"/>
              </a:ext>
            </a:extLst>
          </p:cNvPr>
          <p:cNvSpPr txBox="1"/>
          <p:nvPr/>
        </p:nvSpPr>
        <p:spPr>
          <a:xfrm>
            <a:off x="2857500" y="345817"/>
            <a:ext cx="12573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/>
              <a:t>Esercitazione 2 – Tabelle, immagini e </a:t>
            </a:r>
            <a:r>
              <a:rPr lang="it-IT" sz="3200" dirty="0" err="1"/>
              <a:t>sommarioDurata</a:t>
            </a:r>
            <a:r>
              <a:rPr lang="it-IT" sz="3200" dirty="0"/>
              <a:t>: 1 </a:t>
            </a:r>
            <a:r>
              <a:rPr lang="it-IT" sz="3200" dirty="0" err="1"/>
              <a:t>oraObiettivo</a:t>
            </a:r>
            <a:r>
              <a:rPr lang="it-IT" sz="3200" dirty="0"/>
              <a:t>: Gestire contenuti </a:t>
            </a:r>
            <a:r>
              <a:rPr lang="it-IT" sz="3200" dirty="0" err="1"/>
              <a:t>complessi.Consegna:Crea</a:t>
            </a:r>
            <a:r>
              <a:rPr lang="it-IT" sz="3200" dirty="0"/>
              <a:t> una tabella 3x4 con orari di apertura </a:t>
            </a:r>
            <a:r>
              <a:rPr lang="it-IT" sz="3200" dirty="0" err="1"/>
              <a:t>uffici.Unisci</a:t>
            </a:r>
            <a:r>
              <a:rPr lang="it-IT" sz="3200" dirty="0"/>
              <a:t> la prima riga per </a:t>
            </a:r>
            <a:r>
              <a:rPr lang="it-IT" sz="3200" dirty="0" err="1"/>
              <a:t>intestazione.Aggiungi</a:t>
            </a:r>
            <a:r>
              <a:rPr lang="it-IT" sz="3200" dirty="0"/>
              <a:t> colore di sfondo alla riga </a:t>
            </a:r>
            <a:r>
              <a:rPr lang="it-IT" sz="3200" dirty="0" err="1"/>
              <a:t>titoli.Centra</a:t>
            </a:r>
            <a:r>
              <a:rPr lang="it-IT" sz="3200" dirty="0"/>
              <a:t> verticalmente il </a:t>
            </a:r>
            <a:r>
              <a:rPr lang="it-IT" sz="3200" dirty="0" err="1"/>
              <a:t>contenuto.Inserisci</a:t>
            </a:r>
            <a:r>
              <a:rPr lang="it-IT" sz="3200" dirty="0"/>
              <a:t> un’immagine (es. logo del Comune) e posizionala a destra del testo con layout “Con testo a </a:t>
            </a:r>
            <a:r>
              <a:rPr lang="it-IT" sz="3200" dirty="0" err="1"/>
              <a:t>fianco”.Inserisci</a:t>
            </a:r>
            <a:r>
              <a:rPr lang="it-IT" sz="3200" dirty="0"/>
              <a:t> tre titoli con stile “Titolo 1”.Inserisci un sommario automatico all’inizio del </a:t>
            </a:r>
            <a:r>
              <a:rPr lang="it-IT" sz="3200" dirty="0" err="1"/>
              <a:t>documento.Salva</a:t>
            </a:r>
            <a:r>
              <a:rPr lang="it-IT" sz="3200" dirty="0"/>
              <a:t> come: Esercizio2_Tabelle_Sommario.docx</a:t>
            </a:r>
          </a:p>
        </p:txBody>
      </p:sp>
    </p:spTree>
    <p:extLst>
      <p:ext uri="{BB962C8B-B14F-4D97-AF65-F5344CB8AC3E}">
        <p14:creationId xmlns:p14="http://schemas.microsoft.com/office/powerpoint/2010/main" val="3379746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B337A0-DB16-B107-96CE-A86F251F96B8}"/>
              </a:ext>
            </a:extLst>
          </p:cNvPr>
          <p:cNvSpPr txBox="1"/>
          <p:nvPr/>
        </p:nvSpPr>
        <p:spPr>
          <a:xfrm>
            <a:off x="3352800" y="800100"/>
            <a:ext cx="124968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/>
              <a:t>🔹 Esercitazione 3 – Revisione, salvataggio e stampa </a:t>
            </a:r>
            <a:r>
              <a:rPr lang="it-IT" sz="3600" dirty="0" err="1"/>
              <a:t>avanzataDurata</a:t>
            </a:r>
            <a:r>
              <a:rPr lang="it-IT" sz="3600" dirty="0"/>
              <a:t>: 1 </a:t>
            </a:r>
            <a:r>
              <a:rPr lang="it-IT" sz="3600" dirty="0" err="1"/>
              <a:t>oraObiettivo</a:t>
            </a:r>
            <a:r>
              <a:rPr lang="it-IT" sz="3600" dirty="0"/>
              <a:t>: Usare strumenti di revisione e finalizzare un </a:t>
            </a:r>
            <a:r>
              <a:rPr lang="it-IT" sz="3600" dirty="0" err="1"/>
              <a:t>documento.Consegna:Apri</a:t>
            </a:r>
            <a:r>
              <a:rPr lang="it-IT" sz="3600" dirty="0"/>
              <a:t> un documento Word già esistente (fornito o generato).Attiva “Traccia modifiche” e:Modifica 2 </a:t>
            </a:r>
            <a:r>
              <a:rPr lang="it-IT" sz="3600" dirty="0" err="1"/>
              <a:t>parole.Inserisci</a:t>
            </a:r>
            <a:r>
              <a:rPr lang="it-IT" sz="3600" dirty="0"/>
              <a:t> 1 </a:t>
            </a:r>
            <a:r>
              <a:rPr lang="it-IT" sz="3600" dirty="0" err="1"/>
              <a:t>commento.Accetta</a:t>
            </a:r>
            <a:r>
              <a:rPr lang="it-IT" sz="3600" dirty="0"/>
              <a:t> 1 modifica e lascia le altre da </a:t>
            </a:r>
            <a:r>
              <a:rPr lang="it-IT" sz="3600" dirty="0" err="1"/>
              <a:t>rivedere.Salva</a:t>
            </a:r>
            <a:r>
              <a:rPr lang="it-IT" sz="3600" dirty="0"/>
              <a:t> una versione PDF/A del </a:t>
            </a:r>
            <a:r>
              <a:rPr lang="it-IT" sz="3600" dirty="0" err="1"/>
              <a:t>documento.Proteggi</a:t>
            </a:r>
            <a:r>
              <a:rPr lang="it-IT" sz="3600" dirty="0"/>
              <a:t> il documento Word con password per la </a:t>
            </a:r>
            <a:r>
              <a:rPr lang="it-IT" sz="3600" dirty="0" err="1"/>
              <a:t>modifica.Vai</a:t>
            </a:r>
            <a:r>
              <a:rPr lang="it-IT" sz="3600" dirty="0"/>
              <a:t> su “Stampa” e imposta:Fronte-retro2 pagine per </a:t>
            </a:r>
            <a:r>
              <a:rPr lang="it-IT" sz="3600" dirty="0" err="1"/>
              <a:t>foglioSolo</a:t>
            </a:r>
            <a:r>
              <a:rPr lang="it-IT" sz="3600" dirty="0"/>
              <a:t> pagine da 2 a 4Salva come: Esercizio3_Revisione.docx e Esercizio3_</a:t>
            </a:r>
            <a:r>
              <a:rPr lang="it-IT" sz="3600"/>
              <a:t>Revisione.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904755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362807" y="1047750"/>
            <a:ext cx="6685067" cy="0"/>
          </a:xfrm>
          <a:prstGeom prst="line">
            <a:avLst/>
          </a:prstGeom>
          <a:ln w="38100" cap="flat">
            <a:solidFill>
              <a:srgbClr val="0B3E5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9239250"/>
            <a:ext cx="7231038" cy="19050"/>
          </a:xfrm>
          <a:prstGeom prst="line">
            <a:avLst/>
          </a:prstGeom>
          <a:ln w="38100" cap="flat">
            <a:solidFill>
              <a:srgbClr val="0B3E5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3042737" y="1725614"/>
            <a:ext cx="12202526" cy="5338605"/>
          </a:xfrm>
          <a:custGeom>
            <a:avLst/>
            <a:gdLst/>
            <a:ahLst/>
            <a:cxnLst/>
            <a:rect l="l" t="t" r="r" b="b"/>
            <a:pathLst>
              <a:path w="12202526" h="5338605">
                <a:moveTo>
                  <a:pt x="0" y="0"/>
                </a:moveTo>
                <a:lnTo>
                  <a:pt x="12202526" y="0"/>
                </a:lnTo>
                <a:lnTo>
                  <a:pt x="12202526" y="5338605"/>
                </a:lnTo>
                <a:lnTo>
                  <a:pt x="0" y="5338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698161" y="6698508"/>
            <a:ext cx="4891678" cy="157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0"/>
              </a:lnSpc>
              <a:spcBef>
                <a:spcPct val="0"/>
              </a:spcBef>
            </a:pPr>
            <a:r>
              <a:rPr lang="en-US" sz="9193" b="1">
                <a:solidFill>
                  <a:srgbClr val="769EC4"/>
                </a:solidFill>
                <a:latin typeface="Roboto Bold"/>
                <a:ea typeface="Roboto Bold"/>
                <a:cs typeface="Roboto Bold"/>
                <a:sym typeface="Roboto Bold"/>
              </a:rPr>
              <a:t>GRAZIE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49080" y="8118275"/>
            <a:ext cx="11589839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b="1">
                <a:solidFill>
                  <a:srgbClr val="769EC4"/>
                </a:solidFill>
                <a:latin typeface="Roboto Bold"/>
                <a:ea typeface="Roboto Bold"/>
                <a:cs typeface="Roboto Bold"/>
                <a:sym typeface="Roboto Bold"/>
              </a:rPr>
              <a:t>comunedilicata.accademia.network</a:t>
            </a:r>
          </a:p>
        </p:txBody>
      </p:sp>
    </p:spTree>
    <p:extLst>
      <p:ext uri="{BB962C8B-B14F-4D97-AF65-F5344CB8AC3E}">
        <p14:creationId xmlns:p14="http://schemas.microsoft.com/office/powerpoint/2010/main" val="71906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0238" y="3645843"/>
            <a:ext cx="9445526" cy="1550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Modulo 1 – Elaborazione Testi Avanzata per la PA</a:t>
            </a:r>
            <a:endParaRPr lang="en-US" sz="4875" dirty="0"/>
          </a:p>
        </p:txBody>
      </p:sp>
      <p:sp>
        <p:nvSpPr>
          <p:cNvPr id="4" name="Text 1"/>
          <p:cNvSpPr/>
          <p:nvPr/>
        </p:nvSpPr>
        <p:spPr>
          <a:xfrm>
            <a:off x="7850238" y="5568106"/>
            <a:ext cx="9445526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Ing. Roberta Iacopinelli</a:t>
            </a:r>
            <a:endParaRPr lang="en-US" sz="1938" dirty="0"/>
          </a:p>
        </p:txBody>
      </p:sp>
      <p:sp>
        <p:nvSpPr>
          <p:cNvPr id="5" name="Text 2"/>
          <p:cNvSpPr/>
          <p:nvPr/>
        </p:nvSpPr>
        <p:spPr>
          <a:xfrm>
            <a:off x="7850238" y="6244084"/>
            <a:ext cx="9445526" cy="396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Docente e Formatrice Informatica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89309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38" y="2651820"/>
            <a:ext cx="6202264" cy="775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Obiettivi del Modulo</a:t>
            </a:r>
            <a:endParaRPr lang="en-US" sz="4875" dirty="0"/>
          </a:p>
        </p:txBody>
      </p:sp>
      <p:sp>
        <p:nvSpPr>
          <p:cNvPr id="3" name="Shape 1"/>
          <p:cNvSpPr/>
          <p:nvPr/>
        </p:nvSpPr>
        <p:spPr>
          <a:xfrm>
            <a:off x="992238" y="3922961"/>
            <a:ext cx="5269111" cy="2639169"/>
          </a:xfrm>
          <a:prstGeom prst="roundRect">
            <a:avLst>
              <a:gd name="adj" fmla="val 3948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249711" y="4180434"/>
            <a:ext cx="3758654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Competenze Documentali</a:t>
            </a:r>
            <a:endParaRPr lang="en-US" sz="2438" dirty="0"/>
          </a:p>
        </p:txBody>
      </p:sp>
      <p:sp>
        <p:nvSpPr>
          <p:cNvPr id="5" name="Text 3"/>
          <p:cNvSpPr/>
          <p:nvPr/>
        </p:nvSpPr>
        <p:spPr>
          <a:xfrm>
            <a:off x="1249711" y="4716959"/>
            <a:ext cx="4754166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Acquisire capacità avanzate nella creazione e gestione di documenti professionali conformi agli standard della Pubblica Amministrazione.</a:t>
            </a:r>
            <a:endParaRPr lang="en-US" sz="1938" dirty="0"/>
          </a:p>
        </p:txBody>
      </p:sp>
      <p:sp>
        <p:nvSpPr>
          <p:cNvPr id="6" name="Shape 4"/>
          <p:cNvSpPr/>
          <p:nvPr/>
        </p:nvSpPr>
        <p:spPr>
          <a:xfrm>
            <a:off x="6509296" y="3922961"/>
            <a:ext cx="5269260" cy="2639169"/>
          </a:xfrm>
          <a:prstGeom prst="roundRect">
            <a:avLst>
              <a:gd name="adj" fmla="val 3948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766770" y="4180434"/>
            <a:ext cx="310113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Efficienza Lavorativa</a:t>
            </a:r>
            <a:endParaRPr lang="en-US" sz="2438" dirty="0"/>
          </a:p>
        </p:txBody>
      </p:sp>
      <p:sp>
        <p:nvSpPr>
          <p:cNvPr id="8" name="Text 6"/>
          <p:cNvSpPr/>
          <p:nvPr/>
        </p:nvSpPr>
        <p:spPr>
          <a:xfrm>
            <a:off x="6766769" y="4716959"/>
            <a:ext cx="4754315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Imparare a utilizzare strumenti di automazione e formattazione per ridurre i tempi di redazione e revisione documentale.</a:t>
            </a:r>
            <a:endParaRPr lang="en-US" sz="1938" dirty="0"/>
          </a:p>
        </p:txBody>
      </p:sp>
      <p:sp>
        <p:nvSpPr>
          <p:cNvPr id="9" name="Shape 7"/>
          <p:cNvSpPr/>
          <p:nvPr/>
        </p:nvSpPr>
        <p:spPr>
          <a:xfrm>
            <a:off x="12026505" y="3922961"/>
            <a:ext cx="5269111" cy="2639169"/>
          </a:xfrm>
          <a:prstGeom prst="roundRect">
            <a:avLst>
              <a:gd name="adj" fmla="val 3948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2283977" y="4180434"/>
            <a:ext cx="3278089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Conformità Normativa</a:t>
            </a:r>
            <a:endParaRPr lang="en-US" sz="2438" dirty="0"/>
          </a:p>
        </p:txBody>
      </p:sp>
      <p:sp>
        <p:nvSpPr>
          <p:cNvPr id="11" name="Text 9"/>
          <p:cNvSpPr/>
          <p:nvPr/>
        </p:nvSpPr>
        <p:spPr>
          <a:xfrm>
            <a:off x="12283977" y="4716959"/>
            <a:ext cx="4754166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Comprendere le tecniche corrette per la dematerializzazione e la conservazione digitale dei documenti secondo le normative vigenti.</a:t>
            </a:r>
            <a:endParaRPr lang="en-US" sz="1938" dirty="0"/>
          </a:p>
        </p:txBody>
      </p:sp>
      <p:sp>
        <p:nvSpPr>
          <p:cNvPr id="12" name="Text 10"/>
          <p:cNvSpPr/>
          <p:nvPr/>
        </p:nvSpPr>
        <p:spPr>
          <a:xfrm>
            <a:off x="992238" y="6841183"/>
            <a:ext cx="16303526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 termine del modulo, i partecipanti saranno in grado di sfruttare appieno le funzionalità avanzate di Microsoft Word per ottimizzare i processi documentali nell'ambiente lavorativo della PA.</a:t>
            </a:r>
            <a:endParaRPr lang="en-US" sz="1938" dirty="0"/>
          </a:p>
        </p:txBody>
      </p:sp>
    </p:spTree>
    <p:extLst>
      <p:ext uri="{BB962C8B-B14F-4D97-AF65-F5344CB8AC3E}">
        <p14:creationId xmlns:p14="http://schemas.microsoft.com/office/powerpoint/2010/main" val="397904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35088" y="642938"/>
            <a:ext cx="7087641" cy="730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750"/>
              </a:lnSpc>
            </a:pPr>
            <a:r>
              <a:rPr lang="en-US" sz="4563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Panoramica dei Contenuti</a:t>
            </a:r>
            <a:endParaRPr lang="en-US" sz="4563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88" y="1987004"/>
            <a:ext cx="7923759" cy="792375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438681" y="1987004"/>
            <a:ext cx="525959" cy="525959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526341" y="2030834"/>
            <a:ext cx="350639" cy="438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7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10198300" y="2067371"/>
            <a:ext cx="4086671" cy="365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Strutturazione dei Documenti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0198299" y="2666405"/>
            <a:ext cx="7164140" cy="374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Stili, formattazione avanzata, interruzioni</a:t>
            </a:r>
            <a:endParaRPr lang="en-US" sz="1813" dirty="0"/>
          </a:p>
        </p:txBody>
      </p:sp>
      <p:sp>
        <p:nvSpPr>
          <p:cNvPr id="8" name="Shape 5"/>
          <p:cNvSpPr/>
          <p:nvPr/>
        </p:nvSpPr>
        <p:spPr>
          <a:xfrm>
            <a:off x="9438681" y="3507879"/>
            <a:ext cx="525959" cy="525959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526341" y="3551709"/>
            <a:ext cx="350639" cy="438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7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750" dirty="0"/>
          </a:p>
        </p:txBody>
      </p:sp>
      <p:sp>
        <p:nvSpPr>
          <p:cNvPr id="10" name="Text 7"/>
          <p:cNvSpPr/>
          <p:nvPr/>
        </p:nvSpPr>
        <p:spPr>
          <a:xfrm>
            <a:off x="10198299" y="3588246"/>
            <a:ext cx="2922538" cy="365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Elementi Complessi</a:t>
            </a:r>
            <a:endParaRPr lang="en-US" sz="2250" dirty="0"/>
          </a:p>
        </p:txBody>
      </p:sp>
      <p:sp>
        <p:nvSpPr>
          <p:cNvPr id="11" name="Text 8"/>
          <p:cNvSpPr/>
          <p:nvPr/>
        </p:nvSpPr>
        <p:spPr>
          <a:xfrm>
            <a:off x="10198299" y="4187279"/>
            <a:ext cx="7164140" cy="374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Tabelle, immagini, sommari, intestazioni</a:t>
            </a:r>
            <a:endParaRPr lang="en-US" sz="1813" dirty="0"/>
          </a:p>
        </p:txBody>
      </p:sp>
      <p:sp>
        <p:nvSpPr>
          <p:cNvPr id="12" name="Shape 9"/>
          <p:cNvSpPr/>
          <p:nvPr/>
        </p:nvSpPr>
        <p:spPr>
          <a:xfrm>
            <a:off x="9438681" y="5028754"/>
            <a:ext cx="525959" cy="525959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341" y="5072584"/>
            <a:ext cx="350639" cy="438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7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750" dirty="0"/>
          </a:p>
        </p:txBody>
      </p:sp>
      <p:sp>
        <p:nvSpPr>
          <p:cNvPr id="14" name="Text 11"/>
          <p:cNvSpPr/>
          <p:nvPr/>
        </p:nvSpPr>
        <p:spPr>
          <a:xfrm>
            <a:off x="10198299" y="5109121"/>
            <a:ext cx="3634680" cy="365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Collaborazione e Sicurezza</a:t>
            </a:r>
            <a:endParaRPr lang="en-US" sz="2250" dirty="0"/>
          </a:p>
        </p:txBody>
      </p:sp>
      <p:sp>
        <p:nvSpPr>
          <p:cNvPr id="15" name="Text 12"/>
          <p:cNvSpPr/>
          <p:nvPr/>
        </p:nvSpPr>
        <p:spPr>
          <a:xfrm>
            <a:off x="10198299" y="5708154"/>
            <a:ext cx="7164140" cy="374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Revisioni, versionamento, protezione documenti</a:t>
            </a:r>
            <a:endParaRPr lang="en-US" sz="1813" dirty="0"/>
          </a:p>
        </p:txBody>
      </p:sp>
      <p:sp>
        <p:nvSpPr>
          <p:cNvPr id="16" name="Shape 13"/>
          <p:cNvSpPr/>
          <p:nvPr/>
        </p:nvSpPr>
        <p:spPr>
          <a:xfrm>
            <a:off x="9438681" y="6549629"/>
            <a:ext cx="525959" cy="525959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526341" y="6593458"/>
            <a:ext cx="350639" cy="438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7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750" dirty="0"/>
          </a:p>
        </p:txBody>
      </p:sp>
      <p:sp>
        <p:nvSpPr>
          <p:cNvPr id="18" name="Text 15"/>
          <p:cNvSpPr/>
          <p:nvPr/>
        </p:nvSpPr>
        <p:spPr>
          <a:xfrm>
            <a:off x="10198299" y="6629995"/>
            <a:ext cx="2922538" cy="365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Conformità e Output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10198299" y="7229029"/>
            <a:ext cx="7164140" cy="374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181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Formati di salvataggio e opzioni di stampa avanzate</a:t>
            </a:r>
            <a:endParaRPr lang="en-US" sz="1813" dirty="0"/>
          </a:p>
        </p:txBody>
      </p:sp>
    </p:spTree>
    <p:extLst>
      <p:ext uri="{BB962C8B-B14F-4D97-AF65-F5344CB8AC3E}">
        <p14:creationId xmlns:p14="http://schemas.microsoft.com/office/powerpoint/2010/main" val="141758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1216" y="461368"/>
            <a:ext cx="4826496" cy="52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2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Stili e Struttura del Testo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71215" y="1405086"/>
            <a:ext cx="2425005" cy="262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4400" dirty="0">
                <a:solidFill>
                  <a:srgbClr val="FF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Perché utilizzare gli stili?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676131" y="2904531"/>
            <a:ext cx="8268146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2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Coerenza visiva in tutto il documento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676131" y="3530882"/>
            <a:ext cx="8268146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2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Modifiche globali con un solo clic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661689" y="3996962"/>
            <a:ext cx="8268146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2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Prerequisito per la creazione di indici automatici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676131" y="4660636"/>
            <a:ext cx="8268146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2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Conformità agli standard documentali della PA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533400" y="5626364"/>
            <a:ext cx="8268146" cy="536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2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L'utilizzo sistematico degli stili è fondamentale per la produzione di documenti professionali e strutturati, facilitando anche l'accessibilità per utenti con disabilità.</a:t>
            </a:r>
            <a:endParaRPr lang="en-US" sz="20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165" y="1426072"/>
            <a:ext cx="8268146" cy="8268146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358164" y="9882931"/>
            <a:ext cx="2097733" cy="262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625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Tipi di stili in Word</a:t>
            </a:r>
            <a:endParaRPr lang="en-US" sz="1625" dirty="0"/>
          </a:p>
        </p:txBody>
      </p:sp>
      <p:sp>
        <p:nvSpPr>
          <p:cNvPr id="11" name="Text 8"/>
          <p:cNvSpPr/>
          <p:nvPr/>
        </p:nvSpPr>
        <p:spPr>
          <a:xfrm>
            <a:off x="9358165" y="10312896"/>
            <a:ext cx="8268146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131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Stili di paragrafo (es. Titolo 1, Titolo 2)</a:t>
            </a:r>
            <a:endParaRPr lang="en-US" sz="1313" dirty="0"/>
          </a:p>
        </p:txBody>
      </p:sp>
      <p:sp>
        <p:nvSpPr>
          <p:cNvPr id="12" name="Text 9"/>
          <p:cNvSpPr/>
          <p:nvPr/>
        </p:nvSpPr>
        <p:spPr>
          <a:xfrm>
            <a:off x="9358165" y="10640020"/>
            <a:ext cx="8268146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131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Stili di carattere (es. Enfasi, Intenso)</a:t>
            </a:r>
            <a:endParaRPr lang="en-US" sz="1313" dirty="0"/>
          </a:p>
        </p:txBody>
      </p:sp>
      <p:sp>
        <p:nvSpPr>
          <p:cNvPr id="13" name="Text 10"/>
          <p:cNvSpPr/>
          <p:nvPr/>
        </p:nvSpPr>
        <p:spPr>
          <a:xfrm>
            <a:off x="9358165" y="10967145"/>
            <a:ext cx="8268146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131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Stili di tabella e di elenco</a:t>
            </a:r>
            <a:endParaRPr lang="en-US" sz="1313" dirty="0"/>
          </a:p>
        </p:txBody>
      </p:sp>
      <p:sp>
        <p:nvSpPr>
          <p:cNvPr id="14" name="Text 11"/>
          <p:cNvSpPr/>
          <p:nvPr/>
        </p:nvSpPr>
        <p:spPr>
          <a:xfrm>
            <a:off x="9358165" y="11294269"/>
            <a:ext cx="8268146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131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Personalizzazione e salvataggio degli stili</a:t>
            </a:r>
            <a:endParaRPr lang="en-US" sz="1313" dirty="0"/>
          </a:p>
        </p:txBody>
      </p:sp>
    </p:spTree>
    <p:extLst>
      <p:ext uri="{BB962C8B-B14F-4D97-AF65-F5344CB8AC3E}">
        <p14:creationId xmlns:p14="http://schemas.microsoft.com/office/powerpoint/2010/main" val="564264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88665" y="680145"/>
            <a:ext cx="9452670" cy="1390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438"/>
              </a:lnSpc>
            </a:pPr>
            <a:r>
              <a:rPr lang="en-US" sz="4375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Formattazione Avanzata del Paragrafo</a:t>
            </a:r>
            <a:endParaRPr lang="en-US" sz="4375" dirty="0"/>
          </a:p>
        </p:txBody>
      </p:sp>
      <p:sp>
        <p:nvSpPr>
          <p:cNvPr id="4" name="Shape 1"/>
          <p:cNvSpPr/>
          <p:nvPr/>
        </p:nvSpPr>
        <p:spPr>
          <a:xfrm>
            <a:off x="988665" y="2709268"/>
            <a:ext cx="4615160" cy="114300"/>
          </a:xfrm>
          <a:prstGeom prst="roundRect">
            <a:avLst>
              <a:gd name="adj" fmla="val 81744"/>
            </a:avLst>
          </a:prstGeom>
          <a:solidFill>
            <a:srgbClr val="D2600F"/>
          </a:solidFill>
          <a:ln/>
        </p:spPr>
      </p:sp>
      <p:sp>
        <p:nvSpPr>
          <p:cNvPr id="5" name="Shape 2"/>
          <p:cNvSpPr/>
          <p:nvPr/>
        </p:nvSpPr>
        <p:spPr>
          <a:xfrm>
            <a:off x="2962573" y="2404170"/>
            <a:ext cx="667345" cy="667345"/>
          </a:xfrm>
          <a:prstGeom prst="roundRect">
            <a:avLst>
              <a:gd name="adj" fmla="val 171276"/>
            </a:avLst>
          </a:prstGeom>
          <a:solidFill>
            <a:srgbClr val="D2600F"/>
          </a:solidFill>
          <a:ln/>
        </p:spPr>
      </p:sp>
      <p:sp>
        <p:nvSpPr>
          <p:cNvPr id="6" name="Text 3"/>
          <p:cNvSpPr/>
          <p:nvPr/>
        </p:nvSpPr>
        <p:spPr>
          <a:xfrm>
            <a:off x="3162747" y="2571006"/>
            <a:ext cx="266849" cy="333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063" dirty="0"/>
          </a:p>
        </p:txBody>
      </p:sp>
      <p:sp>
        <p:nvSpPr>
          <p:cNvPr id="7" name="Text 4"/>
          <p:cNvSpPr/>
          <p:nvPr/>
        </p:nvSpPr>
        <p:spPr>
          <a:xfrm>
            <a:off x="1239590" y="3293864"/>
            <a:ext cx="2953345" cy="347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88"/>
              </a:lnSpc>
            </a:pPr>
            <a:r>
              <a:rPr lang="en-US" sz="218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Interlinea e Spaziatura</a:t>
            </a:r>
            <a:endParaRPr lang="en-US" sz="2188" dirty="0"/>
          </a:p>
        </p:txBody>
      </p:sp>
      <p:sp>
        <p:nvSpPr>
          <p:cNvPr id="8" name="Text 5"/>
          <p:cNvSpPr/>
          <p:nvPr/>
        </p:nvSpPr>
        <p:spPr>
          <a:xfrm>
            <a:off x="1239591" y="3774728"/>
            <a:ext cx="4113311" cy="711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Controllo dell'interlinea singola, 1,5 righe o doppia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239591" y="4620072"/>
            <a:ext cx="4113311" cy="711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Spaziatura prima e dopo i paragrafi (in punti)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239591" y="5465415"/>
            <a:ext cx="4113311" cy="355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Allineamento verticale sulla pagina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5826175" y="2709268"/>
            <a:ext cx="4615160" cy="114300"/>
          </a:xfrm>
          <a:prstGeom prst="roundRect">
            <a:avLst>
              <a:gd name="adj" fmla="val 81744"/>
            </a:avLst>
          </a:prstGeom>
          <a:solidFill>
            <a:srgbClr val="D2600F"/>
          </a:solidFill>
          <a:ln/>
        </p:spPr>
      </p:sp>
      <p:sp>
        <p:nvSpPr>
          <p:cNvPr id="12" name="Shape 9"/>
          <p:cNvSpPr/>
          <p:nvPr/>
        </p:nvSpPr>
        <p:spPr>
          <a:xfrm>
            <a:off x="7800083" y="2404170"/>
            <a:ext cx="667345" cy="667345"/>
          </a:xfrm>
          <a:prstGeom prst="roundRect">
            <a:avLst>
              <a:gd name="adj" fmla="val 171276"/>
            </a:avLst>
          </a:prstGeom>
          <a:solidFill>
            <a:srgbClr val="D2600F"/>
          </a:solidFill>
          <a:ln/>
        </p:spPr>
      </p:sp>
      <p:sp>
        <p:nvSpPr>
          <p:cNvPr id="13" name="Text 10"/>
          <p:cNvSpPr/>
          <p:nvPr/>
        </p:nvSpPr>
        <p:spPr>
          <a:xfrm>
            <a:off x="8000257" y="2571006"/>
            <a:ext cx="266849" cy="333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063" dirty="0"/>
          </a:p>
        </p:txBody>
      </p:sp>
      <p:sp>
        <p:nvSpPr>
          <p:cNvPr id="14" name="Text 11"/>
          <p:cNvSpPr/>
          <p:nvPr/>
        </p:nvSpPr>
        <p:spPr>
          <a:xfrm>
            <a:off x="6077099" y="3293864"/>
            <a:ext cx="2780705" cy="347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88"/>
              </a:lnSpc>
            </a:pPr>
            <a:r>
              <a:rPr lang="en-US" sz="218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Rientri e Tabulazioni</a:t>
            </a:r>
            <a:endParaRPr lang="en-US" sz="2188" dirty="0"/>
          </a:p>
        </p:txBody>
      </p:sp>
      <p:sp>
        <p:nvSpPr>
          <p:cNvPr id="15" name="Text 12"/>
          <p:cNvSpPr/>
          <p:nvPr/>
        </p:nvSpPr>
        <p:spPr>
          <a:xfrm>
            <a:off x="6077100" y="3774728"/>
            <a:ext cx="4113311" cy="711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Rientri di prima riga, sporgenti e negativi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077100" y="4620072"/>
            <a:ext cx="4113311" cy="711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Impostazione di tabulazioni personalizzate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6077100" y="5465416"/>
            <a:ext cx="4113311" cy="711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Allineamento tabulazioni (sinistra, destra, centrato, decimale)</a:t>
            </a:r>
            <a:endParaRPr lang="en-US" sz="1750" dirty="0"/>
          </a:p>
        </p:txBody>
      </p:sp>
      <p:sp>
        <p:nvSpPr>
          <p:cNvPr id="18" name="Shape 15"/>
          <p:cNvSpPr/>
          <p:nvPr/>
        </p:nvSpPr>
        <p:spPr>
          <a:xfrm>
            <a:off x="988665" y="6955780"/>
            <a:ext cx="9452670" cy="114300"/>
          </a:xfrm>
          <a:prstGeom prst="roundRect">
            <a:avLst>
              <a:gd name="adj" fmla="val 81744"/>
            </a:avLst>
          </a:prstGeom>
          <a:solidFill>
            <a:srgbClr val="D2600F"/>
          </a:solidFill>
          <a:ln/>
        </p:spPr>
      </p:sp>
      <p:sp>
        <p:nvSpPr>
          <p:cNvPr id="19" name="Shape 16"/>
          <p:cNvSpPr/>
          <p:nvPr/>
        </p:nvSpPr>
        <p:spPr>
          <a:xfrm>
            <a:off x="5381328" y="6650683"/>
            <a:ext cx="667345" cy="667345"/>
          </a:xfrm>
          <a:prstGeom prst="roundRect">
            <a:avLst>
              <a:gd name="adj" fmla="val 171276"/>
            </a:avLst>
          </a:prstGeom>
          <a:solidFill>
            <a:srgbClr val="D2600F"/>
          </a:solidFill>
          <a:ln/>
        </p:spPr>
      </p:sp>
      <p:sp>
        <p:nvSpPr>
          <p:cNvPr id="20" name="Text 17"/>
          <p:cNvSpPr/>
          <p:nvPr/>
        </p:nvSpPr>
        <p:spPr>
          <a:xfrm>
            <a:off x="5581502" y="6817519"/>
            <a:ext cx="266849" cy="333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063" dirty="0"/>
          </a:p>
        </p:txBody>
      </p:sp>
      <p:sp>
        <p:nvSpPr>
          <p:cNvPr id="21" name="Text 18"/>
          <p:cNvSpPr/>
          <p:nvPr/>
        </p:nvSpPr>
        <p:spPr>
          <a:xfrm>
            <a:off x="1239590" y="7540378"/>
            <a:ext cx="2780705" cy="347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88"/>
              </a:lnSpc>
            </a:pPr>
            <a:r>
              <a:rPr lang="en-US" sz="218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Elenchi Multilivello</a:t>
            </a:r>
            <a:endParaRPr lang="en-US" sz="2188" dirty="0"/>
          </a:p>
        </p:txBody>
      </p:sp>
      <p:sp>
        <p:nvSpPr>
          <p:cNvPr id="22" name="Text 19"/>
          <p:cNvSpPr/>
          <p:nvPr/>
        </p:nvSpPr>
        <p:spPr>
          <a:xfrm>
            <a:off x="1239591" y="8021241"/>
            <a:ext cx="8950821" cy="355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Creazione di gerarchie logiche nei documenti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1239591" y="8510587"/>
            <a:ext cx="8950821" cy="355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Personalizzazione del formato numerico per livello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1239591" y="8999935"/>
            <a:ext cx="8950821" cy="355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Integrazione con gli stili di paragrafo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69665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0946" y="454373"/>
            <a:ext cx="6917383" cy="516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63"/>
              </a:lnSpc>
            </a:pPr>
            <a:r>
              <a:rPr lang="en-US" sz="32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Elementi Strutturali del Documento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0946" y="1383805"/>
            <a:ext cx="3054698" cy="258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Interruzioni di Pagina e Sezione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60947" y="1807221"/>
            <a:ext cx="8281541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Interruzione di pagina semplice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660947" y="2129284"/>
            <a:ext cx="8281541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Interruzione di sezione continua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660947" y="2451348"/>
            <a:ext cx="8281541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Interruzione di sezione su pagina pari/dispari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641587" y="5448300"/>
            <a:ext cx="8272014" cy="3308745"/>
          </a:xfrm>
          <a:prstGeom prst="roundRect">
            <a:avLst>
              <a:gd name="adj" fmla="val 7183"/>
            </a:avLst>
          </a:prstGeom>
          <a:solidFill>
            <a:srgbClr val="B6D6FC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46" y="3153817"/>
            <a:ext cx="206574" cy="165199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057276" y="5548534"/>
            <a:ext cx="7488882" cy="2645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 sezioni permettono di creare documenti complessi con formattazioni diverse (orientamento, margini, colonne) all'interno dello stesso file.</a:t>
            </a:r>
            <a:endParaRPr lang="en-US" sz="2400" b="1" dirty="0"/>
          </a:p>
        </p:txBody>
      </p:sp>
      <p:sp>
        <p:nvSpPr>
          <p:cNvPr id="10" name="Text 7"/>
          <p:cNvSpPr/>
          <p:nvPr/>
        </p:nvSpPr>
        <p:spPr>
          <a:xfrm>
            <a:off x="9355039" y="1383805"/>
            <a:ext cx="2701678" cy="258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Utilizzo pratico delle sezioni</a:t>
            </a:r>
            <a:endParaRPr lang="en-US" sz="1625" dirty="0"/>
          </a:p>
        </p:txBody>
      </p:sp>
      <p:sp>
        <p:nvSpPr>
          <p:cNvPr id="11" name="Text 8"/>
          <p:cNvSpPr/>
          <p:nvPr/>
        </p:nvSpPr>
        <p:spPr>
          <a:xfrm>
            <a:off x="9355040" y="1807221"/>
            <a:ext cx="8281541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Alternare orientamento verticale e orizzontale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9355040" y="2129284"/>
            <a:ext cx="8281541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Creare </a:t>
            </a: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intestazioni</a:t>
            </a: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piè di pagina diversi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9355040" y="2451348"/>
            <a:ext cx="8281541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Impostare </a:t>
            </a: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numerazioni</a:t>
            </a: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di pagina indipendenti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9355040" y="2773413"/>
            <a:ext cx="8281541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063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Gestire colonne </a:t>
            </a: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multiple</a:t>
            </a: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in parti specifiche</a:t>
            </a:r>
            <a:endParaRPr lang="en-US" sz="125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040" y="3223618"/>
            <a:ext cx="8281541" cy="82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05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3272</Words>
  <Application>Microsoft Office PowerPoint</Application>
  <PresentationFormat>Personalizzato</PresentationFormat>
  <Paragraphs>393</Paragraphs>
  <Slides>38</Slides>
  <Notes>31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8" baseType="lpstr">
      <vt:lpstr>Roboto</vt:lpstr>
      <vt:lpstr>Open Sans</vt:lpstr>
      <vt:lpstr>Arial</vt:lpstr>
      <vt:lpstr>Calibri</vt:lpstr>
      <vt:lpstr>Nunito</vt:lpstr>
      <vt:lpstr>Aptos</vt:lpstr>
      <vt:lpstr>Libre Baskerville</vt:lpstr>
      <vt:lpstr>Bitter Medium</vt:lpstr>
      <vt:lpstr>Roboto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 mentis</dc:title>
  <dc:creator>Asus</dc:creator>
  <cp:lastModifiedBy>roberta iacopinelli</cp:lastModifiedBy>
  <cp:revision>7</cp:revision>
  <dcterms:created xsi:type="dcterms:W3CDTF">2006-08-16T00:00:00Z</dcterms:created>
  <dcterms:modified xsi:type="dcterms:W3CDTF">2025-07-20T17:25:51Z</dcterms:modified>
  <dc:identifier>DAGtf_RzMuk</dc:identifier>
</cp:coreProperties>
</file>