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80" r:id="rId23"/>
    <p:sldId id="281" r:id="rId24"/>
    <p:sldId id="282" r:id="rId25"/>
    <p:sldId id="258"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279" r:id="rId44"/>
    <p:sldId id="259" r:id="rId45"/>
  </p:sldIdLst>
  <p:sldSz cx="18288000" cy="10287000"/>
  <p:notesSz cx="6858000" cy="9144000"/>
  <p:embeddedFontLst>
    <p:embeddedFont>
      <p:font typeface="Nunito" pitchFamily="2" charset="0"/>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Roboto Bold" panose="02000000000000000000" charset="0"/>
      <p:regular r:id="rId55"/>
    </p:embeddedFont>
    <p:embeddedFont>
      <p:font typeface="Roboto Slab" pitchFamily="2" charset="0"/>
      <p:regular r:id="rId56"/>
    </p:embeddedFont>
    <p:embeddedFont>
      <p:font typeface="Roboto Slab Light" pitchFamily="2"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98F81-28DC-4BA3-A108-FF423831144B}" type="datetimeFigureOut">
              <a:rPr lang="it-IT" smtClean="0"/>
              <a:t>12/10/2025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1BC533-0220-433F-A885-984489EEE8CD}" type="slidenum">
              <a:rPr lang="it-IT" smtClean="0"/>
              <a:t>‹N›</a:t>
            </a:fld>
            <a:endParaRPr lang="it-IT"/>
          </a:p>
        </p:txBody>
      </p:sp>
    </p:spTree>
    <p:extLst>
      <p:ext uri="{BB962C8B-B14F-4D97-AF65-F5344CB8AC3E}">
        <p14:creationId xmlns:p14="http://schemas.microsoft.com/office/powerpoint/2010/main" val="3773619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1394527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2665568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4195598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1955908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1715954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2011366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3790415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263165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3724368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2246560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352030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2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4186214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1102508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3339163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15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1357992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16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1994074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17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1538888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2306708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19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3064538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20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FE3C1"/>
          </a:solidFill>
          <a:ln/>
        </p:spPr>
      </p:sp>
      <p:sp>
        <p:nvSpPr>
          <p:cNvPr id="3" name="Shape 1"/>
          <p:cNvSpPr/>
          <p:nvPr/>
        </p:nvSpPr>
        <p:spPr>
          <a:xfrm>
            <a:off x="0" y="0"/>
            <a:ext cx="18288000" cy="10287000"/>
          </a:xfrm>
          <a:prstGeom prst="rect">
            <a:avLst/>
          </a:prstGeom>
          <a:solidFill>
            <a:srgbClr val="FFFAF4"/>
          </a:solidFill>
          <a:ln/>
        </p:spPr>
      </p:sp>
    </p:spTree>
    <p:extLst>
      <p:ext uri="{BB962C8B-B14F-4D97-AF65-F5344CB8AC3E}">
        <p14:creationId xmlns:p14="http://schemas.microsoft.com/office/powerpoint/2010/main" val="3718130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3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31.xml"/><Relationship Id="rId6" Type="http://schemas.openxmlformats.org/officeDocument/2006/relationships/hyperlink" Target="https://www.agid.gov.it/" TargetMode="External"/><Relationship Id="rId5" Type="http://schemas.openxmlformats.org/officeDocument/2006/relationships/hyperlink" Target="https://www.spid.gov.it/" TargetMode="External"/><Relationship Id="rId4" Type="http://schemas.openxmlformats.org/officeDocument/2006/relationships/hyperlink" Target="https://www.agid.gov.it/it/academy"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sp>
        <p:nvSpPr>
          <p:cNvPr id="2" name="Freeform 2"/>
          <p:cNvSpPr/>
          <p:nvPr/>
        </p:nvSpPr>
        <p:spPr>
          <a:xfrm>
            <a:off x="8960380" y="1028700"/>
            <a:ext cx="8317970" cy="8229600"/>
          </a:xfrm>
          <a:custGeom>
            <a:avLst/>
            <a:gdLst/>
            <a:ahLst/>
            <a:cxnLst/>
            <a:rect l="l" t="t" r="r" b="b"/>
            <a:pathLst>
              <a:path w="8317970" h="8229600">
                <a:moveTo>
                  <a:pt x="0" y="0"/>
                </a:moveTo>
                <a:lnTo>
                  <a:pt x="8317970" y="0"/>
                </a:lnTo>
                <a:lnTo>
                  <a:pt x="8317970" y="8229600"/>
                </a:lnTo>
                <a:lnTo>
                  <a:pt x="0" y="8229600"/>
                </a:lnTo>
                <a:lnTo>
                  <a:pt x="0" y="0"/>
                </a:lnTo>
                <a:close/>
              </a:path>
            </a:pathLst>
          </a:custGeom>
          <a:blipFill>
            <a:blip r:embed="rId2"/>
            <a:stretch>
              <a:fillRect l="-19920" r="-19920"/>
            </a:stretch>
          </a:blipFill>
        </p:spPr>
      </p:sp>
      <p:sp>
        <p:nvSpPr>
          <p:cNvPr id="3" name="AutoShape 3"/>
          <p:cNvSpPr/>
          <p:nvPr/>
        </p:nvSpPr>
        <p:spPr>
          <a:xfrm>
            <a:off x="1574671" y="1047750"/>
            <a:ext cx="5254328" cy="0"/>
          </a:xfrm>
          <a:prstGeom prst="line">
            <a:avLst/>
          </a:prstGeom>
          <a:ln w="38100" cap="flat">
            <a:solidFill>
              <a:srgbClr val="769EC4"/>
            </a:solidFill>
            <a:prstDash val="solid"/>
            <a:headEnd type="none" w="sm" len="sm"/>
            <a:tailEnd type="none" w="sm" len="sm"/>
          </a:ln>
        </p:spPr>
      </p:sp>
      <p:sp>
        <p:nvSpPr>
          <p:cNvPr id="4" name="AutoShape 4"/>
          <p:cNvSpPr/>
          <p:nvPr/>
        </p:nvSpPr>
        <p:spPr>
          <a:xfrm>
            <a:off x="1028700" y="9239250"/>
            <a:ext cx="5913736" cy="0"/>
          </a:xfrm>
          <a:prstGeom prst="line">
            <a:avLst/>
          </a:prstGeom>
          <a:ln w="38100" cap="flat">
            <a:solidFill>
              <a:srgbClr val="769EC4"/>
            </a:solidFill>
            <a:prstDash val="solid"/>
            <a:headEnd type="none" w="sm" len="sm"/>
            <a:tailEnd type="none" w="sm" len="sm"/>
          </a:ln>
        </p:spPr>
      </p:sp>
      <p:grpSp>
        <p:nvGrpSpPr>
          <p:cNvPr id="5" name="Group 5"/>
          <p:cNvGrpSpPr/>
          <p:nvPr/>
        </p:nvGrpSpPr>
        <p:grpSpPr>
          <a:xfrm>
            <a:off x="552537" y="3085623"/>
            <a:ext cx="8229600" cy="3967029"/>
            <a:chOff x="0" y="0"/>
            <a:chExt cx="10972800" cy="5289372"/>
          </a:xfrm>
        </p:grpSpPr>
        <p:sp>
          <p:nvSpPr>
            <p:cNvPr id="6" name="TextBox 6"/>
            <p:cNvSpPr txBox="1"/>
            <p:nvPr/>
          </p:nvSpPr>
          <p:spPr>
            <a:xfrm>
              <a:off x="0" y="581025"/>
              <a:ext cx="10972800" cy="4632147"/>
            </a:xfrm>
            <a:prstGeom prst="rect">
              <a:avLst/>
            </a:prstGeom>
          </p:spPr>
          <p:txBody>
            <a:bodyPr lIns="0" tIns="0" rIns="0" bIns="0" rtlCol="0" anchor="t">
              <a:spAutoFit/>
            </a:bodyPr>
            <a:lstStyle/>
            <a:p>
              <a:pPr algn="ctr">
                <a:lnSpc>
                  <a:spcPts val="12372"/>
                </a:lnSpc>
              </a:pPr>
              <a:r>
                <a:rPr lang="en-US" sz="15466" b="1">
                  <a:solidFill>
                    <a:srgbClr val="769EC4"/>
                  </a:solidFill>
                  <a:latin typeface="Roboto Bold"/>
                  <a:ea typeface="Roboto Bold"/>
                  <a:cs typeface="Roboto Bold"/>
                  <a:sym typeface="Roboto Bold"/>
                </a:rPr>
                <a:t>FORMA MENTIS</a:t>
              </a:r>
            </a:p>
          </p:txBody>
        </p:sp>
        <p:sp>
          <p:nvSpPr>
            <p:cNvPr id="7" name="TextBox 7"/>
            <p:cNvSpPr txBox="1"/>
            <p:nvPr/>
          </p:nvSpPr>
          <p:spPr>
            <a:xfrm>
              <a:off x="4191184" y="4624721"/>
              <a:ext cx="5891813" cy="664651"/>
            </a:xfrm>
            <a:prstGeom prst="rect">
              <a:avLst/>
            </a:prstGeom>
          </p:spPr>
          <p:txBody>
            <a:bodyPr lIns="0" tIns="0" rIns="0" bIns="0" rtlCol="0" anchor="t">
              <a:spAutoFit/>
            </a:bodyPr>
            <a:lstStyle/>
            <a:p>
              <a:pPr algn="r">
                <a:lnSpc>
                  <a:spcPts val="4155"/>
                </a:lnSpc>
                <a:spcBef>
                  <a:spcPct val="0"/>
                </a:spcBef>
              </a:pPr>
              <a:r>
                <a:rPr lang="en-US" sz="2968">
                  <a:solidFill>
                    <a:srgbClr val="0B3E5D"/>
                  </a:solidFill>
                  <a:latin typeface="Roboto"/>
                  <a:ea typeface="Roboto"/>
                  <a:cs typeface="Roboto"/>
                  <a:sym typeface="Roboto"/>
                </a:rPr>
                <a:t>Comune di Licata</a:t>
              </a:r>
            </a:p>
          </p:txBody>
        </p:sp>
      </p:grpSp>
      <p:sp>
        <p:nvSpPr>
          <p:cNvPr id="8" name="Freeform 8"/>
          <p:cNvSpPr/>
          <p:nvPr/>
        </p:nvSpPr>
        <p:spPr>
          <a:xfrm>
            <a:off x="854511" y="1884936"/>
            <a:ext cx="7625652" cy="724437"/>
          </a:xfrm>
          <a:custGeom>
            <a:avLst/>
            <a:gdLst/>
            <a:ahLst/>
            <a:cxnLst/>
            <a:rect l="l" t="t" r="r" b="b"/>
            <a:pathLst>
              <a:path w="7625652" h="724437">
                <a:moveTo>
                  <a:pt x="0" y="0"/>
                </a:moveTo>
                <a:lnTo>
                  <a:pt x="7625651" y="0"/>
                </a:lnTo>
                <a:lnTo>
                  <a:pt x="7625651" y="724437"/>
                </a:lnTo>
                <a:lnTo>
                  <a:pt x="0" y="724437"/>
                </a:lnTo>
                <a:lnTo>
                  <a:pt x="0" y="0"/>
                </a:lnTo>
                <a:close/>
              </a:path>
            </a:pathLst>
          </a:custGeom>
          <a:blipFill>
            <a:blip r:embed="rId3"/>
            <a:stretch>
              <a:fillRect/>
            </a:stretch>
          </a:blipFill>
        </p:spPr>
      </p:sp>
      <p:sp>
        <p:nvSpPr>
          <p:cNvPr id="9" name="Freeform 9"/>
          <p:cNvSpPr/>
          <p:nvPr/>
        </p:nvSpPr>
        <p:spPr>
          <a:xfrm>
            <a:off x="5324785" y="8018798"/>
            <a:ext cx="1098943" cy="1030259"/>
          </a:xfrm>
          <a:custGeom>
            <a:avLst/>
            <a:gdLst/>
            <a:ahLst/>
            <a:cxnLst/>
            <a:rect l="l" t="t" r="r" b="b"/>
            <a:pathLst>
              <a:path w="1098943" h="1030259">
                <a:moveTo>
                  <a:pt x="0" y="0"/>
                </a:moveTo>
                <a:lnTo>
                  <a:pt x="1098943" y="0"/>
                </a:lnTo>
                <a:lnTo>
                  <a:pt x="1098943" y="1030259"/>
                </a:lnTo>
                <a:lnTo>
                  <a:pt x="0" y="1030259"/>
                </a:lnTo>
                <a:lnTo>
                  <a:pt x="0" y="0"/>
                </a:lnTo>
                <a:close/>
              </a:path>
            </a:pathLst>
          </a:custGeom>
          <a:blipFill>
            <a:blip r:embed="rId4"/>
            <a:stretch>
              <a:fillRect/>
            </a:stretch>
          </a:blipFill>
        </p:spPr>
      </p:sp>
      <p:sp>
        <p:nvSpPr>
          <p:cNvPr id="10" name="Freeform 10"/>
          <p:cNvSpPr/>
          <p:nvPr/>
        </p:nvSpPr>
        <p:spPr>
          <a:xfrm>
            <a:off x="1362699" y="8018798"/>
            <a:ext cx="1428436" cy="1030259"/>
          </a:xfrm>
          <a:custGeom>
            <a:avLst/>
            <a:gdLst/>
            <a:ahLst/>
            <a:cxnLst/>
            <a:rect l="l" t="t" r="r" b="b"/>
            <a:pathLst>
              <a:path w="1428436" h="1030259">
                <a:moveTo>
                  <a:pt x="0" y="0"/>
                </a:moveTo>
                <a:lnTo>
                  <a:pt x="1428436" y="0"/>
                </a:lnTo>
                <a:lnTo>
                  <a:pt x="1428436" y="1030259"/>
                </a:lnTo>
                <a:lnTo>
                  <a:pt x="0" y="1030259"/>
                </a:lnTo>
                <a:lnTo>
                  <a:pt x="0" y="0"/>
                </a:lnTo>
                <a:close/>
              </a:path>
            </a:pathLst>
          </a:custGeom>
          <a:blipFill>
            <a:blip r:embed="rId5"/>
            <a:stretch>
              <a:fillRect/>
            </a:stretch>
          </a:blipFill>
        </p:spPr>
      </p:sp>
      <p:grpSp>
        <p:nvGrpSpPr>
          <p:cNvPr id="11" name="Group 11"/>
          <p:cNvGrpSpPr/>
          <p:nvPr/>
        </p:nvGrpSpPr>
        <p:grpSpPr>
          <a:xfrm>
            <a:off x="2597006" y="7586060"/>
            <a:ext cx="2727779" cy="1462998"/>
            <a:chOff x="0" y="0"/>
            <a:chExt cx="3637039" cy="1950664"/>
          </a:xfrm>
        </p:grpSpPr>
        <p:sp>
          <p:nvSpPr>
            <p:cNvPr id="12" name="Freeform 12"/>
            <p:cNvSpPr/>
            <p:nvPr/>
          </p:nvSpPr>
          <p:spPr>
            <a:xfrm>
              <a:off x="1024506" y="0"/>
              <a:ext cx="1588028" cy="1588028"/>
            </a:xfrm>
            <a:custGeom>
              <a:avLst/>
              <a:gdLst/>
              <a:ahLst/>
              <a:cxnLst/>
              <a:rect l="l" t="t" r="r" b="b"/>
              <a:pathLst>
                <a:path w="1588028" h="1588028">
                  <a:moveTo>
                    <a:pt x="0" y="0"/>
                  </a:moveTo>
                  <a:lnTo>
                    <a:pt x="1588027" y="0"/>
                  </a:lnTo>
                  <a:lnTo>
                    <a:pt x="1588027" y="1588028"/>
                  </a:lnTo>
                  <a:lnTo>
                    <a:pt x="0" y="1588028"/>
                  </a:lnTo>
                  <a:lnTo>
                    <a:pt x="0" y="0"/>
                  </a:lnTo>
                  <a:close/>
                </a:path>
              </a:pathLst>
            </a:custGeom>
            <a:blipFill>
              <a:blip r:embed="rId6"/>
              <a:stretch>
                <a:fillRect/>
              </a:stretch>
            </a:blipFill>
          </p:spPr>
        </p:sp>
        <p:sp>
          <p:nvSpPr>
            <p:cNvPr id="13" name="TextBox 13"/>
            <p:cNvSpPr txBox="1"/>
            <p:nvPr/>
          </p:nvSpPr>
          <p:spPr>
            <a:xfrm>
              <a:off x="0" y="1623787"/>
              <a:ext cx="3637039" cy="326877"/>
            </a:xfrm>
            <a:prstGeom prst="rect">
              <a:avLst/>
            </a:prstGeom>
          </p:spPr>
          <p:txBody>
            <a:bodyPr lIns="0" tIns="0" rIns="0" bIns="0" rtlCol="0" anchor="t">
              <a:spAutoFit/>
            </a:bodyPr>
            <a:lstStyle/>
            <a:p>
              <a:pPr algn="ctr">
                <a:lnSpc>
                  <a:spcPts val="2176"/>
                </a:lnSpc>
              </a:pPr>
              <a:r>
                <a:rPr lang="en-US" sz="1554">
                  <a:solidFill>
                    <a:srgbClr val="000000"/>
                  </a:solidFill>
                  <a:latin typeface="Nunito"/>
                  <a:ea typeface="Nunito"/>
                  <a:cs typeface="Nunito"/>
                  <a:sym typeface="Nunito"/>
                </a:rPr>
                <a:t>COMUNE DI LICATA</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8498" y="849214"/>
            <a:ext cx="12132766" cy="748754"/>
          </a:xfrm>
          <a:prstGeom prst="rect">
            <a:avLst/>
          </a:prstGeom>
          <a:noFill/>
          <a:ln/>
        </p:spPr>
        <p:txBody>
          <a:bodyPr wrap="none" lIns="0" tIns="0" rIns="0" bIns="0" rtlCol="0" anchor="t"/>
          <a:lstStyle/>
          <a:p>
            <a:pPr>
              <a:lnSpc>
                <a:spcPts val="5875"/>
              </a:lnSpc>
            </a:pPr>
            <a:r>
              <a:rPr lang="en-US" sz="4688" b="1" dirty="0">
                <a:solidFill>
                  <a:srgbClr val="0B3E5D"/>
                </a:solidFill>
                <a:latin typeface="Roboto Bold" pitchFamily="34" charset="0"/>
                <a:ea typeface="Roboto Bold" pitchFamily="34" charset="-122"/>
                <a:cs typeface="Roboto Bold" pitchFamily="34" charset="-120"/>
              </a:rPr>
              <a:t>Il Sistema Pubblico di Identità Digitale (SPID)</a:t>
            </a:r>
            <a:endParaRPr lang="en-US" sz="4688" dirty="0"/>
          </a:p>
        </p:txBody>
      </p:sp>
      <p:sp>
        <p:nvSpPr>
          <p:cNvPr id="3" name="Text 1"/>
          <p:cNvSpPr/>
          <p:nvPr/>
        </p:nvSpPr>
        <p:spPr>
          <a:xfrm>
            <a:off x="838498" y="2172741"/>
            <a:ext cx="9732764" cy="766763"/>
          </a:xfrm>
          <a:prstGeom prst="rect">
            <a:avLst/>
          </a:prstGeom>
          <a:noFill/>
          <a:ln/>
        </p:spPr>
        <p:txBody>
          <a:bodyPr wrap="square" lIns="0" tIns="0" rIns="0" bIns="0" rtlCol="0" anchor="t"/>
          <a:lstStyle/>
          <a:p>
            <a:pPr>
              <a:lnSpc>
                <a:spcPts val="3000"/>
              </a:lnSpc>
            </a:pPr>
            <a:r>
              <a:rPr lang="en-US" sz="1875" dirty="0">
                <a:solidFill>
                  <a:srgbClr val="0B3E5D"/>
                </a:solidFill>
                <a:latin typeface="Roboto" pitchFamily="34" charset="0"/>
                <a:ea typeface="Roboto" pitchFamily="34" charset="-122"/>
                <a:cs typeface="Roboto" pitchFamily="34" charset="-120"/>
              </a:rPr>
              <a:t>SPID è il </a:t>
            </a:r>
            <a:r>
              <a:rPr lang="en-US" sz="1875" b="1" dirty="0">
                <a:solidFill>
                  <a:srgbClr val="0B3E5D"/>
                </a:solidFill>
                <a:latin typeface="Roboto" pitchFamily="34" charset="0"/>
                <a:ea typeface="Roboto" pitchFamily="34" charset="-122"/>
                <a:cs typeface="Roboto" pitchFamily="34" charset="-120"/>
              </a:rPr>
              <a:t>sistema di autenticazione</a:t>
            </a:r>
            <a:r>
              <a:rPr lang="en-US" sz="1875" dirty="0">
                <a:solidFill>
                  <a:srgbClr val="0B3E5D"/>
                </a:solidFill>
                <a:latin typeface="Roboto" pitchFamily="34" charset="0"/>
                <a:ea typeface="Roboto" pitchFamily="34" charset="-122"/>
                <a:cs typeface="Roboto" pitchFamily="34" charset="-120"/>
              </a:rPr>
              <a:t> che permette a cittadini e imprese di accedere ai servizi online della Pubblica Amministrazione e dei privati aderenti con un'unica identità digitale.</a:t>
            </a:r>
            <a:endParaRPr lang="en-US" sz="1875" dirty="0"/>
          </a:p>
        </p:txBody>
      </p:sp>
      <p:sp>
        <p:nvSpPr>
          <p:cNvPr id="4" name="Text 2"/>
          <p:cNvSpPr/>
          <p:nvPr/>
        </p:nvSpPr>
        <p:spPr>
          <a:xfrm>
            <a:off x="838497" y="3178969"/>
            <a:ext cx="2995018" cy="374303"/>
          </a:xfrm>
          <a:prstGeom prst="rect">
            <a:avLst/>
          </a:prstGeom>
          <a:noFill/>
          <a:ln/>
        </p:spPr>
        <p:txBody>
          <a:bodyPr wrap="none" lIns="0" tIns="0" rIns="0" bIns="0" rtlCol="0" anchor="t"/>
          <a:lstStyle/>
          <a:p>
            <a:pPr>
              <a:lnSpc>
                <a:spcPts val="2938"/>
              </a:lnSpc>
            </a:pPr>
            <a:r>
              <a:rPr lang="en-US" sz="2313" b="1" dirty="0">
                <a:solidFill>
                  <a:srgbClr val="0B3E5D"/>
                </a:solidFill>
                <a:latin typeface="Roboto Bold" pitchFamily="34" charset="0"/>
                <a:ea typeface="Roboto Bold" pitchFamily="34" charset="-122"/>
                <a:cs typeface="Roboto Bold" pitchFamily="34" charset="-120"/>
              </a:rPr>
              <a:t>Tre livelli di sicurezza</a:t>
            </a:r>
            <a:endParaRPr lang="en-US" sz="2313" dirty="0"/>
          </a:p>
        </p:txBody>
      </p:sp>
      <p:sp>
        <p:nvSpPr>
          <p:cNvPr id="5" name="Text 3"/>
          <p:cNvSpPr/>
          <p:nvPr/>
        </p:nvSpPr>
        <p:spPr>
          <a:xfrm>
            <a:off x="838498" y="3792737"/>
            <a:ext cx="9732764" cy="383381"/>
          </a:xfrm>
          <a:prstGeom prst="rect">
            <a:avLst/>
          </a:prstGeom>
          <a:noFill/>
          <a:ln/>
        </p:spPr>
        <p:txBody>
          <a:bodyPr wrap="none" lIns="0" tIns="0" rIns="0" bIns="0" rtlCol="0" anchor="t"/>
          <a:lstStyle/>
          <a:p>
            <a:pPr marL="428625" indent="-428625">
              <a:lnSpc>
                <a:spcPts val="3000"/>
              </a:lnSpc>
              <a:buSzPct val="100000"/>
              <a:buChar char="•"/>
            </a:pPr>
            <a:r>
              <a:rPr lang="en-US" sz="1875" b="1" dirty="0">
                <a:solidFill>
                  <a:srgbClr val="0B3E5D"/>
                </a:solidFill>
                <a:latin typeface="Roboto" pitchFamily="34" charset="0"/>
                <a:ea typeface="Roboto" pitchFamily="34" charset="-122"/>
                <a:cs typeface="Roboto" pitchFamily="34" charset="-120"/>
              </a:rPr>
              <a:t>Livello 1:</a:t>
            </a:r>
            <a:r>
              <a:rPr lang="en-US" sz="1875" dirty="0">
                <a:solidFill>
                  <a:srgbClr val="0B3E5D"/>
                </a:solidFill>
                <a:latin typeface="Roboto" pitchFamily="34" charset="0"/>
                <a:ea typeface="Roboto" pitchFamily="34" charset="-122"/>
                <a:cs typeface="Roboto" pitchFamily="34" charset="-120"/>
              </a:rPr>
              <a:t> username e password</a:t>
            </a:r>
            <a:endParaRPr lang="en-US" sz="1875" dirty="0"/>
          </a:p>
        </p:txBody>
      </p:sp>
      <p:sp>
        <p:nvSpPr>
          <p:cNvPr id="6" name="Text 4"/>
          <p:cNvSpPr/>
          <p:nvPr/>
        </p:nvSpPr>
        <p:spPr>
          <a:xfrm>
            <a:off x="838498" y="4259908"/>
            <a:ext cx="9732764" cy="383381"/>
          </a:xfrm>
          <a:prstGeom prst="rect">
            <a:avLst/>
          </a:prstGeom>
          <a:noFill/>
          <a:ln/>
        </p:spPr>
        <p:txBody>
          <a:bodyPr wrap="none" lIns="0" tIns="0" rIns="0" bIns="0" rtlCol="0" anchor="t"/>
          <a:lstStyle/>
          <a:p>
            <a:pPr marL="428625" indent="-428625">
              <a:lnSpc>
                <a:spcPts val="3000"/>
              </a:lnSpc>
              <a:buSzPct val="100000"/>
              <a:buChar char="•"/>
            </a:pPr>
            <a:r>
              <a:rPr lang="en-US" sz="1875" b="1" dirty="0">
                <a:solidFill>
                  <a:srgbClr val="0B3E5D"/>
                </a:solidFill>
                <a:latin typeface="Roboto" pitchFamily="34" charset="0"/>
                <a:ea typeface="Roboto" pitchFamily="34" charset="-122"/>
                <a:cs typeface="Roboto" pitchFamily="34" charset="-120"/>
              </a:rPr>
              <a:t>Livello 2:</a:t>
            </a:r>
            <a:r>
              <a:rPr lang="en-US" sz="1875" dirty="0">
                <a:solidFill>
                  <a:srgbClr val="0B3E5D"/>
                </a:solidFill>
                <a:latin typeface="Roboto" pitchFamily="34" charset="0"/>
                <a:ea typeface="Roboto" pitchFamily="34" charset="-122"/>
                <a:cs typeface="Roboto" pitchFamily="34" charset="-120"/>
              </a:rPr>
              <a:t> credenziali + codice OTP temporaneo</a:t>
            </a:r>
            <a:endParaRPr lang="en-US" sz="1875" dirty="0"/>
          </a:p>
        </p:txBody>
      </p:sp>
      <p:sp>
        <p:nvSpPr>
          <p:cNvPr id="7" name="Text 5"/>
          <p:cNvSpPr/>
          <p:nvPr/>
        </p:nvSpPr>
        <p:spPr>
          <a:xfrm>
            <a:off x="838498" y="4727080"/>
            <a:ext cx="9732764" cy="383381"/>
          </a:xfrm>
          <a:prstGeom prst="rect">
            <a:avLst/>
          </a:prstGeom>
          <a:noFill/>
          <a:ln/>
        </p:spPr>
        <p:txBody>
          <a:bodyPr wrap="none" lIns="0" tIns="0" rIns="0" bIns="0" rtlCol="0" anchor="t"/>
          <a:lstStyle/>
          <a:p>
            <a:pPr marL="428625" indent="-428625">
              <a:lnSpc>
                <a:spcPts val="3000"/>
              </a:lnSpc>
              <a:buSzPct val="100000"/>
              <a:buChar char="•"/>
            </a:pPr>
            <a:r>
              <a:rPr lang="en-US" sz="1875" b="1" dirty="0">
                <a:solidFill>
                  <a:srgbClr val="0B3E5D"/>
                </a:solidFill>
                <a:latin typeface="Roboto" pitchFamily="34" charset="0"/>
                <a:ea typeface="Roboto" pitchFamily="34" charset="-122"/>
                <a:cs typeface="Roboto" pitchFamily="34" charset="-120"/>
              </a:rPr>
              <a:t>Livello 3:</a:t>
            </a:r>
            <a:r>
              <a:rPr lang="en-US" sz="1875" dirty="0">
                <a:solidFill>
                  <a:srgbClr val="0B3E5D"/>
                </a:solidFill>
                <a:latin typeface="Roboto" pitchFamily="34" charset="0"/>
                <a:ea typeface="Roboto" pitchFamily="34" charset="-122"/>
                <a:cs typeface="Roboto" pitchFamily="34" charset="-120"/>
              </a:rPr>
              <a:t> autenticazione forte con dispositivi fisici</a:t>
            </a:r>
            <a:endParaRPr lang="en-US" sz="1875" dirty="0"/>
          </a:p>
        </p:txBody>
      </p:sp>
      <p:sp>
        <p:nvSpPr>
          <p:cNvPr id="8" name="Text 6"/>
          <p:cNvSpPr/>
          <p:nvPr/>
        </p:nvSpPr>
        <p:spPr>
          <a:xfrm>
            <a:off x="11165384" y="2346424"/>
            <a:ext cx="6293644" cy="790575"/>
          </a:xfrm>
          <a:prstGeom prst="rect">
            <a:avLst/>
          </a:prstGeom>
          <a:noFill/>
          <a:ln/>
        </p:spPr>
        <p:txBody>
          <a:bodyPr wrap="none" lIns="0" tIns="0" rIns="0" bIns="0" rtlCol="0" anchor="t"/>
          <a:lstStyle/>
          <a:p>
            <a:pPr algn="ctr">
              <a:lnSpc>
                <a:spcPts val="6188"/>
              </a:lnSpc>
            </a:pPr>
            <a:r>
              <a:rPr lang="en-US" sz="6188" b="1" dirty="0">
                <a:solidFill>
                  <a:srgbClr val="0B3E5D"/>
                </a:solidFill>
                <a:latin typeface="Roboto Bold" pitchFamily="34" charset="0"/>
                <a:ea typeface="Roboto Bold" pitchFamily="34" charset="-122"/>
                <a:cs typeface="Roboto Bold" pitchFamily="34" charset="-120"/>
              </a:rPr>
              <a:t>1B+</a:t>
            </a:r>
            <a:endParaRPr lang="en-US" sz="6188" dirty="0"/>
          </a:p>
        </p:txBody>
      </p:sp>
      <p:sp>
        <p:nvSpPr>
          <p:cNvPr id="9" name="Text 7"/>
          <p:cNvSpPr/>
          <p:nvPr/>
        </p:nvSpPr>
        <p:spPr>
          <a:xfrm>
            <a:off x="12814697" y="3436292"/>
            <a:ext cx="2995018" cy="374303"/>
          </a:xfrm>
          <a:prstGeom prst="rect">
            <a:avLst/>
          </a:prstGeom>
          <a:noFill/>
          <a:ln/>
        </p:spPr>
        <p:txBody>
          <a:bodyPr wrap="none" lIns="0" tIns="0" rIns="0" bIns="0" rtlCol="0" anchor="t"/>
          <a:lstStyle/>
          <a:p>
            <a:pPr algn="ctr">
              <a:lnSpc>
                <a:spcPts val="2938"/>
              </a:lnSpc>
            </a:pPr>
            <a:r>
              <a:rPr lang="en-US" sz="2313" b="1" dirty="0">
                <a:solidFill>
                  <a:srgbClr val="0B3E5D"/>
                </a:solidFill>
                <a:latin typeface="Roboto Bold" pitchFamily="34" charset="0"/>
                <a:ea typeface="Roboto Bold" pitchFamily="34" charset="-122"/>
                <a:cs typeface="Roboto Bold" pitchFamily="34" charset="-120"/>
              </a:rPr>
              <a:t>Accessi nel 2023</a:t>
            </a:r>
            <a:endParaRPr lang="en-US" sz="2313" dirty="0"/>
          </a:p>
        </p:txBody>
      </p:sp>
      <p:sp>
        <p:nvSpPr>
          <p:cNvPr id="10" name="Text 8"/>
          <p:cNvSpPr/>
          <p:nvPr/>
        </p:nvSpPr>
        <p:spPr>
          <a:xfrm>
            <a:off x="11165384" y="4050061"/>
            <a:ext cx="6293644" cy="383381"/>
          </a:xfrm>
          <a:prstGeom prst="rect">
            <a:avLst/>
          </a:prstGeom>
          <a:noFill/>
          <a:ln/>
        </p:spPr>
        <p:txBody>
          <a:bodyPr wrap="none" lIns="0" tIns="0" rIns="0" bIns="0" rtlCol="0" anchor="t"/>
          <a:lstStyle/>
          <a:p>
            <a:pPr algn="ctr">
              <a:lnSpc>
                <a:spcPts val="3000"/>
              </a:lnSpc>
            </a:pPr>
            <a:r>
              <a:rPr lang="en-US" sz="1875" dirty="0">
                <a:solidFill>
                  <a:srgbClr val="0B3E5D"/>
                </a:solidFill>
                <a:latin typeface="Roboto" pitchFamily="34" charset="0"/>
                <a:ea typeface="Roboto" pitchFamily="34" charset="-122"/>
                <a:cs typeface="Roboto" pitchFamily="34" charset="-120"/>
              </a:rPr>
              <a:t>Diffusione capillare su tutto il territorio nazionale</a:t>
            </a:r>
            <a:endParaRPr lang="en-US" sz="1875" dirty="0"/>
          </a:p>
        </p:txBody>
      </p:sp>
      <p:sp>
        <p:nvSpPr>
          <p:cNvPr id="11" name="Shape 9"/>
          <p:cNvSpPr/>
          <p:nvPr/>
        </p:nvSpPr>
        <p:spPr>
          <a:xfrm>
            <a:off x="838498" y="5583509"/>
            <a:ext cx="16611005" cy="39440"/>
          </a:xfrm>
          <a:prstGeom prst="rect">
            <a:avLst/>
          </a:prstGeom>
          <a:solidFill>
            <a:srgbClr val="0B3E5D">
              <a:alpha val="50000"/>
            </a:srgbClr>
          </a:solidFill>
          <a:ln/>
        </p:spPr>
      </p:sp>
      <p:sp>
        <p:nvSpPr>
          <p:cNvPr id="12" name="Text 10"/>
          <p:cNvSpPr/>
          <p:nvPr/>
        </p:nvSpPr>
        <p:spPr>
          <a:xfrm>
            <a:off x="838498" y="5982146"/>
            <a:ext cx="3058865" cy="374303"/>
          </a:xfrm>
          <a:prstGeom prst="rect">
            <a:avLst/>
          </a:prstGeom>
          <a:noFill/>
          <a:ln/>
        </p:spPr>
        <p:txBody>
          <a:bodyPr wrap="none" lIns="0" tIns="0" rIns="0" bIns="0" rtlCol="0" anchor="t"/>
          <a:lstStyle/>
          <a:p>
            <a:pPr>
              <a:lnSpc>
                <a:spcPts val="2938"/>
              </a:lnSpc>
            </a:pPr>
            <a:r>
              <a:rPr lang="en-US" sz="2313" b="1" dirty="0">
                <a:solidFill>
                  <a:srgbClr val="0B3E5D"/>
                </a:solidFill>
                <a:latin typeface="Roboto Bold" pitchFamily="34" charset="0"/>
                <a:ea typeface="Roboto Bold" pitchFamily="34" charset="-122"/>
                <a:cs typeface="Roboto Bold" pitchFamily="34" charset="-120"/>
              </a:rPr>
              <a:t>Modalità di attivazione</a:t>
            </a:r>
            <a:endParaRPr lang="en-US" sz="2313" dirty="0"/>
          </a:p>
        </p:txBody>
      </p:sp>
      <p:pic>
        <p:nvPicPr>
          <p:cNvPr id="13" name="Image 0" descr="preencoded.png"/>
          <p:cNvPicPr>
            <a:picLocks noChangeAspect="1"/>
          </p:cNvPicPr>
          <p:nvPr/>
        </p:nvPicPr>
        <p:blipFill>
          <a:blip r:embed="rId3"/>
          <a:stretch>
            <a:fillRect/>
          </a:stretch>
        </p:blipFill>
        <p:spPr>
          <a:xfrm>
            <a:off x="838498" y="6715721"/>
            <a:ext cx="5537001" cy="958304"/>
          </a:xfrm>
          <a:prstGeom prst="rect">
            <a:avLst/>
          </a:prstGeom>
        </p:spPr>
      </p:pic>
      <p:sp>
        <p:nvSpPr>
          <p:cNvPr id="14" name="Text 11"/>
          <p:cNvSpPr/>
          <p:nvPr/>
        </p:nvSpPr>
        <p:spPr>
          <a:xfrm>
            <a:off x="1077962" y="7913489"/>
            <a:ext cx="2995018" cy="374303"/>
          </a:xfrm>
          <a:prstGeom prst="rect">
            <a:avLst/>
          </a:prstGeom>
          <a:noFill/>
          <a:ln/>
        </p:spPr>
        <p:txBody>
          <a:bodyPr wrap="none" lIns="0" tIns="0" rIns="0" bIns="0" rtlCol="0" anchor="t"/>
          <a:lstStyle/>
          <a:p>
            <a:pPr>
              <a:lnSpc>
                <a:spcPts val="2938"/>
              </a:lnSpc>
            </a:pPr>
            <a:r>
              <a:rPr lang="en-US" sz="2313" b="1" dirty="0">
                <a:solidFill>
                  <a:srgbClr val="0B3E5D"/>
                </a:solidFill>
                <a:latin typeface="Roboto Bold" pitchFamily="34" charset="0"/>
                <a:ea typeface="Roboto Bold" pitchFamily="34" charset="-122"/>
                <a:cs typeface="Roboto Bold" pitchFamily="34" charset="-120"/>
              </a:rPr>
              <a:t>Online</a:t>
            </a:r>
            <a:endParaRPr lang="en-US" sz="2313" dirty="0"/>
          </a:p>
        </p:txBody>
      </p:sp>
      <p:sp>
        <p:nvSpPr>
          <p:cNvPr id="15" name="Text 12"/>
          <p:cNvSpPr/>
          <p:nvPr/>
        </p:nvSpPr>
        <p:spPr>
          <a:xfrm>
            <a:off x="1077962" y="8431411"/>
            <a:ext cx="5058073" cy="766763"/>
          </a:xfrm>
          <a:prstGeom prst="rect">
            <a:avLst/>
          </a:prstGeom>
          <a:noFill/>
          <a:ln/>
        </p:spPr>
        <p:txBody>
          <a:bodyPr wrap="square" lIns="0" tIns="0" rIns="0" bIns="0" rtlCol="0" anchor="t"/>
          <a:lstStyle/>
          <a:p>
            <a:pPr>
              <a:lnSpc>
                <a:spcPts val="3000"/>
              </a:lnSpc>
            </a:pPr>
            <a:r>
              <a:rPr lang="en-US" sz="1875" dirty="0">
                <a:solidFill>
                  <a:srgbClr val="0B3E5D"/>
                </a:solidFill>
                <a:latin typeface="Roboto" pitchFamily="34" charset="0"/>
                <a:ea typeface="Roboto" pitchFamily="34" charset="-122"/>
                <a:cs typeface="Roboto" pitchFamily="34" charset="-120"/>
              </a:rPr>
              <a:t>Registrazione tramite video-identificazione con documento valido</a:t>
            </a:r>
            <a:endParaRPr lang="en-US" sz="1875" dirty="0"/>
          </a:p>
        </p:txBody>
      </p:sp>
      <p:pic>
        <p:nvPicPr>
          <p:cNvPr id="16" name="Image 1" descr="preencoded.png"/>
          <p:cNvPicPr>
            <a:picLocks noChangeAspect="1"/>
          </p:cNvPicPr>
          <p:nvPr/>
        </p:nvPicPr>
        <p:blipFill>
          <a:blip r:embed="rId4"/>
          <a:stretch>
            <a:fillRect/>
          </a:stretch>
        </p:blipFill>
        <p:spPr>
          <a:xfrm>
            <a:off x="6375500" y="6715721"/>
            <a:ext cx="5537001" cy="958304"/>
          </a:xfrm>
          <a:prstGeom prst="rect">
            <a:avLst/>
          </a:prstGeom>
        </p:spPr>
      </p:pic>
      <p:sp>
        <p:nvSpPr>
          <p:cNvPr id="17" name="Text 13"/>
          <p:cNvSpPr/>
          <p:nvPr/>
        </p:nvSpPr>
        <p:spPr>
          <a:xfrm>
            <a:off x="6614964" y="7913489"/>
            <a:ext cx="2995018" cy="374303"/>
          </a:xfrm>
          <a:prstGeom prst="rect">
            <a:avLst/>
          </a:prstGeom>
          <a:noFill/>
          <a:ln/>
        </p:spPr>
        <p:txBody>
          <a:bodyPr wrap="none" lIns="0" tIns="0" rIns="0" bIns="0" rtlCol="0" anchor="t"/>
          <a:lstStyle/>
          <a:p>
            <a:pPr>
              <a:lnSpc>
                <a:spcPts val="2938"/>
              </a:lnSpc>
            </a:pPr>
            <a:r>
              <a:rPr lang="en-US" sz="2313" b="1" dirty="0">
                <a:solidFill>
                  <a:srgbClr val="0B3E5D"/>
                </a:solidFill>
                <a:latin typeface="Roboto Bold" pitchFamily="34" charset="0"/>
                <a:ea typeface="Roboto Bold" pitchFamily="34" charset="-122"/>
                <a:cs typeface="Roboto Bold" pitchFamily="34" charset="-120"/>
              </a:rPr>
              <a:t>Di persona</a:t>
            </a:r>
            <a:endParaRPr lang="en-US" sz="2313" dirty="0"/>
          </a:p>
        </p:txBody>
      </p:sp>
      <p:sp>
        <p:nvSpPr>
          <p:cNvPr id="18" name="Text 14"/>
          <p:cNvSpPr/>
          <p:nvPr/>
        </p:nvSpPr>
        <p:spPr>
          <a:xfrm>
            <a:off x="6614964" y="8431411"/>
            <a:ext cx="5058073" cy="766763"/>
          </a:xfrm>
          <a:prstGeom prst="rect">
            <a:avLst/>
          </a:prstGeom>
          <a:noFill/>
          <a:ln/>
        </p:spPr>
        <p:txBody>
          <a:bodyPr wrap="square" lIns="0" tIns="0" rIns="0" bIns="0" rtlCol="0" anchor="t"/>
          <a:lstStyle/>
          <a:p>
            <a:pPr>
              <a:lnSpc>
                <a:spcPts val="3000"/>
              </a:lnSpc>
            </a:pPr>
            <a:r>
              <a:rPr lang="en-US" sz="1875" dirty="0">
                <a:solidFill>
                  <a:srgbClr val="0B3E5D"/>
                </a:solidFill>
                <a:latin typeface="Roboto" pitchFamily="34" charset="0"/>
                <a:ea typeface="Roboto" pitchFamily="34" charset="-122"/>
                <a:cs typeface="Roboto" pitchFamily="34" charset="-120"/>
              </a:rPr>
              <a:t>Presso gli uffici degli Identity Provider accreditati</a:t>
            </a:r>
            <a:endParaRPr lang="en-US" sz="1875" dirty="0"/>
          </a:p>
        </p:txBody>
      </p:sp>
      <p:pic>
        <p:nvPicPr>
          <p:cNvPr id="19" name="Image 2" descr="preencoded.png"/>
          <p:cNvPicPr>
            <a:picLocks noChangeAspect="1"/>
          </p:cNvPicPr>
          <p:nvPr/>
        </p:nvPicPr>
        <p:blipFill>
          <a:blip r:embed="rId5"/>
          <a:stretch>
            <a:fillRect/>
          </a:stretch>
        </p:blipFill>
        <p:spPr>
          <a:xfrm>
            <a:off x="11912502" y="6715721"/>
            <a:ext cx="5537001" cy="958304"/>
          </a:xfrm>
          <a:prstGeom prst="rect">
            <a:avLst/>
          </a:prstGeom>
        </p:spPr>
      </p:pic>
      <p:sp>
        <p:nvSpPr>
          <p:cNvPr id="20" name="Text 15"/>
          <p:cNvSpPr/>
          <p:nvPr/>
        </p:nvSpPr>
        <p:spPr>
          <a:xfrm>
            <a:off x="12151965" y="7913489"/>
            <a:ext cx="2995018" cy="374303"/>
          </a:xfrm>
          <a:prstGeom prst="rect">
            <a:avLst/>
          </a:prstGeom>
          <a:noFill/>
          <a:ln/>
        </p:spPr>
        <p:txBody>
          <a:bodyPr wrap="none" lIns="0" tIns="0" rIns="0" bIns="0" rtlCol="0" anchor="t"/>
          <a:lstStyle/>
          <a:p>
            <a:pPr>
              <a:lnSpc>
                <a:spcPts val="2938"/>
              </a:lnSpc>
            </a:pPr>
            <a:r>
              <a:rPr lang="en-US" sz="2313" b="1" dirty="0">
                <a:solidFill>
                  <a:srgbClr val="0B3E5D"/>
                </a:solidFill>
                <a:latin typeface="Roboto Bold" pitchFamily="34" charset="0"/>
                <a:ea typeface="Roboto Bold" pitchFamily="34" charset="-122"/>
                <a:cs typeface="Roboto Bold" pitchFamily="34" charset="-120"/>
              </a:rPr>
              <a:t>Con CIE o CNS</a:t>
            </a:r>
            <a:endParaRPr lang="en-US" sz="2313" dirty="0"/>
          </a:p>
        </p:txBody>
      </p:sp>
      <p:sp>
        <p:nvSpPr>
          <p:cNvPr id="21" name="Text 16"/>
          <p:cNvSpPr/>
          <p:nvPr/>
        </p:nvSpPr>
        <p:spPr>
          <a:xfrm>
            <a:off x="12151965" y="8431411"/>
            <a:ext cx="5058073" cy="766763"/>
          </a:xfrm>
          <a:prstGeom prst="rect">
            <a:avLst/>
          </a:prstGeom>
          <a:noFill/>
          <a:ln/>
        </p:spPr>
        <p:txBody>
          <a:bodyPr wrap="square" lIns="0" tIns="0" rIns="0" bIns="0" rtlCol="0" anchor="t"/>
          <a:lstStyle/>
          <a:p>
            <a:pPr>
              <a:lnSpc>
                <a:spcPts val="3000"/>
              </a:lnSpc>
            </a:pPr>
            <a:r>
              <a:rPr lang="en-US" sz="1875" dirty="0">
                <a:solidFill>
                  <a:srgbClr val="0B3E5D"/>
                </a:solidFill>
                <a:latin typeface="Roboto" pitchFamily="34" charset="0"/>
                <a:ea typeface="Roboto" pitchFamily="34" charset="-122"/>
                <a:cs typeface="Roboto" pitchFamily="34" charset="-120"/>
              </a:rPr>
              <a:t>Utilizzando la propria identità elettronica esistente</a:t>
            </a:r>
            <a:endParaRPr lang="en-US" sz="1875"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6858000" cy="10287000"/>
          </a:xfrm>
          <a:prstGeom prst="rect">
            <a:avLst/>
          </a:prstGeom>
        </p:spPr>
      </p:pic>
      <p:sp>
        <p:nvSpPr>
          <p:cNvPr id="3" name="Text 0"/>
          <p:cNvSpPr/>
          <p:nvPr/>
        </p:nvSpPr>
        <p:spPr>
          <a:xfrm>
            <a:off x="7850238" y="2368601"/>
            <a:ext cx="9445526" cy="2445544"/>
          </a:xfrm>
          <a:prstGeom prst="rect">
            <a:avLst/>
          </a:prstGeom>
          <a:noFill/>
          <a:ln/>
        </p:spPr>
        <p:txBody>
          <a:bodyPr wrap="square" lIns="0" tIns="0" rIns="0" bIns="0" rtlCol="0" anchor="t"/>
          <a:lstStyle/>
          <a:p>
            <a:pPr>
              <a:lnSpc>
                <a:spcPts val="9625"/>
              </a:lnSpc>
            </a:pPr>
            <a:r>
              <a:rPr lang="en-US" sz="7688" b="1" dirty="0">
                <a:solidFill>
                  <a:srgbClr val="0B3E5D"/>
                </a:solidFill>
                <a:latin typeface="Roboto Bold" pitchFamily="34" charset="0"/>
                <a:ea typeface="Roboto Bold" pitchFamily="34" charset="-122"/>
                <a:cs typeface="Roboto Bold" pitchFamily="34" charset="-120"/>
              </a:rPr>
              <a:t>Accesso sicuro e semplice</a:t>
            </a:r>
            <a:endParaRPr lang="en-US" sz="7688" dirty="0"/>
          </a:p>
        </p:txBody>
      </p:sp>
      <p:sp>
        <p:nvSpPr>
          <p:cNvPr id="4" name="Text 1"/>
          <p:cNvSpPr/>
          <p:nvPr/>
        </p:nvSpPr>
        <p:spPr>
          <a:xfrm>
            <a:off x="7850237" y="5239345"/>
            <a:ext cx="6949083" cy="708720"/>
          </a:xfrm>
          <a:prstGeom prst="rect">
            <a:avLst/>
          </a:prstGeom>
          <a:noFill/>
          <a:ln/>
        </p:spPr>
        <p:txBody>
          <a:bodyPr wrap="none" lIns="0" tIns="0" rIns="0" bIns="0" rtlCol="0" anchor="t"/>
          <a:lstStyle/>
          <a:p>
            <a:pPr>
              <a:lnSpc>
                <a:spcPts val="5563"/>
              </a:lnSpc>
            </a:pPr>
            <a:r>
              <a:rPr lang="en-US" sz="4438" b="1" dirty="0">
                <a:solidFill>
                  <a:srgbClr val="0B3E5D"/>
                </a:solidFill>
                <a:latin typeface="Roboto Bold" pitchFamily="34" charset="0"/>
                <a:ea typeface="Roboto Bold" pitchFamily="34" charset="-122"/>
                <a:cs typeface="Roboto Bold" pitchFamily="34" charset="-120"/>
              </a:rPr>
              <a:t>Il pulsante "Entra con SPID"</a:t>
            </a:r>
            <a:endParaRPr lang="en-US" sz="4438" dirty="0"/>
          </a:p>
        </p:txBody>
      </p:sp>
      <p:sp>
        <p:nvSpPr>
          <p:cNvPr id="5" name="Text 2"/>
          <p:cNvSpPr/>
          <p:nvPr/>
        </p:nvSpPr>
        <p:spPr>
          <a:xfrm>
            <a:off x="8275439" y="6692206"/>
            <a:ext cx="9020324" cy="907256"/>
          </a:xfrm>
          <a:prstGeom prst="rect">
            <a:avLst/>
          </a:prstGeom>
          <a:noFill/>
          <a:ln/>
        </p:spPr>
        <p:txBody>
          <a:bodyPr wrap="square" lIns="0" tIns="0" rIns="0" bIns="0" rtlCol="0" anchor="t"/>
          <a:lstStyle/>
          <a:p>
            <a:pPr>
              <a:lnSpc>
                <a:spcPts val="3563"/>
              </a:lnSpc>
            </a:pPr>
            <a:r>
              <a:rPr lang="en-US" sz="2188" dirty="0">
                <a:solidFill>
                  <a:srgbClr val="0B3E5D"/>
                </a:solidFill>
                <a:latin typeface="Roboto" pitchFamily="34" charset="0"/>
                <a:ea typeface="Roboto" pitchFamily="34" charset="-122"/>
                <a:cs typeface="Roboto" pitchFamily="34" charset="-120"/>
              </a:rPr>
              <a:t>Un'unica identità digitale per accedere a migliaia di servizi pubblici e privati, con la massima sicurezza e semplicità d'uso.</a:t>
            </a:r>
            <a:endParaRPr lang="en-US" sz="2188" dirty="0"/>
          </a:p>
        </p:txBody>
      </p:sp>
      <p:sp>
        <p:nvSpPr>
          <p:cNvPr id="6" name="Shape 3"/>
          <p:cNvSpPr/>
          <p:nvPr/>
        </p:nvSpPr>
        <p:spPr>
          <a:xfrm>
            <a:off x="7850238" y="6373267"/>
            <a:ext cx="38100" cy="1545134"/>
          </a:xfrm>
          <a:prstGeom prst="rect">
            <a:avLst/>
          </a:prstGeom>
          <a:solidFill>
            <a:srgbClr val="0858A9"/>
          </a:solidFill>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430000" y="0"/>
            <a:ext cx="6858000" cy="10287000"/>
          </a:xfrm>
          <a:prstGeom prst="rect">
            <a:avLst/>
          </a:prstGeom>
        </p:spPr>
      </p:pic>
      <p:sp>
        <p:nvSpPr>
          <p:cNvPr id="3" name="Text 0"/>
          <p:cNvSpPr/>
          <p:nvPr/>
        </p:nvSpPr>
        <p:spPr>
          <a:xfrm>
            <a:off x="992238" y="3158878"/>
            <a:ext cx="9445526" cy="1772096"/>
          </a:xfrm>
          <a:prstGeom prst="rect">
            <a:avLst/>
          </a:prstGeom>
          <a:noFill/>
          <a:ln/>
        </p:spPr>
        <p:txBody>
          <a:bodyPr wrap="none" lIns="0" tIns="0" rIns="0" bIns="0" rtlCol="0" anchor="t"/>
          <a:lstStyle/>
          <a:p>
            <a:pPr>
              <a:lnSpc>
                <a:spcPts val="13938"/>
              </a:lnSpc>
            </a:pPr>
            <a:r>
              <a:rPr lang="en-US" sz="11125" b="1" dirty="0">
                <a:solidFill>
                  <a:srgbClr val="0B3E5D"/>
                </a:solidFill>
                <a:latin typeface="Roboto Bold" pitchFamily="34" charset="0"/>
                <a:ea typeface="Roboto Bold" pitchFamily="34" charset="-122"/>
                <a:cs typeface="Roboto Bold" pitchFamily="34" charset="-120"/>
              </a:rPr>
              <a:t>Capitolo 3</a:t>
            </a:r>
            <a:endParaRPr lang="en-US" sz="11125" dirty="0"/>
          </a:p>
        </p:txBody>
      </p:sp>
      <p:sp>
        <p:nvSpPr>
          <p:cNvPr id="4" name="Text 1"/>
          <p:cNvSpPr/>
          <p:nvPr/>
        </p:nvSpPr>
        <p:spPr>
          <a:xfrm>
            <a:off x="992238" y="5356175"/>
            <a:ext cx="9445526" cy="1771948"/>
          </a:xfrm>
          <a:prstGeom prst="rect">
            <a:avLst/>
          </a:prstGeom>
          <a:noFill/>
          <a:ln/>
        </p:spPr>
        <p:txBody>
          <a:bodyPr wrap="square" lIns="0" tIns="0" rIns="0" bIns="0" rtlCol="0" anchor="t"/>
          <a:lstStyle/>
          <a:p>
            <a:pPr>
              <a:lnSpc>
                <a:spcPts val="6938"/>
              </a:lnSpc>
            </a:pPr>
            <a:r>
              <a:rPr lang="en-US" sz="5563" b="1" dirty="0">
                <a:solidFill>
                  <a:srgbClr val="0B3E5D"/>
                </a:solidFill>
                <a:latin typeface="Roboto Bold" pitchFamily="34" charset="0"/>
                <a:ea typeface="Roboto Bold" pitchFamily="34" charset="-122"/>
                <a:cs typeface="Roboto Bold" pitchFamily="34" charset="-120"/>
              </a:rPr>
              <a:t>Come Utilizzare l'Identità Digitale nella PA</a:t>
            </a:r>
            <a:endParaRPr lang="en-US" sz="5563"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10531" y="925117"/>
            <a:ext cx="10086826" cy="812899"/>
          </a:xfrm>
          <a:prstGeom prst="rect">
            <a:avLst/>
          </a:prstGeom>
          <a:noFill/>
          <a:ln/>
        </p:spPr>
        <p:txBody>
          <a:bodyPr wrap="none" lIns="0" tIns="0" rIns="0" bIns="0" rtlCol="0" anchor="t"/>
          <a:lstStyle/>
          <a:p>
            <a:pPr>
              <a:lnSpc>
                <a:spcPts val="6375"/>
              </a:lnSpc>
            </a:pPr>
            <a:r>
              <a:rPr lang="en-US" sz="5063" b="1" dirty="0">
                <a:solidFill>
                  <a:srgbClr val="0B3E5D"/>
                </a:solidFill>
                <a:latin typeface="Roboto Bold" pitchFamily="34" charset="0"/>
                <a:ea typeface="Roboto Bold" pitchFamily="34" charset="-122"/>
                <a:cs typeface="Roboto Bold" pitchFamily="34" charset="-120"/>
              </a:rPr>
              <a:t>Accesso ai Servizi Pubblici Digitali</a:t>
            </a:r>
            <a:endParaRPr lang="en-US" sz="5063" dirty="0"/>
          </a:p>
        </p:txBody>
      </p:sp>
      <p:sp>
        <p:nvSpPr>
          <p:cNvPr id="3" name="Text 1"/>
          <p:cNvSpPr/>
          <p:nvPr/>
        </p:nvSpPr>
        <p:spPr>
          <a:xfrm>
            <a:off x="910531" y="2258318"/>
            <a:ext cx="16466939" cy="416124"/>
          </a:xfrm>
          <a:prstGeom prst="rect">
            <a:avLst/>
          </a:prstGeom>
          <a:noFill/>
          <a:ln/>
        </p:spPr>
        <p:txBody>
          <a:bodyPr wrap="none" lIns="0" tIns="0" rIns="0" bIns="0" rtlCol="0" anchor="t"/>
          <a:lstStyle/>
          <a:p>
            <a:pPr>
              <a:lnSpc>
                <a:spcPts val="3250"/>
              </a:lnSpc>
            </a:pPr>
            <a:r>
              <a:rPr lang="en-US" sz="2000" dirty="0">
                <a:solidFill>
                  <a:srgbClr val="0B3E5D"/>
                </a:solidFill>
                <a:latin typeface="Roboto" pitchFamily="34" charset="0"/>
                <a:ea typeface="Roboto" pitchFamily="34" charset="-122"/>
                <a:cs typeface="Roboto" pitchFamily="34" charset="-120"/>
              </a:rPr>
              <a:t>L'identità digitale apre le porte a un </a:t>
            </a:r>
            <a:r>
              <a:rPr lang="en-US" sz="2000" b="1" dirty="0">
                <a:solidFill>
                  <a:srgbClr val="0B3E5D"/>
                </a:solidFill>
                <a:latin typeface="Roboto" pitchFamily="34" charset="0"/>
                <a:ea typeface="Roboto" pitchFamily="34" charset="-122"/>
                <a:cs typeface="Roboto" pitchFamily="34" charset="-120"/>
              </a:rPr>
              <a:t>ecosistema completo di servizi online</a:t>
            </a:r>
            <a:r>
              <a:rPr lang="en-US" sz="2000" dirty="0">
                <a:solidFill>
                  <a:srgbClr val="0B3E5D"/>
                </a:solidFill>
                <a:latin typeface="Roboto" pitchFamily="34" charset="0"/>
                <a:ea typeface="Roboto" pitchFamily="34" charset="-122"/>
                <a:cs typeface="Roboto" pitchFamily="34" charset="-120"/>
              </a:rPr>
              <a:t>, eliminando code, spostamenti e perdite di tempo per i cittadini.</a:t>
            </a:r>
            <a:endParaRPr lang="en-US" sz="2000" dirty="0"/>
          </a:p>
        </p:txBody>
      </p:sp>
      <p:pic>
        <p:nvPicPr>
          <p:cNvPr id="4" name="Image 0" descr="preencoded.png"/>
          <p:cNvPicPr>
            <a:picLocks noChangeAspect="1"/>
          </p:cNvPicPr>
          <p:nvPr/>
        </p:nvPicPr>
        <p:blipFill>
          <a:blip r:embed="rId3"/>
          <a:stretch>
            <a:fillRect/>
          </a:stretch>
        </p:blipFill>
        <p:spPr>
          <a:xfrm>
            <a:off x="910530" y="2967038"/>
            <a:ext cx="780455" cy="780455"/>
          </a:xfrm>
          <a:prstGeom prst="rect">
            <a:avLst/>
          </a:prstGeom>
        </p:spPr>
      </p:pic>
      <p:sp>
        <p:nvSpPr>
          <p:cNvPr id="5" name="Text 2"/>
          <p:cNvSpPr/>
          <p:nvPr/>
        </p:nvSpPr>
        <p:spPr>
          <a:xfrm>
            <a:off x="2016176" y="3186410"/>
            <a:ext cx="3626941" cy="406450"/>
          </a:xfrm>
          <a:prstGeom prst="rect">
            <a:avLst/>
          </a:prstGeom>
          <a:noFill/>
          <a:ln/>
        </p:spPr>
        <p:txBody>
          <a:bodyPr wrap="none" lIns="0" tIns="0" rIns="0" bIns="0" rtlCol="0" anchor="t"/>
          <a:lstStyle/>
          <a:p>
            <a:pPr>
              <a:lnSpc>
                <a:spcPts val="3188"/>
              </a:lnSpc>
            </a:pPr>
            <a:r>
              <a:rPr lang="en-US" sz="2500" b="1" dirty="0">
                <a:solidFill>
                  <a:srgbClr val="0B3E5D"/>
                </a:solidFill>
                <a:latin typeface="Roboto Bold" pitchFamily="34" charset="0"/>
                <a:ea typeface="Roboto Bold" pitchFamily="34" charset="-122"/>
                <a:cs typeface="Roboto Bold" pitchFamily="34" charset="-120"/>
              </a:rPr>
              <a:t>Dichiarazione dei Redditi</a:t>
            </a:r>
            <a:endParaRPr lang="en-US" sz="2500" dirty="0"/>
          </a:p>
        </p:txBody>
      </p:sp>
      <p:sp>
        <p:nvSpPr>
          <p:cNvPr id="6" name="Text 3"/>
          <p:cNvSpPr/>
          <p:nvPr/>
        </p:nvSpPr>
        <p:spPr>
          <a:xfrm>
            <a:off x="2016176" y="3748831"/>
            <a:ext cx="6965156" cy="1248370"/>
          </a:xfrm>
          <a:prstGeom prst="rect">
            <a:avLst/>
          </a:prstGeom>
          <a:noFill/>
          <a:ln/>
        </p:spPr>
        <p:txBody>
          <a:bodyPr wrap="square" lIns="0" tIns="0" rIns="0" bIns="0" rtlCol="0" anchor="t"/>
          <a:lstStyle/>
          <a:p>
            <a:pPr>
              <a:lnSpc>
                <a:spcPts val="3250"/>
              </a:lnSpc>
            </a:pPr>
            <a:r>
              <a:rPr lang="en-US" sz="2000" dirty="0">
                <a:solidFill>
                  <a:srgbClr val="0B3E5D"/>
                </a:solidFill>
                <a:latin typeface="Roboto" pitchFamily="34" charset="0"/>
                <a:ea typeface="Roboto" pitchFamily="34" charset="-122"/>
                <a:cs typeface="Roboto" pitchFamily="34" charset="-120"/>
              </a:rPr>
              <a:t>Accesso diretto all'Agenzia delle Entrate per consultare e inviare la dichiarazione precompilata, gestire F24 e verificare rimborsi.</a:t>
            </a:r>
            <a:endParaRPr lang="en-US" sz="2000" dirty="0"/>
          </a:p>
        </p:txBody>
      </p:sp>
      <p:pic>
        <p:nvPicPr>
          <p:cNvPr id="7" name="Image 1" descr="preencoded.png"/>
          <p:cNvPicPr>
            <a:picLocks noChangeAspect="1"/>
          </p:cNvPicPr>
          <p:nvPr/>
        </p:nvPicPr>
        <p:blipFill>
          <a:blip r:embed="rId4"/>
          <a:stretch>
            <a:fillRect/>
          </a:stretch>
        </p:blipFill>
        <p:spPr>
          <a:xfrm>
            <a:off x="9306520" y="2967038"/>
            <a:ext cx="780455" cy="780455"/>
          </a:xfrm>
          <a:prstGeom prst="rect">
            <a:avLst/>
          </a:prstGeom>
        </p:spPr>
      </p:pic>
      <p:sp>
        <p:nvSpPr>
          <p:cNvPr id="8" name="Text 4"/>
          <p:cNvSpPr/>
          <p:nvPr/>
        </p:nvSpPr>
        <p:spPr>
          <a:xfrm>
            <a:off x="10412166" y="3186410"/>
            <a:ext cx="3252044" cy="406450"/>
          </a:xfrm>
          <a:prstGeom prst="rect">
            <a:avLst/>
          </a:prstGeom>
          <a:noFill/>
          <a:ln/>
        </p:spPr>
        <p:txBody>
          <a:bodyPr wrap="none" lIns="0" tIns="0" rIns="0" bIns="0" rtlCol="0" anchor="t"/>
          <a:lstStyle/>
          <a:p>
            <a:pPr>
              <a:lnSpc>
                <a:spcPts val="3188"/>
              </a:lnSpc>
            </a:pPr>
            <a:r>
              <a:rPr lang="en-US" sz="2500" b="1" dirty="0">
                <a:solidFill>
                  <a:srgbClr val="0B3E5D"/>
                </a:solidFill>
                <a:latin typeface="Roboto Bold" pitchFamily="34" charset="0"/>
                <a:ea typeface="Roboto Bold" pitchFamily="34" charset="-122"/>
                <a:cs typeface="Roboto Bold" pitchFamily="34" charset="-120"/>
              </a:rPr>
              <a:t>Pagamenti e Tributi</a:t>
            </a:r>
            <a:endParaRPr lang="en-US" sz="2500" dirty="0"/>
          </a:p>
        </p:txBody>
      </p:sp>
      <p:sp>
        <p:nvSpPr>
          <p:cNvPr id="9" name="Text 5"/>
          <p:cNvSpPr/>
          <p:nvPr/>
        </p:nvSpPr>
        <p:spPr>
          <a:xfrm>
            <a:off x="10412165" y="3748831"/>
            <a:ext cx="6965305" cy="832248"/>
          </a:xfrm>
          <a:prstGeom prst="rect">
            <a:avLst/>
          </a:prstGeom>
          <a:noFill/>
          <a:ln/>
        </p:spPr>
        <p:txBody>
          <a:bodyPr wrap="square" lIns="0" tIns="0" rIns="0" bIns="0" rtlCol="0" anchor="t"/>
          <a:lstStyle/>
          <a:p>
            <a:pPr>
              <a:lnSpc>
                <a:spcPts val="3250"/>
              </a:lnSpc>
            </a:pPr>
            <a:r>
              <a:rPr lang="en-US" sz="2000" dirty="0">
                <a:solidFill>
                  <a:srgbClr val="0B3E5D"/>
                </a:solidFill>
                <a:latin typeface="Roboto" pitchFamily="34" charset="0"/>
                <a:ea typeface="Roboto" pitchFamily="34" charset="-122"/>
                <a:cs typeface="Roboto" pitchFamily="34" charset="-120"/>
              </a:rPr>
              <a:t>Pagamento di tasse, multe, bolli e tributi locali attraverso PagoPA con tutte le modalità di pagamento disponibili.</a:t>
            </a:r>
            <a:endParaRPr lang="en-US" sz="2000" dirty="0"/>
          </a:p>
        </p:txBody>
      </p:sp>
      <p:pic>
        <p:nvPicPr>
          <p:cNvPr id="10" name="Image 2" descr="preencoded.png"/>
          <p:cNvPicPr>
            <a:picLocks noChangeAspect="1"/>
          </p:cNvPicPr>
          <p:nvPr/>
        </p:nvPicPr>
        <p:blipFill>
          <a:blip r:embed="rId5"/>
          <a:stretch>
            <a:fillRect/>
          </a:stretch>
        </p:blipFill>
        <p:spPr>
          <a:xfrm>
            <a:off x="910530" y="5517505"/>
            <a:ext cx="780455" cy="780455"/>
          </a:xfrm>
          <a:prstGeom prst="rect">
            <a:avLst/>
          </a:prstGeom>
        </p:spPr>
      </p:pic>
      <p:sp>
        <p:nvSpPr>
          <p:cNvPr id="11" name="Text 6"/>
          <p:cNvSpPr/>
          <p:nvPr/>
        </p:nvSpPr>
        <p:spPr>
          <a:xfrm>
            <a:off x="2016176" y="5736878"/>
            <a:ext cx="3252044" cy="406450"/>
          </a:xfrm>
          <a:prstGeom prst="rect">
            <a:avLst/>
          </a:prstGeom>
          <a:noFill/>
          <a:ln/>
        </p:spPr>
        <p:txBody>
          <a:bodyPr wrap="none" lIns="0" tIns="0" rIns="0" bIns="0" rtlCol="0" anchor="t"/>
          <a:lstStyle/>
          <a:p>
            <a:pPr>
              <a:lnSpc>
                <a:spcPts val="3188"/>
              </a:lnSpc>
            </a:pPr>
            <a:r>
              <a:rPr lang="en-US" sz="2500" b="1" dirty="0">
                <a:solidFill>
                  <a:srgbClr val="0B3E5D"/>
                </a:solidFill>
                <a:latin typeface="Roboto Bold" pitchFamily="34" charset="0"/>
                <a:ea typeface="Roboto Bold" pitchFamily="34" charset="-122"/>
                <a:cs typeface="Roboto Bold" pitchFamily="34" charset="-120"/>
              </a:rPr>
              <a:t>Iscrizioni Scolastiche</a:t>
            </a:r>
            <a:endParaRPr lang="en-US" sz="2500" dirty="0"/>
          </a:p>
        </p:txBody>
      </p:sp>
      <p:sp>
        <p:nvSpPr>
          <p:cNvPr id="12" name="Text 7"/>
          <p:cNvSpPr/>
          <p:nvPr/>
        </p:nvSpPr>
        <p:spPr>
          <a:xfrm>
            <a:off x="2016176" y="6299299"/>
            <a:ext cx="6965156" cy="1248370"/>
          </a:xfrm>
          <a:prstGeom prst="rect">
            <a:avLst/>
          </a:prstGeom>
          <a:noFill/>
          <a:ln/>
        </p:spPr>
        <p:txBody>
          <a:bodyPr wrap="square" lIns="0" tIns="0" rIns="0" bIns="0" rtlCol="0" anchor="t"/>
          <a:lstStyle/>
          <a:p>
            <a:pPr>
              <a:lnSpc>
                <a:spcPts val="3250"/>
              </a:lnSpc>
            </a:pPr>
            <a:r>
              <a:rPr lang="en-US" sz="2000" dirty="0">
                <a:solidFill>
                  <a:srgbClr val="0B3E5D"/>
                </a:solidFill>
                <a:latin typeface="Roboto" pitchFamily="34" charset="0"/>
                <a:ea typeface="Roboto" pitchFamily="34" charset="-122"/>
                <a:cs typeface="Roboto" pitchFamily="34" charset="-120"/>
              </a:rPr>
              <a:t>Iscrizione online alle scuole di ogni ordine e grado, consultazione pagelle e comunicazioni scuola-famiglia digitali.</a:t>
            </a:r>
            <a:endParaRPr lang="en-US" sz="2000" dirty="0"/>
          </a:p>
        </p:txBody>
      </p:sp>
      <p:pic>
        <p:nvPicPr>
          <p:cNvPr id="13" name="Image 3" descr="preencoded.png"/>
          <p:cNvPicPr>
            <a:picLocks noChangeAspect="1"/>
          </p:cNvPicPr>
          <p:nvPr/>
        </p:nvPicPr>
        <p:blipFill>
          <a:blip r:embed="rId6"/>
          <a:stretch>
            <a:fillRect/>
          </a:stretch>
        </p:blipFill>
        <p:spPr>
          <a:xfrm>
            <a:off x="9306520" y="5517505"/>
            <a:ext cx="780455" cy="780455"/>
          </a:xfrm>
          <a:prstGeom prst="rect">
            <a:avLst/>
          </a:prstGeom>
        </p:spPr>
      </p:pic>
      <p:sp>
        <p:nvSpPr>
          <p:cNvPr id="14" name="Text 8"/>
          <p:cNvSpPr/>
          <p:nvPr/>
        </p:nvSpPr>
        <p:spPr>
          <a:xfrm>
            <a:off x="10412166" y="5736878"/>
            <a:ext cx="3816846" cy="406450"/>
          </a:xfrm>
          <a:prstGeom prst="rect">
            <a:avLst/>
          </a:prstGeom>
          <a:noFill/>
          <a:ln/>
        </p:spPr>
        <p:txBody>
          <a:bodyPr wrap="none" lIns="0" tIns="0" rIns="0" bIns="0" rtlCol="0" anchor="t"/>
          <a:lstStyle/>
          <a:p>
            <a:pPr>
              <a:lnSpc>
                <a:spcPts val="3188"/>
              </a:lnSpc>
            </a:pPr>
            <a:r>
              <a:rPr lang="en-US" sz="2500" b="1" dirty="0">
                <a:solidFill>
                  <a:srgbClr val="0B3E5D"/>
                </a:solidFill>
                <a:latin typeface="Roboto Bold" pitchFamily="34" charset="0"/>
                <a:ea typeface="Roboto Bold" pitchFamily="34" charset="-122"/>
                <a:cs typeface="Roboto Bold" pitchFamily="34" charset="-120"/>
              </a:rPr>
              <a:t>Permessi e Autorizzazioni</a:t>
            </a:r>
            <a:endParaRPr lang="en-US" sz="2500" dirty="0"/>
          </a:p>
        </p:txBody>
      </p:sp>
      <p:sp>
        <p:nvSpPr>
          <p:cNvPr id="15" name="Text 9"/>
          <p:cNvSpPr/>
          <p:nvPr/>
        </p:nvSpPr>
        <p:spPr>
          <a:xfrm>
            <a:off x="10412165" y="6299299"/>
            <a:ext cx="6965305" cy="1248370"/>
          </a:xfrm>
          <a:prstGeom prst="rect">
            <a:avLst/>
          </a:prstGeom>
          <a:noFill/>
          <a:ln/>
        </p:spPr>
        <p:txBody>
          <a:bodyPr wrap="square" lIns="0" tIns="0" rIns="0" bIns="0" rtlCol="0" anchor="t"/>
          <a:lstStyle/>
          <a:p>
            <a:pPr>
              <a:lnSpc>
                <a:spcPts val="3250"/>
              </a:lnSpc>
            </a:pPr>
            <a:r>
              <a:rPr lang="en-US" sz="2000" dirty="0">
                <a:solidFill>
                  <a:srgbClr val="0B3E5D"/>
                </a:solidFill>
                <a:latin typeface="Roboto" pitchFamily="34" charset="0"/>
                <a:ea typeface="Roboto" pitchFamily="34" charset="-122"/>
                <a:cs typeface="Roboto" pitchFamily="34" charset="-120"/>
              </a:rPr>
              <a:t>Richiesta e gestione di permessi edilizi, autorizzazioni commerciali, certificati anagrafici e altri documenti amministrativi.</a:t>
            </a:r>
            <a:endParaRPr lang="en-US" sz="2000" dirty="0"/>
          </a:p>
        </p:txBody>
      </p:sp>
      <p:sp>
        <p:nvSpPr>
          <p:cNvPr id="16" name="Shape 10"/>
          <p:cNvSpPr/>
          <p:nvPr/>
        </p:nvSpPr>
        <p:spPr>
          <a:xfrm>
            <a:off x="910531" y="7840266"/>
            <a:ext cx="16466939" cy="1521619"/>
          </a:xfrm>
          <a:prstGeom prst="roundRect">
            <a:avLst>
              <a:gd name="adj" fmla="val 7181"/>
            </a:avLst>
          </a:prstGeom>
          <a:solidFill>
            <a:srgbClr val="B6D9FC"/>
          </a:solidFill>
          <a:ln/>
        </p:spPr>
      </p:sp>
      <p:pic>
        <p:nvPicPr>
          <p:cNvPr id="17" name="Image 4" descr="preencoded.png"/>
          <p:cNvPicPr>
            <a:picLocks noChangeAspect="1"/>
          </p:cNvPicPr>
          <p:nvPr/>
        </p:nvPicPr>
        <p:blipFill>
          <a:blip r:embed="rId7"/>
          <a:stretch>
            <a:fillRect/>
          </a:stretch>
        </p:blipFill>
        <p:spPr>
          <a:xfrm>
            <a:off x="1170683" y="8223498"/>
            <a:ext cx="325190" cy="260151"/>
          </a:xfrm>
          <a:prstGeom prst="rect">
            <a:avLst/>
          </a:prstGeom>
        </p:spPr>
      </p:pic>
      <p:sp>
        <p:nvSpPr>
          <p:cNvPr id="18" name="Text 11"/>
          <p:cNvSpPr/>
          <p:nvPr/>
        </p:nvSpPr>
        <p:spPr>
          <a:xfrm>
            <a:off x="1756023" y="8165455"/>
            <a:ext cx="15361295" cy="832248"/>
          </a:xfrm>
          <a:prstGeom prst="rect">
            <a:avLst/>
          </a:prstGeom>
          <a:noFill/>
          <a:ln/>
        </p:spPr>
        <p:txBody>
          <a:bodyPr wrap="square" lIns="0" tIns="0" rIns="0" bIns="0" rtlCol="0" anchor="t"/>
          <a:lstStyle/>
          <a:p>
            <a:pPr>
              <a:lnSpc>
                <a:spcPts val="3250"/>
              </a:lnSpc>
            </a:pPr>
            <a:r>
              <a:rPr lang="en-US" sz="2000" b="1" dirty="0">
                <a:solidFill>
                  <a:srgbClr val="000000"/>
                </a:solidFill>
                <a:latin typeface="Roboto" pitchFamily="34" charset="0"/>
                <a:ea typeface="Roboto" pitchFamily="34" charset="-122"/>
                <a:cs typeface="Roboto" pitchFamily="34" charset="-120"/>
              </a:rPr>
              <a:t>Dimensione europea:</a:t>
            </a:r>
            <a:r>
              <a:rPr lang="en-US" sz="2000" dirty="0">
                <a:solidFill>
                  <a:srgbClr val="000000"/>
                </a:solidFill>
                <a:latin typeface="Roboto" pitchFamily="34" charset="0"/>
                <a:ea typeface="Roboto" pitchFamily="34" charset="-122"/>
                <a:cs typeface="Roboto" pitchFamily="34" charset="-120"/>
              </a:rPr>
              <a:t> Grazie al regolamento eIDAS, l'identità digitale italiana permette l'accesso anche ai servizi digitali degli altri Paesi dell'Unione Europea.</a:t>
            </a:r>
            <a:endParaRPr 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75123" y="766168"/>
            <a:ext cx="10067181" cy="870645"/>
          </a:xfrm>
          <a:prstGeom prst="rect">
            <a:avLst/>
          </a:prstGeom>
          <a:noFill/>
          <a:ln/>
        </p:spPr>
        <p:txBody>
          <a:bodyPr wrap="none" lIns="0" tIns="0" rIns="0" bIns="0" rtlCol="0" anchor="t"/>
          <a:lstStyle/>
          <a:p>
            <a:pPr>
              <a:lnSpc>
                <a:spcPts val="6813"/>
              </a:lnSpc>
            </a:pPr>
            <a:r>
              <a:rPr lang="en-US" sz="5438" b="1" dirty="0">
                <a:solidFill>
                  <a:srgbClr val="0B3E5D"/>
                </a:solidFill>
                <a:latin typeface="Roboto Bold" pitchFamily="34" charset="0"/>
                <a:ea typeface="Roboto Bold" pitchFamily="34" charset="-122"/>
                <a:cs typeface="Roboto Bold" pitchFamily="34" charset="-120"/>
              </a:rPr>
              <a:t>Il Portafoglio Digitale (IT-Wallet)</a:t>
            </a:r>
            <a:endParaRPr lang="en-US" sz="5438" dirty="0"/>
          </a:p>
        </p:txBody>
      </p:sp>
      <p:pic>
        <p:nvPicPr>
          <p:cNvPr id="3" name="Image 0" descr="preencoded.png"/>
          <p:cNvPicPr>
            <a:picLocks noChangeAspect="1"/>
          </p:cNvPicPr>
          <p:nvPr/>
        </p:nvPicPr>
        <p:blipFill>
          <a:blip r:embed="rId3"/>
          <a:stretch>
            <a:fillRect/>
          </a:stretch>
        </p:blipFill>
        <p:spPr>
          <a:xfrm>
            <a:off x="975123" y="2368154"/>
            <a:ext cx="6977955" cy="6977955"/>
          </a:xfrm>
          <a:prstGeom prst="rect">
            <a:avLst/>
          </a:prstGeom>
        </p:spPr>
      </p:pic>
      <p:sp>
        <p:nvSpPr>
          <p:cNvPr id="4" name="Text 1"/>
          <p:cNvSpPr/>
          <p:nvPr/>
        </p:nvSpPr>
        <p:spPr>
          <a:xfrm>
            <a:off x="8642449" y="2305348"/>
            <a:ext cx="8679805" cy="1337221"/>
          </a:xfrm>
          <a:prstGeom prst="rect">
            <a:avLst/>
          </a:prstGeom>
          <a:noFill/>
          <a:ln/>
        </p:spPr>
        <p:txBody>
          <a:bodyPr wrap="square" lIns="0" tIns="0" rIns="0" bIns="0" rtlCol="0" anchor="t"/>
          <a:lstStyle/>
          <a:p>
            <a:pPr>
              <a:lnSpc>
                <a:spcPts val="3500"/>
              </a:lnSpc>
            </a:pPr>
            <a:r>
              <a:rPr lang="en-US" sz="2188" dirty="0">
                <a:solidFill>
                  <a:srgbClr val="0B3E5D"/>
                </a:solidFill>
                <a:latin typeface="Roboto" pitchFamily="34" charset="0"/>
                <a:ea typeface="Roboto" pitchFamily="34" charset="-122"/>
                <a:cs typeface="Roboto" pitchFamily="34" charset="-120"/>
              </a:rPr>
              <a:t>IT-Wallet rappresenta il </a:t>
            </a:r>
            <a:r>
              <a:rPr lang="en-US" sz="2188" b="1" dirty="0">
                <a:solidFill>
                  <a:srgbClr val="0B3E5D"/>
                </a:solidFill>
                <a:latin typeface="Roboto" pitchFamily="34" charset="0"/>
                <a:ea typeface="Roboto" pitchFamily="34" charset="-122"/>
                <a:cs typeface="Roboto" pitchFamily="34" charset="-120"/>
              </a:rPr>
              <a:t>futuro della gestione documentale personale</a:t>
            </a:r>
            <a:r>
              <a:rPr lang="en-US" sz="2188" dirty="0">
                <a:solidFill>
                  <a:srgbClr val="0B3E5D"/>
                </a:solidFill>
                <a:latin typeface="Roboto" pitchFamily="34" charset="0"/>
                <a:ea typeface="Roboto" pitchFamily="34" charset="-122"/>
                <a:cs typeface="Roboto" pitchFamily="34" charset="-120"/>
              </a:rPr>
              <a:t>, un vero e proprio portafoglio digitale per conservare e gestire in sicurezza documenti e dati personali.</a:t>
            </a:r>
            <a:endParaRPr lang="en-US" sz="2188" dirty="0"/>
          </a:p>
        </p:txBody>
      </p:sp>
      <p:sp>
        <p:nvSpPr>
          <p:cNvPr id="5" name="Text 2"/>
          <p:cNvSpPr/>
          <p:nvPr/>
        </p:nvSpPr>
        <p:spPr>
          <a:xfrm>
            <a:off x="8642450" y="3921175"/>
            <a:ext cx="3482876" cy="435323"/>
          </a:xfrm>
          <a:prstGeom prst="rect">
            <a:avLst/>
          </a:prstGeom>
          <a:noFill/>
          <a:ln/>
        </p:spPr>
        <p:txBody>
          <a:bodyPr wrap="none" lIns="0" tIns="0" rIns="0" bIns="0" rtlCol="0" anchor="t"/>
          <a:lstStyle/>
          <a:p>
            <a:pPr>
              <a:lnSpc>
                <a:spcPts val="3375"/>
              </a:lnSpc>
            </a:pPr>
            <a:r>
              <a:rPr lang="en-US" sz="2688" b="1" dirty="0">
                <a:solidFill>
                  <a:srgbClr val="0B3E5D"/>
                </a:solidFill>
                <a:latin typeface="Roboto Bold" pitchFamily="34" charset="0"/>
                <a:ea typeface="Roboto Bold" pitchFamily="34" charset="-122"/>
                <a:cs typeface="Roboto Bold" pitchFamily="34" charset="-120"/>
              </a:rPr>
              <a:t>Funzionalità principali</a:t>
            </a:r>
            <a:endParaRPr lang="en-US" sz="2688" dirty="0"/>
          </a:p>
        </p:txBody>
      </p:sp>
      <p:sp>
        <p:nvSpPr>
          <p:cNvPr id="6" name="Text 3"/>
          <p:cNvSpPr/>
          <p:nvPr/>
        </p:nvSpPr>
        <p:spPr>
          <a:xfrm>
            <a:off x="8642449" y="4635104"/>
            <a:ext cx="8679805" cy="445740"/>
          </a:xfrm>
          <a:prstGeom prst="rect">
            <a:avLst/>
          </a:prstGeom>
          <a:noFill/>
          <a:ln/>
        </p:spPr>
        <p:txBody>
          <a:bodyPr wrap="none" lIns="0" tIns="0" rIns="0" bIns="0" rtlCol="0" anchor="t"/>
          <a:lstStyle/>
          <a:p>
            <a:pPr marL="428625" indent="-428625">
              <a:lnSpc>
                <a:spcPts val="3500"/>
              </a:lnSpc>
              <a:buSzPct val="100000"/>
              <a:buChar char="•"/>
            </a:pPr>
            <a:r>
              <a:rPr lang="en-US" sz="2188" dirty="0">
                <a:solidFill>
                  <a:srgbClr val="0B3E5D"/>
                </a:solidFill>
                <a:latin typeface="Roboto" pitchFamily="34" charset="0"/>
                <a:ea typeface="Roboto" pitchFamily="34" charset="-122"/>
                <a:cs typeface="Roboto" pitchFamily="34" charset="-120"/>
              </a:rPr>
              <a:t>Conservazione sicura di documenti digitali</a:t>
            </a:r>
            <a:endParaRPr lang="en-US" sz="2188" dirty="0"/>
          </a:p>
        </p:txBody>
      </p:sp>
      <p:sp>
        <p:nvSpPr>
          <p:cNvPr id="7" name="Text 4"/>
          <p:cNvSpPr/>
          <p:nvPr/>
        </p:nvSpPr>
        <p:spPr>
          <a:xfrm>
            <a:off x="8642449" y="5178326"/>
            <a:ext cx="8679805" cy="445740"/>
          </a:xfrm>
          <a:prstGeom prst="rect">
            <a:avLst/>
          </a:prstGeom>
          <a:noFill/>
          <a:ln/>
        </p:spPr>
        <p:txBody>
          <a:bodyPr wrap="none" lIns="0" tIns="0" rIns="0" bIns="0" rtlCol="0" anchor="t"/>
          <a:lstStyle/>
          <a:p>
            <a:pPr marL="428625" indent="-428625">
              <a:lnSpc>
                <a:spcPts val="3500"/>
              </a:lnSpc>
              <a:buSzPct val="100000"/>
              <a:buChar char="•"/>
            </a:pPr>
            <a:r>
              <a:rPr lang="en-US" sz="2188" dirty="0">
                <a:solidFill>
                  <a:srgbClr val="0B3E5D"/>
                </a:solidFill>
                <a:latin typeface="Roboto" pitchFamily="34" charset="0"/>
                <a:ea typeface="Roboto" pitchFamily="34" charset="-122"/>
                <a:cs typeface="Roboto" pitchFamily="34" charset="-120"/>
              </a:rPr>
              <a:t>Condivisione controllata delle informazioni</a:t>
            </a:r>
            <a:endParaRPr lang="en-US" sz="2188" dirty="0"/>
          </a:p>
        </p:txBody>
      </p:sp>
      <p:sp>
        <p:nvSpPr>
          <p:cNvPr id="8" name="Text 5"/>
          <p:cNvSpPr/>
          <p:nvPr/>
        </p:nvSpPr>
        <p:spPr>
          <a:xfrm>
            <a:off x="8642449" y="5721549"/>
            <a:ext cx="8679805" cy="445740"/>
          </a:xfrm>
          <a:prstGeom prst="rect">
            <a:avLst/>
          </a:prstGeom>
          <a:noFill/>
          <a:ln/>
        </p:spPr>
        <p:txBody>
          <a:bodyPr wrap="none" lIns="0" tIns="0" rIns="0" bIns="0" rtlCol="0" anchor="t"/>
          <a:lstStyle/>
          <a:p>
            <a:pPr marL="428625" indent="-428625">
              <a:lnSpc>
                <a:spcPts val="3500"/>
              </a:lnSpc>
              <a:buSzPct val="100000"/>
              <a:buChar char="•"/>
            </a:pPr>
            <a:r>
              <a:rPr lang="en-US" sz="2188" dirty="0">
                <a:solidFill>
                  <a:srgbClr val="0B3E5D"/>
                </a:solidFill>
                <a:latin typeface="Roboto" pitchFamily="34" charset="0"/>
                <a:ea typeface="Roboto" pitchFamily="34" charset="-122"/>
                <a:cs typeface="Roboto" pitchFamily="34" charset="-120"/>
              </a:rPr>
              <a:t>Accesso rapido a certificati e attestati</a:t>
            </a:r>
            <a:endParaRPr lang="en-US" sz="2188" dirty="0"/>
          </a:p>
        </p:txBody>
      </p:sp>
      <p:sp>
        <p:nvSpPr>
          <p:cNvPr id="9" name="Text 6"/>
          <p:cNvSpPr/>
          <p:nvPr/>
        </p:nvSpPr>
        <p:spPr>
          <a:xfrm>
            <a:off x="8642449" y="6264771"/>
            <a:ext cx="8679805" cy="445740"/>
          </a:xfrm>
          <a:prstGeom prst="rect">
            <a:avLst/>
          </a:prstGeom>
          <a:noFill/>
          <a:ln/>
        </p:spPr>
        <p:txBody>
          <a:bodyPr wrap="none" lIns="0" tIns="0" rIns="0" bIns="0" rtlCol="0" anchor="t"/>
          <a:lstStyle/>
          <a:p>
            <a:pPr marL="428625" indent="-428625">
              <a:lnSpc>
                <a:spcPts val="3500"/>
              </a:lnSpc>
              <a:buSzPct val="100000"/>
              <a:buChar char="•"/>
            </a:pPr>
            <a:r>
              <a:rPr lang="en-US" sz="2188" dirty="0">
                <a:solidFill>
                  <a:srgbClr val="0B3E5D"/>
                </a:solidFill>
                <a:latin typeface="Roboto" pitchFamily="34" charset="0"/>
                <a:ea typeface="Roboto" pitchFamily="34" charset="-122"/>
                <a:cs typeface="Roboto" pitchFamily="34" charset="-120"/>
              </a:rPr>
              <a:t>Integrazione con i servizi pubblici</a:t>
            </a:r>
            <a:endParaRPr lang="en-US" sz="2188" dirty="0"/>
          </a:p>
        </p:txBody>
      </p:sp>
      <p:sp>
        <p:nvSpPr>
          <p:cNvPr id="10" name="Text 7"/>
          <p:cNvSpPr/>
          <p:nvPr/>
        </p:nvSpPr>
        <p:spPr>
          <a:xfrm>
            <a:off x="8642449" y="6961138"/>
            <a:ext cx="8679805" cy="891480"/>
          </a:xfrm>
          <a:prstGeom prst="rect">
            <a:avLst/>
          </a:prstGeom>
          <a:noFill/>
          <a:ln/>
        </p:spPr>
        <p:txBody>
          <a:bodyPr wrap="square" lIns="0" tIns="0" rIns="0" bIns="0" rtlCol="0" anchor="t"/>
          <a:lstStyle/>
          <a:p>
            <a:pPr>
              <a:lnSpc>
                <a:spcPts val="3500"/>
              </a:lnSpc>
            </a:pPr>
            <a:r>
              <a:rPr lang="en-US" sz="2188" dirty="0">
                <a:solidFill>
                  <a:srgbClr val="0B3E5D"/>
                </a:solidFill>
                <a:latin typeface="Roboto" pitchFamily="34" charset="0"/>
                <a:ea typeface="Roboto" pitchFamily="34" charset="-122"/>
                <a:cs typeface="Roboto" pitchFamily="34" charset="-120"/>
              </a:rPr>
              <a:t>Il progetto, in fase di sviluppo con AgID, mira a </a:t>
            </a:r>
            <a:r>
              <a:rPr lang="en-US" sz="2188" dirty="0">
                <a:solidFill>
                  <a:srgbClr val="FFFFFF"/>
                </a:solidFill>
                <a:highlight>
                  <a:srgbClr val="5E4CE6"/>
                </a:highlight>
                <a:latin typeface="Roboto" pitchFamily="34" charset="0"/>
                <a:ea typeface="Roboto" pitchFamily="34" charset="-122"/>
                <a:cs typeface="Roboto" pitchFamily="34" charset="-120"/>
              </a:rPr>
              <a:t>semplificare ulteriormente l'interazione digitale</a:t>
            </a:r>
            <a:r>
              <a:rPr lang="en-US" sz="2188" dirty="0">
                <a:solidFill>
                  <a:srgbClr val="0B3E5D"/>
                </a:solidFill>
                <a:latin typeface="Roboto" pitchFamily="34" charset="0"/>
                <a:ea typeface="Roboto" pitchFamily="34" charset="-122"/>
                <a:cs typeface="Roboto" pitchFamily="34" charset="-120"/>
              </a:rPr>
              <a:t> tra cittadini e amministrazione.</a:t>
            </a:r>
            <a:endParaRPr lang="en-US" sz="2188"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430000" y="0"/>
            <a:ext cx="6858000" cy="10287000"/>
          </a:xfrm>
          <a:prstGeom prst="rect">
            <a:avLst/>
          </a:prstGeom>
        </p:spPr>
      </p:pic>
      <p:sp>
        <p:nvSpPr>
          <p:cNvPr id="3" name="Text 0"/>
          <p:cNvSpPr/>
          <p:nvPr/>
        </p:nvSpPr>
        <p:spPr>
          <a:xfrm>
            <a:off x="864394" y="679400"/>
            <a:ext cx="9356378" cy="771823"/>
          </a:xfrm>
          <a:prstGeom prst="rect">
            <a:avLst/>
          </a:prstGeom>
          <a:noFill/>
          <a:ln/>
        </p:spPr>
        <p:txBody>
          <a:bodyPr wrap="none" lIns="0" tIns="0" rIns="0" bIns="0" rtlCol="0" anchor="t"/>
          <a:lstStyle/>
          <a:p>
            <a:pPr>
              <a:lnSpc>
                <a:spcPts val="6063"/>
              </a:lnSpc>
            </a:pPr>
            <a:r>
              <a:rPr lang="en-US" sz="4813" b="1" dirty="0">
                <a:solidFill>
                  <a:srgbClr val="0B3E5D"/>
                </a:solidFill>
                <a:latin typeface="Roboto Bold" pitchFamily="34" charset="0"/>
                <a:ea typeface="Roboto Bold" pitchFamily="34" charset="-122"/>
                <a:cs typeface="Roboto Bold" pitchFamily="34" charset="-120"/>
              </a:rPr>
              <a:t>Esempi Pratici e Casi di Successo</a:t>
            </a:r>
            <a:endParaRPr lang="en-US" sz="4813" dirty="0"/>
          </a:p>
        </p:txBody>
      </p:sp>
      <p:sp>
        <p:nvSpPr>
          <p:cNvPr id="4" name="Shape 1"/>
          <p:cNvSpPr/>
          <p:nvPr/>
        </p:nvSpPr>
        <p:spPr>
          <a:xfrm>
            <a:off x="864394" y="1821657"/>
            <a:ext cx="9701213" cy="3769519"/>
          </a:xfrm>
          <a:prstGeom prst="roundRect">
            <a:avLst>
              <a:gd name="adj" fmla="val 3639"/>
            </a:avLst>
          </a:prstGeom>
          <a:solidFill>
            <a:srgbClr val="FFFAF4"/>
          </a:solidFill>
          <a:ln w="22860">
            <a:solidFill>
              <a:srgbClr val="5E4CE6"/>
            </a:solidFill>
            <a:prstDash val="solid"/>
          </a:ln>
        </p:spPr>
      </p:sp>
      <p:sp>
        <p:nvSpPr>
          <p:cNvPr id="5" name="Shape 2"/>
          <p:cNvSpPr/>
          <p:nvPr/>
        </p:nvSpPr>
        <p:spPr>
          <a:xfrm>
            <a:off x="835819" y="1821657"/>
            <a:ext cx="114300" cy="3769519"/>
          </a:xfrm>
          <a:prstGeom prst="roundRect">
            <a:avLst>
              <a:gd name="adj" fmla="val 90751"/>
            </a:avLst>
          </a:prstGeom>
          <a:solidFill>
            <a:srgbClr val="5E4CE6"/>
          </a:solidFill>
          <a:ln/>
        </p:spPr>
      </p:sp>
      <p:sp>
        <p:nvSpPr>
          <p:cNvPr id="6" name="Text 3"/>
          <p:cNvSpPr/>
          <p:nvPr/>
        </p:nvSpPr>
        <p:spPr>
          <a:xfrm>
            <a:off x="1225601" y="2097138"/>
            <a:ext cx="3704481" cy="463004"/>
          </a:xfrm>
          <a:prstGeom prst="rect">
            <a:avLst/>
          </a:prstGeom>
          <a:noFill/>
          <a:ln/>
        </p:spPr>
        <p:txBody>
          <a:bodyPr wrap="none" lIns="0" tIns="0" rIns="0" bIns="0" rtlCol="0" anchor="t"/>
          <a:lstStyle/>
          <a:p>
            <a:pPr>
              <a:lnSpc>
                <a:spcPts val="3625"/>
              </a:lnSpc>
            </a:pPr>
            <a:r>
              <a:rPr lang="en-US" sz="2875" b="1" dirty="0">
                <a:solidFill>
                  <a:srgbClr val="0B3E5D"/>
                </a:solidFill>
                <a:latin typeface="Roboto Bold" pitchFamily="34" charset="0"/>
                <a:ea typeface="Roboto Bold" pitchFamily="34" charset="-122"/>
                <a:cs typeface="Roboto Bold" pitchFamily="34" charset="-120"/>
              </a:rPr>
              <a:t>Comune di Milano</a:t>
            </a:r>
            <a:endParaRPr lang="en-US" sz="2875" dirty="0"/>
          </a:p>
        </p:txBody>
      </p:sp>
      <p:sp>
        <p:nvSpPr>
          <p:cNvPr id="7" name="Text 4"/>
          <p:cNvSpPr/>
          <p:nvPr/>
        </p:nvSpPr>
        <p:spPr>
          <a:xfrm>
            <a:off x="1225600" y="2658815"/>
            <a:ext cx="5231755" cy="385763"/>
          </a:xfrm>
          <a:prstGeom prst="rect">
            <a:avLst/>
          </a:prstGeom>
          <a:noFill/>
          <a:ln/>
        </p:spPr>
        <p:txBody>
          <a:bodyPr wrap="none" lIns="0" tIns="0" rIns="0" bIns="0" rtlCol="0" anchor="t"/>
          <a:lstStyle/>
          <a:p>
            <a:pPr>
              <a:lnSpc>
                <a:spcPts val="3000"/>
              </a:lnSpc>
            </a:pPr>
            <a:r>
              <a:rPr lang="en-US" sz="2375" b="1" dirty="0">
                <a:solidFill>
                  <a:srgbClr val="0B3E5D"/>
                </a:solidFill>
                <a:latin typeface="Roboto Bold" pitchFamily="34" charset="0"/>
                <a:ea typeface="Roboto Bold" pitchFamily="34" charset="-122"/>
                <a:cs typeface="Roboto Bold" pitchFamily="34" charset="-120"/>
              </a:rPr>
              <a:t>Digitalizzazione dei Servizi Anagrafici</a:t>
            </a:r>
            <a:endParaRPr lang="en-US" sz="2375" dirty="0"/>
          </a:p>
        </p:txBody>
      </p:sp>
      <p:sp>
        <p:nvSpPr>
          <p:cNvPr id="8" name="Text 5"/>
          <p:cNvSpPr/>
          <p:nvPr/>
        </p:nvSpPr>
        <p:spPr>
          <a:xfrm>
            <a:off x="1225601" y="3192661"/>
            <a:ext cx="9064526" cy="1184970"/>
          </a:xfrm>
          <a:prstGeom prst="rect">
            <a:avLst/>
          </a:prstGeom>
          <a:noFill/>
          <a:ln/>
        </p:spPr>
        <p:txBody>
          <a:bodyPr wrap="square" lIns="0" tIns="0" rIns="0" bIns="0" rtlCol="0" anchor="t"/>
          <a:lstStyle/>
          <a:p>
            <a:pPr>
              <a:lnSpc>
                <a:spcPts val="3063"/>
              </a:lnSpc>
            </a:pPr>
            <a:r>
              <a:rPr lang="en-US" sz="1938" dirty="0">
                <a:solidFill>
                  <a:srgbClr val="0B3E5D"/>
                </a:solidFill>
                <a:latin typeface="Roboto" pitchFamily="34" charset="0"/>
                <a:ea typeface="Roboto" pitchFamily="34" charset="-122"/>
                <a:cs typeface="Roboto" pitchFamily="34" charset="-120"/>
              </a:rPr>
              <a:t>Il Comune di Milano ha completamente digitalizzato i servizi anagrafici, permettendo ai cittadini di richiedere certificati, cambi di residenza e altri documenti esclusivamente online tramite SPID.</a:t>
            </a:r>
            <a:endParaRPr lang="en-US" sz="1938" dirty="0"/>
          </a:p>
        </p:txBody>
      </p:sp>
      <p:sp>
        <p:nvSpPr>
          <p:cNvPr id="9" name="Text 6"/>
          <p:cNvSpPr/>
          <p:nvPr/>
        </p:nvSpPr>
        <p:spPr>
          <a:xfrm>
            <a:off x="1225601" y="4525715"/>
            <a:ext cx="9064526" cy="789980"/>
          </a:xfrm>
          <a:prstGeom prst="rect">
            <a:avLst/>
          </a:prstGeom>
          <a:noFill/>
          <a:ln/>
        </p:spPr>
        <p:txBody>
          <a:bodyPr wrap="square" lIns="0" tIns="0" rIns="0" bIns="0" rtlCol="0" anchor="t"/>
          <a:lstStyle/>
          <a:p>
            <a:pPr>
              <a:lnSpc>
                <a:spcPts val="3063"/>
              </a:lnSpc>
            </a:pPr>
            <a:r>
              <a:rPr lang="en-US" sz="1938" b="1" dirty="0">
                <a:solidFill>
                  <a:srgbClr val="0B3E5D"/>
                </a:solidFill>
                <a:latin typeface="Roboto" pitchFamily="34" charset="0"/>
                <a:ea typeface="Roboto" pitchFamily="34" charset="-122"/>
                <a:cs typeface="Roboto" pitchFamily="34" charset="-120"/>
              </a:rPr>
              <a:t>Risultati:</a:t>
            </a:r>
            <a:r>
              <a:rPr lang="en-US" sz="1938" dirty="0">
                <a:solidFill>
                  <a:srgbClr val="0B3E5D"/>
                </a:solidFill>
                <a:latin typeface="Roboto" pitchFamily="34" charset="0"/>
                <a:ea typeface="Roboto" pitchFamily="34" charset="-122"/>
                <a:cs typeface="Roboto" pitchFamily="34" charset="-120"/>
              </a:rPr>
              <a:t> riduzione del 70% degli accessi agli sportelli fisici, tempi di evasione pratiche ridotti da settimane a pochi giorni.</a:t>
            </a:r>
            <a:endParaRPr lang="en-US" sz="1938" dirty="0"/>
          </a:p>
        </p:txBody>
      </p:sp>
      <p:sp>
        <p:nvSpPr>
          <p:cNvPr id="10" name="Shape 7"/>
          <p:cNvSpPr/>
          <p:nvPr/>
        </p:nvSpPr>
        <p:spPr>
          <a:xfrm>
            <a:off x="864394" y="5838082"/>
            <a:ext cx="9701213" cy="3769519"/>
          </a:xfrm>
          <a:prstGeom prst="roundRect">
            <a:avLst>
              <a:gd name="adj" fmla="val 3639"/>
            </a:avLst>
          </a:prstGeom>
          <a:solidFill>
            <a:srgbClr val="FFFAF4"/>
          </a:solidFill>
          <a:ln w="22860">
            <a:solidFill>
              <a:srgbClr val="5E4CE6"/>
            </a:solidFill>
            <a:prstDash val="solid"/>
          </a:ln>
        </p:spPr>
      </p:sp>
      <p:sp>
        <p:nvSpPr>
          <p:cNvPr id="11" name="Shape 8"/>
          <p:cNvSpPr/>
          <p:nvPr/>
        </p:nvSpPr>
        <p:spPr>
          <a:xfrm>
            <a:off x="835819" y="5838082"/>
            <a:ext cx="114300" cy="3769519"/>
          </a:xfrm>
          <a:prstGeom prst="roundRect">
            <a:avLst>
              <a:gd name="adj" fmla="val 90751"/>
            </a:avLst>
          </a:prstGeom>
          <a:solidFill>
            <a:srgbClr val="5E4CE6"/>
          </a:solidFill>
          <a:ln/>
        </p:spPr>
      </p:sp>
      <p:sp>
        <p:nvSpPr>
          <p:cNvPr id="12" name="Text 9"/>
          <p:cNvSpPr/>
          <p:nvPr/>
        </p:nvSpPr>
        <p:spPr>
          <a:xfrm>
            <a:off x="1225601" y="6113562"/>
            <a:ext cx="3704481" cy="463004"/>
          </a:xfrm>
          <a:prstGeom prst="rect">
            <a:avLst/>
          </a:prstGeom>
          <a:noFill/>
          <a:ln/>
        </p:spPr>
        <p:txBody>
          <a:bodyPr wrap="none" lIns="0" tIns="0" rIns="0" bIns="0" rtlCol="0" anchor="t"/>
          <a:lstStyle/>
          <a:p>
            <a:pPr>
              <a:lnSpc>
                <a:spcPts val="3625"/>
              </a:lnSpc>
            </a:pPr>
            <a:r>
              <a:rPr lang="en-US" sz="2875" b="1" dirty="0">
                <a:solidFill>
                  <a:srgbClr val="0B3E5D"/>
                </a:solidFill>
                <a:latin typeface="Roboto Bold" pitchFamily="34" charset="0"/>
                <a:ea typeface="Roboto Bold" pitchFamily="34" charset="-122"/>
                <a:cs typeface="Roboto Bold" pitchFamily="34" charset="-120"/>
              </a:rPr>
              <a:t>Regione Lazio</a:t>
            </a:r>
            <a:endParaRPr lang="en-US" sz="2875" dirty="0"/>
          </a:p>
        </p:txBody>
      </p:sp>
      <p:sp>
        <p:nvSpPr>
          <p:cNvPr id="13" name="Text 10"/>
          <p:cNvSpPr/>
          <p:nvPr/>
        </p:nvSpPr>
        <p:spPr>
          <a:xfrm>
            <a:off x="1225600" y="6675239"/>
            <a:ext cx="4737795" cy="385763"/>
          </a:xfrm>
          <a:prstGeom prst="rect">
            <a:avLst/>
          </a:prstGeom>
          <a:noFill/>
          <a:ln/>
        </p:spPr>
        <p:txBody>
          <a:bodyPr wrap="none" lIns="0" tIns="0" rIns="0" bIns="0" rtlCol="0" anchor="t"/>
          <a:lstStyle/>
          <a:p>
            <a:pPr>
              <a:lnSpc>
                <a:spcPts val="3000"/>
              </a:lnSpc>
            </a:pPr>
            <a:r>
              <a:rPr lang="en-US" sz="2375" b="1" dirty="0">
                <a:solidFill>
                  <a:srgbClr val="0B3E5D"/>
                </a:solidFill>
                <a:latin typeface="Roboto Bold" pitchFamily="34" charset="0"/>
                <a:ea typeface="Roboto Bold" pitchFamily="34" charset="-122"/>
                <a:cs typeface="Roboto Bold" pitchFamily="34" charset="-120"/>
              </a:rPr>
              <a:t>Accesso ai Servizi Sanitari Digitali</a:t>
            </a:r>
            <a:endParaRPr lang="en-US" sz="2375" dirty="0"/>
          </a:p>
        </p:txBody>
      </p:sp>
      <p:sp>
        <p:nvSpPr>
          <p:cNvPr id="14" name="Text 11"/>
          <p:cNvSpPr/>
          <p:nvPr/>
        </p:nvSpPr>
        <p:spPr>
          <a:xfrm>
            <a:off x="1225601" y="7209085"/>
            <a:ext cx="9064526" cy="1184970"/>
          </a:xfrm>
          <a:prstGeom prst="rect">
            <a:avLst/>
          </a:prstGeom>
          <a:noFill/>
          <a:ln/>
        </p:spPr>
        <p:txBody>
          <a:bodyPr wrap="square" lIns="0" tIns="0" rIns="0" bIns="0" rtlCol="0" anchor="t"/>
          <a:lstStyle/>
          <a:p>
            <a:pPr>
              <a:lnSpc>
                <a:spcPts val="3063"/>
              </a:lnSpc>
            </a:pPr>
            <a:r>
              <a:rPr lang="en-US" sz="1938" dirty="0">
                <a:solidFill>
                  <a:srgbClr val="0B3E5D"/>
                </a:solidFill>
                <a:latin typeface="Roboto" pitchFamily="34" charset="0"/>
                <a:ea typeface="Roboto" pitchFamily="34" charset="-122"/>
                <a:cs typeface="Roboto" pitchFamily="34" charset="-120"/>
              </a:rPr>
              <a:t>La Regione Lazio ha implementato un sistema integrato che consente l'accesso a referti medici, prenotazioni visite specialistiche e gestione del fascicolo sanitario elettronico tramite SPID e CIE.</a:t>
            </a:r>
            <a:endParaRPr lang="en-US" sz="1938" dirty="0"/>
          </a:p>
        </p:txBody>
      </p:sp>
      <p:sp>
        <p:nvSpPr>
          <p:cNvPr id="15" name="Text 12"/>
          <p:cNvSpPr/>
          <p:nvPr/>
        </p:nvSpPr>
        <p:spPr>
          <a:xfrm>
            <a:off x="1225601" y="8542139"/>
            <a:ext cx="9064526" cy="789980"/>
          </a:xfrm>
          <a:prstGeom prst="rect">
            <a:avLst/>
          </a:prstGeom>
          <a:noFill/>
          <a:ln/>
        </p:spPr>
        <p:txBody>
          <a:bodyPr wrap="square" lIns="0" tIns="0" rIns="0" bIns="0" rtlCol="0" anchor="t"/>
          <a:lstStyle/>
          <a:p>
            <a:pPr>
              <a:lnSpc>
                <a:spcPts val="3063"/>
              </a:lnSpc>
            </a:pPr>
            <a:r>
              <a:rPr lang="en-US" sz="1938" b="1" dirty="0">
                <a:solidFill>
                  <a:srgbClr val="0B3E5D"/>
                </a:solidFill>
                <a:latin typeface="Roboto" pitchFamily="34" charset="0"/>
                <a:ea typeface="Roboto" pitchFamily="34" charset="-122"/>
                <a:cs typeface="Roboto" pitchFamily="34" charset="-120"/>
              </a:rPr>
              <a:t>Risultati:</a:t>
            </a:r>
            <a:r>
              <a:rPr lang="en-US" sz="1938" dirty="0">
                <a:solidFill>
                  <a:srgbClr val="0B3E5D"/>
                </a:solidFill>
                <a:latin typeface="Roboto" pitchFamily="34" charset="0"/>
                <a:ea typeface="Roboto" pitchFamily="34" charset="-122"/>
                <a:cs typeface="Roboto" pitchFamily="34" charset="-120"/>
              </a:rPr>
              <a:t> oltre 2 milioni di cittadini utilizzano regolarmente i servizi, migliorando l'efficienza del sistema sanitario regionale.</a:t>
            </a:r>
            <a:endParaRPr lang="en-US" sz="1938"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6858000" cy="10287000"/>
          </a:xfrm>
          <a:prstGeom prst="rect">
            <a:avLst/>
          </a:prstGeom>
        </p:spPr>
      </p:pic>
      <p:sp>
        <p:nvSpPr>
          <p:cNvPr id="3" name="Text 0"/>
          <p:cNvSpPr/>
          <p:nvPr/>
        </p:nvSpPr>
        <p:spPr>
          <a:xfrm>
            <a:off x="7850238" y="3158878"/>
            <a:ext cx="9445526" cy="1772096"/>
          </a:xfrm>
          <a:prstGeom prst="rect">
            <a:avLst/>
          </a:prstGeom>
          <a:noFill/>
          <a:ln/>
        </p:spPr>
        <p:txBody>
          <a:bodyPr wrap="none" lIns="0" tIns="0" rIns="0" bIns="0" rtlCol="0" anchor="t"/>
          <a:lstStyle/>
          <a:p>
            <a:pPr>
              <a:lnSpc>
                <a:spcPts val="13938"/>
              </a:lnSpc>
            </a:pPr>
            <a:r>
              <a:rPr lang="en-US" sz="11125" b="1" dirty="0">
                <a:solidFill>
                  <a:srgbClr val="0B3E5D"/>
                </a:solidFill>
                <a:latin typeface="Roboto Bold" pitchFamily="34" charset="0"/>
                <a:ea typeface="Roboto Bold" pitchFamily="34" charset="-122"/>
                <a:cs typeface="Roboto Bold" pitchFamily="34" charset="-120"/>
              </a:rPr>
              <a:t>Capitolo 4</a:t>
            </a:r>
            <a:endParaRPr lang="en-US" sz="11125" dirty="0"/>
          </a:p>
        </p:txBody>
      </p:sp>
      <p:sp>
        <p:nvSpPr>
          <p:cNvPr id="4" name="Text 1"/>
          <p:cNvSpPr/>
          <p:nvPr/>
        </p:nvSpPr>
        <p:spPr>
          <a:xfrm>
            <a:off x="7850238" y="5356175"/>
            <a:ext cx="9445526" cy="1771948"/>
          </a:xfrm>
          <a:prstGeom prst="rect">
            <a:avLst/>
          </a:prstGeom>
          <a:noFill/>
          <a:ln/>
        </p:spPr>
        <p:txBody>
          <a:bodyPr wrap="square" lIns="0" tIns="0" rIns="0" bIns="0" rtlCol="0" anchor="t"/>
          <a:lstStyle/>
          <a:p>
            <a:pPr>
              <a:lnSpc>
                <a:spcPts val="6938"/>
              </a:lnSpc>
            </a:pPr>
            <a:r>
              <a:rPr lang="en-US" sz="5563" b="1" dirty="0">
                <a:solidFill>
                  <a:srgbClr val="0B3E5D"/>
                </a:solidFill>
                <a:latin typeface="Roboto Bold" pitchFamily="34" charset="0"/>
                <a:ea typeface="Roboto Bold" pitchFamily="34" charset="-122"/>
                <a:cs typeface="Roboto Bold" pitchFamily="34" charset="-120"/>
              </a:rPr>
              <a:t>Sicurezza, Privacy e Innovazione</a:t>
            </a:r>
            <a:endParaRPr lang="en-US" sz="5563"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15144" y="721816"/>
            <a:ext cx="8994130" cy="817215"/>
          </a:xfrm>
          <a:prstGeom prst="rect">
            <a:avLst/>
          </a:prstGeom>
          <a:noFill/>
          <a:ln/>
        </p:spPr>
        <p:txBody>
          <a:bodyPr wrap="none" lIns="0" tIns="0" rIns="0" bIns="0" rtlCol="0" anchor="t"/>
          <a:lstStyle/>
          <a:p>
            <a:pPr>
              <a:lnSpc>
                <a:spcPts val="6375"/>
              </a:lnSpc>
            </a:pPr>
            <a:r>
              <a:rPr lang="en-US" sz="5125" b="1" dirty="0">
                <a:solidFill>
                  <a:srgbClr val="0B3E5D"/>
                </a:solidFill>
                <a:latin typeface="Roboto Bold" pitchFamily="34" charset="0"/>
                <a:ea typeface="Roboto Bold" pitchFamily="34" charset="-122"/>
                <a:cs typeface="Roboto Bold" pitchFamily="34" charset="-120"/>
              </a:rPr>
              <a:t>Sicurezza Informatica nella PA</a:t>
            </a:r>
            <a:endParaRPr lang="en-US" sz="5125" dirty="0"/>
          </a:p>
        </p:txBody>
      </p:sp>
      <p:sp>
        <p:nvSpPr>
          <p:cNvPr id="3" name="Text 1"/>
          <p:cNvSpPr/>
          <p:nvPr/>
        </p:nvSpPr>
        <p:spPr>
          <a:xfrm>
            <a:off x="915145" y="2062015"/>
            <a:ext cx="16457711" cy="836711"/>
          </a:xfrm>
          <a:prstGeom prst="rect">
            <a:avLst/>
          </a:prstGeom>
          <a:noFill/>
          <a:ln/>
        </p:spPr>
        <p:txBody>
          <a:bodyPr wrap="square" lIns="0" tIns="0" rIns="0" bIns="0" rtlCol="0" anchor="t"/>
          <a:lstStyle/>
          <a:p>
            <a:pPr>
              <a:lnSpc>
                <a:spcPts val="3250"/>
              </a:lnSpc>
            </a:pPr>
            <a:r>
              <a:rPr lang="en-US" sz="2000" dirty="0">
                <a:solidFill>
                  <a:srgbClr val="0B3E5D"/>
                </a:solidFill>
                <a:latin typeface="Roboto" pitchFamily="34" charset="0"/>
                <a:ea typeface="Roboto" pitchFamily="34" charset="-122"/>
                <a:cs typeface="Roboto" pitchFamily="34" charset="-120"/>
              </a:rPr>
              <a:t>La </a:t>
            </a:r>
            <a:r>
              <a:rPr lang="en-US" sz="2000" b="1" dirty="0">
                <a:solidFill>
                  <a:srgbClr val="0B3E5D"/>
                </a:solidFill>
                <a:latin typeface="Roboto" pitchFamily="34" charset="0"/>
                <a:ea typeface="Roboto" pitchFamily="34" charset="-122"/>
                <a:cs typeface="Roboto" pitchFamily="34" charset="-120"/>
              </a:rPr>
              <a:t>sicurezza informatica</a:t>
            </a:r>
            <a:r>
              <a:rPr lang="en-US" sz="2000" dirty="0">
                <a:solidFill>
                  <a:srgbClr val="0B3E5D"/>
                </a:solidFill>
                <a:latin typeface="Roboto" pitchFamily="34" charset="0"/>
                <a:ea typeface="Roboto" pitchFamily="34" charset="-122"/>
                <a:cs typeface="Roboto" pitchFamily="34" charset="-120"/>
              </a:rPr>
              <a:t> è un pilastro fondamentale della digitalizzazione: proteggere i dati dei cittadini e garantire la continuità dei servizi sono priorità assolute.</a:t>
            </a:r>
            <a:endParaRPr lang="en-US" sz="2000" dirty="0"/>
          </a:p>
        </p:txBody>
      </p:sp>
      <p:sp>
        <p:nvSpPr>
          <p:cNvPr id="4" name="Shape 2"/>
          <p:cNvSpPr/>
          <p:nvPr/>
        </p:nvSpPr>
        <p:spPr>
          <a:xfrm>
            <a:off x="915144" y="3192811"/>
            <a:ext cx="5311528" cy="3189386"/>
          </a:xfrm>
          <a:prstGeom prst="roundRect">
            <a:avLst>
              <a:gd name="adj" fmla="val 3444"/>
            </a:avLst>
          </a:prstGeom>
          <a:solidFill>
            <a:srgbClr val="CEE5FD"/>
          </a:solidFill>
          <a:ln w="7620">
            <a:solidFill>
              <a:srgbClr val="B4CBE3"/>
            </a:solidFill>
            <a:prstDash val="solid"/>
          </a:ln>
        </p:spPr>
      </p:sp>
      <p:sp>
        <p:nvSpPr>
          <p:cNvPr id="5" name="Text 3"/>
          <p:cNvSpPr/>
          <p:nvPr/>
        </p:nvSpPr>
        <p:spPr>
          <a:xfrm>
            <a:off x="1186161" y="3463827"/>
            <a:ext cx="4255294" cy="408534"/>
          </a:xfrm>
          <a:prstGeom prst="rect">
            <a:avLst/>
          </a:prstGeom>
          <a:noFill/>
          <a:ln/>
        </p:spPr>
        <p:txBody>
          <a:bodyPr wrap="none" lIns="0" tIns="0" rIns="0" bIns="0" rtlCol="0" anchor="t"/>
          <a:lstStyle/>
          <a:p>
            <a:pPr>
              <a:lnSpc>
                <a:spcPts val="3188"/>
              </a:lnSpc>
            </a:pPr>
            <a:r>
              <a:rPr lang="en-US" sz="2563" b="1" dirty="0">
                <a:solidFill>
                  <a:srgbClr val="0B3E5D"/>
                </a:solidFill>
                <a:latin typeface="Roboto Bold" pitchFamily="34" charset="0"/>
                <a:ea typeface="Roboto Bold" pitchFamily="34" charset="-122"/>
                <a:cs typeface="Roboto Bold" pitchFamily="34" charset="-120"/>
              </a:rPr>
              <a:t>Protezione dei Dati Personali</a:t>
            </a:r>
            <a:endParaRPr lang="en-US" sz="2563" dirty="0"/>
          </a:p>
        </p:txBody>
      </p:sp>
      <p:sp>
        <p:nvSpPr>
          <p:cNvPr id="6" name="Text 4"/>
          <p:cNvSpPr/>
          <p:nvPr/>
        </p:nvSpPr>
        <p:spPr>
          <a:xfrm>
            <a:off x="1186160" y="4029224"/>
            <a:ext cx="4769495" cy="1673424"/>
          </a:xfrm>
          <a:prstGeom prst="rect">
            <a:avLst/>
          </a:prstGeom>
          <a:noFill/>
          <a:ln/>
        </p:spPr>
        <p:txBody>
          <a:bodyPr wrap="square" lIns="0" tIns="0" rIns="0" bIns="0" rtlCol="0" anchor="t"/>
          <a:lstStyle/>
          <a:p>
            <a:pPr>
              <a:lnSpc>
                <a:spcPts val="3250"/>
              </a:lnSpc>
            </a:pPr>
            <a:r>
              <a:rPr lang="en-US" sz="2000" dirty="0">
                <a:solidFill>
                  <a:srgbClr val="0B3E5D"/>
                </a:solidFill>
                <a:latin typeface="Roboto" pitchFamily="34" charset="0"/>
                <a:ea typeface="Roboto" pitchFamily="34" charset="-122"/>
                <a:cs typeface="Roboto" pitchFamily="34" charset="-120"/>
              </a:rPr>
              <a:t>Conformità al GDPR europeo e alle normative nazionali sulla privacy, con sistemi di cifratura avanzata e controllo degli accessi rigoroso.</a:t>
            </a:r>
            <a:endParaRPr lang="en-US" sz="2000" dirty="0"/>
          </a:p>
        </p:txBody>
      </p:sp>
      <p:sp>
        <p:nvSpPr>
          <p:cNvPr id="7" name="Shape 5"/>
          <p:cNvSpPr/>
          <p:nvPr/>
        </p:nvSpPr>
        <p:spPr>
          <a:xfrm>
            <a:off x="6488162" y="3192811"/>
            <a:ext cx="5311528" cy="3189386"/>
          </a:xfrm>
          <a:prstGeom prst="roundRect">
            <a:avLst>
              <a:gd name="adj" fmla="val 3444"/>
            </a:avLst>
          </a:prstGeom>
          <a:solidFill>
            <a:srgbClr val="CEE5FD"/>
          </a:solidFill>
          <a:ln w="7620">
            <a:solidFill>
              <a:srgbClr val="B4CBE3"/>
            </a:solidFill>
            <a:prstDash val="solid"/>
          </a:ln>
        </p:spPr>
      </p:sp>
      <p:sp>
        <p:nvSpPr>
          <p:cNvPr id="8" name="Text 6"/>
          <p:cNvSpPr/>
          <p:nvPr/>
        </p:nvSpPr>
        <p:spPr>
          <a:xfrm>
            <a:off x="6759179" y="3463827"/>
            <a:ext cx="4769495" cy="817066"/>
          </a:xfrm>
          <a:prstGeom prst="rect">
            <a:avLst/>
          </a:prstGeom>
          <a:noFill/>
          <a:ln/>
        </p:spPr>
        <p:txBody>
          <a:bodyPr wrap="square" lIns="0" tIns="0" rIns="0" bIns="0" rtlCol="0" anchor="t"/>
          <a:lstStyle/>
          <a:p>
            <a:pPr>
              <a:lnSpc>
                <a:spcPts val="3188"/>
              </a:lnSpc>
            </a:pPr>
            <a:r>
              <a:rPr lang="en-US" sz="2563" b="1" dirty="0">
                <a:solidFill>
                  <a:srgbClr val="0B3E5D"/>
                </a:solidFill>
                <a:latin typeface="Roboto Bold" pitchFamily="34" charset="0"/>
                <a:ea typeface="Roboto Bold" pitchFamily="34" charset="-122"/>
                <a:cs typeface="Roboto Bold" pitchFamily="34" charset="-120"/>
              </a:rPr>
              <a:t>Prevenzione Attacchi Informatici</a:t>
            </a:r>
            <a:endParaRPr lang="en-US" sz="2563" dirty="0"/>
          </a:p>
        </p:txBody>
      </p:sp>
      <p:sp>
        <p:nvSpPr>
          <p:cNvPr id="9" name="Text 7"/>
          <p:cNvSpPr/>
          <p:nvPr/>
        </p:nvSpPr>
        <p:spPr>
          <a:xfrm>
            <a:off x="6759179" y="4437758"/>
            <a:ext cx="4769495" cy="1673424"/>
          </a:xfrm>
          <a:prstGeom prst="rect">
            <a:avLst/>
          </a:prstGeom>
          <a:noFill/>
          <a:ln/>
        </p:spPr>
        <p:txBody>
          <a:bodyPr wrap="square" lIns="0" tIns="0" rIns="0" bIns="0" rtlCol="0" anchor="t"/>
          <a:lstStyle/>
          <a:p>
            <a:pPr>
              <a:lnSpc>
                <a:spcPts val="3250"/>
              </a:lnSpc>
            </a:pPr>
            <a:r>
              <a:rPr lang="en-US" sz="2000" dirty="0">
                <a:solidFill>
                  <a:srgbClr val="0B3E5D"/>
                </a:solidFill>
                <a:latin typeface="Roboto" pitchFamily="34" charset="0"/>
                <a:ea typeface="Roboto" pitchFamily="34" charset="-122"/>
                <a:cs typeface="Roboto" pitchFamily="34" charset="-120"/>
              </a:rPr>
              <a:t>Monitoraggio continuo delle minacce, aggiornamenti di sicurezza regolari e piani di risposta agli incidenti per garantire resilienza.</a:t>
            </a:r>
            <a:endParaRPr lang="en-US" sz="2000" dirty="0"/>
          </a:p>
        </p:txBody>
      </p:sp>
      <p:sp>
        <p:nvSpPr>
          <p:cNvPr id="10" name="Shape 8"/>
          <p:cNvSpPr/>
          <p:nvPr/>
        </p:nvSpPr>
        <p:spPr>
          <a:xfrm>
            <a:off x="12061181" y="3192811"/>
            <a:ext cx="5311676" cy="3189386"/>
          </a:xfrm>
          <a:prstGeom prst="roundRect">
            <a:avLst>
              <a:gd name="adj" fmla="val 3444"/>
            </a:avLst>
          </a:prstGeom>
          <a:solidFill>
            <a:srgbClr val="CEE5FD"/>
          </a:solidFill>
          <a:ln w="7620">
            <a:solidFill>
              <a:srgbClr val="B4CBE3"/>
            </a:solidFill>
            <a:prstDash val="solid"/>
          </a:ln>
        </p:spPr>
      </p:sp>
      <p:sp>
        <p:nvSpPr>
          <p:cNvPr id="11" name="Text 9"/>
          <p:cNvSpPr/>
          <p:nvPr/>
        </p:nvSpPr>
        <p:spPr>
          <a:xfrm>
            <a:off x="12332196" y="3463827"/>
            <a:ext cx="3268713" cy="408534"/>
          </a:xfrm>
          <a:prstGeom prst="rect">
            <a:avLst/>
          </a:prstGeom>
          <a:noFill/>
          <a:ln/>
        </p:spPr>
        <p:txBody>
          <a:bodyPr wrap="none" lIns="0" tIns="0" rIns="0" bIns="0" rtlCol="0" anchor="t"/>
          <a:lstStyle/>
          <a:p>
            <a:pPr>
              <a:lnSpc>
                <a:spcPts val="3188"/>
              </a:lnSpc>
            </a:pPr>
            <a:r>
              <a:rPr lang="en-US" sz="2563" b="1" dirty="0">
                <a:solidFill>
                  <a:srgbClr val="0B3E5D"/>
                </a:solidFill>
                <a:latin typeface="Roboto Bold" pitchFamily="34" charset="0"/>
                <a:ea typeface="Roboto Bold" pitchFamily="34" charset="-122"/>
                <a:cs typeface="Roboto Bold" pitchFamily="34" charset="-120"/>
              </a:rPr>
              <a:t>Strumenti AgID</a:t>
            </a:r>
            <a:endParaRPr lang="en-US" sz="2563" dirty="0"/>
          </a:p>
        </p:txBody>
      </p:sp>
      <p:sp>
        <p:nvSpPr>
          <p:cNvPr id="12" name="Text 10"/>
          <p:cNvSpPr/>
          <p:nvPr/>
        </p:nvSpPr>
        <p:spPr>
          <a:xfrm>
            <a:off x="12332197" y="4029224"/>
            <a:ext cx="4769644" cy="1673424"/>
          </a:xfrm>
          <a:prstGeom prst="rect">
            <a:avLst/>
          </a:prstGeom>
          <a:noFill/>
          <a:ln/>
        </p:spPr>
        <p:txBody>
          <a:bodyPr wrap="square" lIns="0" tIns="0" rIns="0" bIns="0" rtlCol="0" anchor="t"/>
          <a:lstStyle/>
          <a:p>
            <a:pPr>
              <a:lnSpc>
                <a:spcPts val="3250"/>
              </a:lnSpc>
            </a:pPr>
            <a:r>
              <a:rPr lang="en-US" sz="2000" dirty="0">
                <a:solidFill>
                  <a:srgbClr val="0B3E5D"/>
                </a:solidFill>
                <a:latin typeface="Roboto" pitchFamily="34" charset="0"/>
                <a:ea typeface="Roboto" pitchFamily="34" charset="-122"/>
                <a:cs typeface="Roboto" pitchFamily="34" charset="-120"/>
              </a:rPr>
              <a:t>Utilizzo di indicatori di compromissione (IoC), software Hashr per l'analisi forense e linee guida specifiche per la sicurezza delle PA.</a:t>
            </a:r>
            <a:endParaRPr lang="en-US" sz="2000" dirty="0"/>
          </a:p>
        </p:txBody>
      </p:sp>
      <p:sp>
        <p:nvSpPr>
          <p:cNvPr id="13" name="Shape 11"/>
          <p:cNvSpPr/>
          <p:nvPr/>
        </p:nvSpPr>
        <p:spPr>
          <a:xfrm>
            <a:off x="915145" y="6806992"/>
            <a:ext cx="16457711" cy="42119"/>
          </a:xfrm>
          <a:prstGeom prst="rect">
            <a:avLst/>
          </a:prstGeom>
          <a:solidFill>
            <a:srgbClr val="0B3E5D">
              <a:alpha val="50000"/>
            </a:srgbClr>
          </a:solidFill>
          <a:ln/>
        </p:spPr>
      </p:sp>
      <p:sp>
        <p:nvSpPr>
          <p:cNvPr id="14" name="Text 12"/>
          <p:cNvSpPr/>
          <p:nvPr/>
        </p:nvSpPr>
        <p:spPr>
          <a:xfrm>
            <a:off x="915144" y="7404647"/>
            <a:ext cx="3268713" cy="408534"/>
          </a:xfrm>
          <a:prstGeom prst="rect">
            <a:avLst/>
          </a:prstGeom>
          <a:noFill/>
          <a:ln/>
        </p:spPr>
        <p:txBody>
          <a:bodyPr wrap="none" lIns="0" tIns="0" rIns="0" bIns="0" rtlCol="0" anchor="t"/>
          <a:lstStyle/>
          <a:p>
            <a:pPr>
              <a:lnSpc>
                <a:spcPts val="3188"/>
              </a:lnSpc>
            </a:pPr>
            <a:r>
              <a:rPr lang="en-US" sz="2563" b="1" dirty="0">
                <a:solidFill>
                  <a:srgbClr val="0B3E5D"/>
                </a:solidFill>
                <a:latin typeface="Roboto Bold" pitchFamily="34" charset="0"/>
                <a:ea typeface="Roboto Bold" pitchFamily="34" charset="-122"/>
                <a:cs typeface="Roboto Bold" pitchFamily="34" charset="-120"/>
              </a:rPr>
              <a:t>Formazione continua</a:t>
            </a:r>
            <a:endParaRPr lang="en-US" sz="2563" dirty="0"/>
          </a:p>
        </p:txBody>
      </p:sp>
      <p:sp>
        <p:nvSpPr>
          <p:cNvPr id="15" name="Text 13"/>
          <p:cNvSpPr/>
          <p:nvPr/>
        </p:nvSpPr>
        <p:spPr>
          <a:xfrm>
            <a:off x="915144" y="8074670"/>
            <a:ext cx="7909918" cy="1255068"/>
          </a:xfrm>
          <a:prstGeom prst="rect">
            <a:avLst/>
          </a:prstGeom>
          <a:noFill/>
          <a:ln/>
        </p:spPr>
        <p:txBody>
          <a:bodyPr wrap="square" lIns="0" tIns="0" rIns="0" bIns="0" rtlCol="0" anchor="t"/>
          <a:lstStyle/>
          <a:p>
            <a:pPr>
              <a:lnSpc>
                <a:spcPts val="3250"/>
              </a:lnSpc>
            </a:pPr>
            <a:r>
              <a:rPr lang="en-US" sz="2000" dirty="0">
                <a:solidFill>
                  <a:srgbClr val="0B3E5D"/>
                </a:solidFill>
                <a:latin typeface="Roboto" pitchFamily="34" charset="0"/>
                <a:ea typeface="Roboto" pitchFamily="34" charset="-122"/>
                <a:cs typeface="Roboto" pitchFamily="34" charset="-120"/>
              </a:rPr>
              <a:t>I dipendenti pubblici devono essere costantemente formati sulle best practice di sicurezza informatica e sulla gestione dei dati sensibili.</a:t>
            </a:r>
            <a:endParaRPr lang="en-US" sz="2000" dirty="0"/>
          </a:p>
        </p:txBody>
      </p:sp>
      <p:sp>
        <p:nvSpPr>
          <p:cNvPr id="16" name="Text 14"/>
          <p:cNvSpPr/>
          <p:nvPr/>
        </p:nvSpPr>
        <p:spPr>
          <a:xfrm>
            <a:off x="9472464" y="7404647"/>
            <a:ext cx="3268713" cy="408534"/>
          </a:xfrm>
          <a:prstGeom prst="rect">
            <a:avLst/>
          </a:prstGeom>
          <a:noFill/>
          <a:ln/>
        </p:spPr>
        <p:txBody>
          <a:bodyPr wrap="none" lIns="0" tIns="0" rIns="0" bIns="0" rtlCol="0" anchor="t"/>
          <a:lstStyle/>
          <a:p>
            <a:pPr>
              <a:lnSpc>
                <a:spcPts val="3188"/>
              </a:lnSpc>
            </a:pPr>
            <a:r>
              <a:rPr lang="en-US" sz="2563" b="1" dirty="0">
                <a:solidFill>
                  <a:srgbClr val="0B3E5D"/>
                </a:solidFill>
                <a:latin typeface="Roboto Bold" pitchFamily="34" charset="0"/>
                <a:ea typeface="Roboto Bold" pitchFamily="34" charset="-122"/>
                <a:cs typeface="Roboto Bold" pitchFamily="34" charset="-120"/>
              </a:rPr>
              <a:t>Audit e certificazioni</a:t>
            </a:r>
            <a:endParaRPr lang="en-US" sz="2563" dirty="0"/>
          </a:p>
        </p:txBody>
      </p:sp>
      <p:sp>
        <p:nvSpPr>
          <p:cNvPr id="17" name="Text 15"/>
          <p:cNvSpPr/>
          <p:nvPr/>
        </p:nvSpPr>
        <p:spPr>
          <a:xfrm>
            <a:off x="9472464" y="8074671"/>
            <a:ext cx="7909918" cy="836711"/>
          </a:xfrm>
          <a:prstGeom prst="rect">
            <a:avLst/>
          </a:prstGeom>
          <a:noFill/>
          <a:ln/>
        </p:spPr>
        <p:txBody>
          <a:bodyPr wrap="square" lIns="0" tIns="0" rIns="0" bIns="0" rtlCol="0" anchor="t"/>
          <a:lstStyle/>
          <a:p>
            <a:pPr>
              <a:lnSpc>
                <a:spcPts val="3250"/>
              </a:lnSpc>
            </a:pPr>
            <a:r>
              <a:rPr lang="en-US" sz="2000" dirty="0">
                <a:solidFill>
                  <a:srgbClr val="0B3E5D"/>
                </a:solidFill>
                <a:latin typeface="Roboto" pitchFamily="34" charset="0"/>
                <a:ea typeface="Roboto" pitchFamily="34" charset="-122"/>
                <a:cs typeface="Roboto" pitchFamily="34" charset="-120"/>
              </a:rPr>
              <a:t>Verifiche periodiche della sicurezza dei sistemi e certificazioni ISO 27001 per garantire standard elevati di protezione.</a:t>
            </a:r>
            <a:endParaRPr lang="en-US"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69913" y="763041"/>
            <a:ext cx="8573989" cy="865883"/>
          </a:xfrm>
          <a:prstGeom prst="rect">
            <a:avLst/>
          </a:prstGeom>
          <a:noFill/>
          <a:ln/>
        </p:spPr>
        <p:txBody>
          <a:bodyPr wrap="none" lIns="0" tIns="0" rIns="0" bIns="0" rtlCol="0" anchor="t"/>
          <a:lstStyle/>
          <a:p>
            <a:pPr>
              <a:lnSpc>
                <a:spcPts val="6813"/>
              </a:lnSpc>
            </a:pPr>
            <a:r>
              <a:rPr lang="en-US" sz="5438" b="1" dirty="0">
                <a:solidFill>
                  <a:srgbClr val="0B3E5D"/>
                </a:solidFill>
                <a:latin typeface="Roboto Bold" pitchFamily="34" charset="0"/>
                <a:ea typeface="Roboto Bold" pitchFamily="34" charset="-122"/>
                <a:cs typeface="Roboto Bold" pitchFamily="34" charset="-120"/>
              </a:rPr>
              <a:t>Normative e Responsabilità</a:t>
            </a:r>
            <a:endParaRPr lang="en-US" sz="5438" dirty="0"/>
          </a:p>
        </p:txBody>
      </p:sp>
      <p:sp>
        <p:nvSpPr>
          <p:cNvPr id="3" name="Shape 1"/>
          <p:cNvSpPr/>
          <p:nvPr/>
        </p:nvSpPr>
        <p:spPr>
          <a:xfrm>
            <a:off x="9124950" y="2183161"/>
            <a:ext cx="38100" cy="5408116"/>
          </a:xfrm>
          <a:prstGeom prst="roundRect">
            <a:avLst>
              <a:gd name="adj" fmla="val 305487"/>
            </a:avLst>
          </a:prstGeom>
          <a:solidFill>
            <a:srgbClr val="B4CBE3"/>
          </a:solidFill>
          <a:ln/>
        </p:spPr>
      </p:sp>
      <p:sp>
        <p:nvSpPr>
          <p:cNvPr id="4" name="Shape 2"/>
          <p:cNvSpPr/>
          <p:nvPr/>
        </p:nvSpPr>
        <p:spPr>
          <a:xfrm>
            <a:off x="8039026" y="2475756"/>
            <a:ext cx="831354" cy="38100"/>
          </a:xfrm>
          <a:prstGeom prst="roundRect">
            <a:avLst>
              <a:gd name="adj" fmla="val 305487"/>
            </a:avLst>
          </a:prstGeom>
          <a:solidFill>
            <a:srgbClr val="B4CBE3"/>
          </a:solidFill>
          <a:ln/>
        </p:spPr>
      </p:sp>
      <p:sp>
        <p:nvSpPr>
          <p:cNvPr id="5" name="Shape 3"/>
          <p:cNvSpPr/>
          <p:nvPr/>
        </p:nvSpPr>
        <p:spPr>
          <a:xfrm>
            <a:off x="8832281" y="2183161"/>
            <a:ext cx="623441" cy="623441"/>
          </a:xfrm>
          <a:prstGeom prst="roundRect">
            <a:avLst>
              <a:gd name="adj" fmla="val 18669"/>
            </a:avLst>
          </a:prstGeom>
          <a:solidFill>
            <a:srgbClr val="CEE5FD"/>
          </a:solidFill>
          <a:ln w="7620">
            <a:solidFill>
              <a:srgbClr val="B4CBE3"/>
            </a:solidFill>
            <a:prstDash val="solid"/>
          </a:ln>
        </p:spPr>
      </p:sp>
      <p:sp>
        <p:nvSpPr>
          <p:cNvPr id="6" name="Text 4"/>
          <p:cNvSpPr/>
          <p:nvPr/>
        </p:nvSpPr>
        <p:spPr>
          <a:xfrm>
            <a:off x="8936087" y="2235027"/>
            <a:ext cx="415678" cy="519559"/>
          </a:xfrm>
          <a:prstGeom prst="rect">
            <a:avLst/>
          </a:prstGeom>
          <a:noFill/>
          <a:ln/>
        </p:spPr>
        <p:txBody>
          <a:bodyPr wrap="none" lIns="0" tIns="0" rIns="0" bIns="0" rtlCol="0" anchor="t"/>
          <a:lstStyle/>
          <a:p>
            <a:pPr algn="ctr">
              <a:lnSpc>
                <a:spcPts val="3250"/>
              </a:lnSpc>
            </a:pPr>
            <a:r>
              <a:rPr lang="en-US" sz="3250" b="1" dirty="0">
                <a:solidFill>
                  <a:srgbClr val="0B3E5D"/>
                </a:solidFill>
                <a:latin typeface="Roboto Bold" pitchFamily="34" charset="0"/>
                <a:ea typeface="Roboto Bold" pitchFamily="34" charset="-122"/>
                <a:cs typeface="Roboto Bold" pitchFamily="34" charset="-120"/>
              </a:rPr>
              <a:t>1</a:t>
            </a:r>
            <a:endParaRPr lang="en-US" sz="3250" dirty="0"/>
          </a:p>
        </p:txBody>
      </p:sp>
      <p:sp>
        <p:nvSpPr>
          <p:cNvPr id="7" name="Text 5"/>
          <p:cNvSpPr/>
          <p:nvPr/>
        </p:nvSpPr>
        <p:spPr>
          <a:xfrm>
            <a:off x="4294435" y="2278410"/>
            <a:ext cx="3463975" cy="433090"/>
          </a:xfrm>
          <a:prstGeom prst="rect">
            <a:avLst/>
          </a:prstGeom>
          <a:noFill/>
          <a:ln/>
        </p:spPr>
        <p:txBody>
          <a:bodyPr wrap="none" lIns="0" tIns="0" rIns="0" bIns="0" rtlCol="0" anchor="t"/>
          <a:lstStyle/>
          <a:p>
            <a:pPr algn="r">
              <a:lnSpc>
                <a:spcPts val="3375"/>
              </a:lnSpc>
            </a:pPr>
            <a:r>
              <a:rPr lang="en-US" sz="2688" b="1" dirty="0">
                <a:solidFill>
                  <a:srgbClr val="0B3E5D"/>
                </a:solidFill>
                <a:latin typeface="Roboto Bold" pitchFamily="34" charset="0"/>
                <a:ea typeface="Roboto Bold" pitchFamily="34" charset="-122"/>
                <a:cs typeface="Roboto Bold" pitchFamily="34" charset="-120"/>
              </a:rPr>
              <a:t>DL n. 76/2020</a:t>
            </a:r>
            <a:endParaRPr lang="en-US" sz="2688" dirty="0"/>
          </a:p>
        </p:txBody>
      </p:sp>
      <p:sp>
        <p:nvSpPr>
          <p:cNvPr id="8" name="Text 6"/>
          <p:cNvSpPr/>
          <p:nvPr/>
        </p:nvSpPr>
        <p:spPr>
          <a:xfrm>
            <a:off x="969912" y="2877741"/>
            <a:ext cx="6788498" cy="1330078"/>
          </a:xfrm>
          <a:prstGeom prst="rect">
            <a:avLst/>
          </a:prstGeom>
          <a:noFill/>
          <a:ln/>
        </p:spPr>
        <p:txBody>
          <a:bodyPr wrap="square" lIns="0" tIns="0" rIns="0" bIns="0" rtlCol="0" anchor="t"/>
          <a:lstStyle/>
          <a:p>
            <a:pPr algn="r">
              <a:lnSpc>
                <a:spcPts val="3438"/>
              </a:lnSpc>
            </a:pPr>
            <a:r>
              <a:rPr lang="en-US" sz="2125" dirty="0">
                <a:solidFill>
                  <a:srgbClr val="0B3E5D"/>
                </a:solidFill>
                <a:latin typeface="Roboto" pitchFamily="34" charset="0"/>
                <a:ea typeface="Roboto" pitchFamily="34" charset="-122"/>
                <a:cs typeface="Roboto" pitchFamily="34" charset="-120"/>
              </a:rPr>
              <a:t>Decreto "Semplificazioni" che ha introdotto misure urgenti per la digitalizzazione e l'innovazione della PA, semplificando procedure e accelerando i processi.</a:t>
            </a:r>
            <a:endParaRPr lang="en-US" sz="2125" dirty="0"/>
          </a:p>
        </p:txBody>
      </p:sp>
      <p:sp>
        <p:nvSpPr>
          <p:cNvPr id="9" name="Shape 7"/>
          <p:cNvSpPr/>
          <p:nvPr/>
        </p:nvSpPr>
        <p:spPr>
          <a:xfrm>
            <a:off x="9417621" y="4138464"/>
            <a:ext cx="831354" cy="38100"/>
          </a:xfrm>
          <a:prstGeom prst="roundRect">
            <a:avLst>
              <a:gd name="adj" fmla="val 305487"/>
            </a:avLst>
          </a:prstGeom>
          <a:solidFill>
            <a:srgbClr val="B4CBE3"/>
          </a:solidFill>
          <a:ln/>
        </p:spPr>
      </p:sp>
      <p:sp>
        <p:nvSpPr>
          <p:cNvPr id="10" name="Shape 8"/>
          <p:cNvSpPr/>
          <p:nvPr/>
        </p:nvSpPr>
        <p:spPr>
          <a:xfrm>
            <a:off x="8832281" y="3845868"/>
            <a:ext cx="623441" cy="623441"/>
          </a:xfrm>
          <a:prstGeom prst="roundRect">
            <a:avLst>
              <a:gd name="adj" fmla="val 18669"/>
            </a:avLst>
          </a:prstGeom>
          <a:solidFill>
            <a:srgbClr val="CEE5FD"/>
          </a:solidFill>
          <a:ln w="7620">
            <a:solidFill>
              <a:srgbClr val="B4CBE3"/>
            </a:solidFill>
            <a:prstDash val="solid"/>
          </a:ln>
        </p:spPr>
      </p:sp>
      <p:sp>
        <p:nvSpPr>
          <p:cNvPr id="11" name="Text 9"/>
          <p:cNvSpPr/>
          <p:nvPr/>
        </p:nvSpPr>
        <p:spPr>
          <a:xfrm>
            <a:off x="8936087" y="3897734"/>
            <a:ext cx="415678" cy="519559"/>
          </a:xfrm>
          <a:prstGeom prst="rect">
            <a:avLst/>
          </a:prstGeom>
          <a:noFill/>
          <a:ln/>
        </p:spPr>
        <p:txBody>
          <a:bodyPr wrap="none" lIns="0" tIns="0" rIns="0" bIns="0" rtlCol="0" anchor="t"/>
          <a:lstStyle/>
          <a:p>
            <a:pPr algn="ctr">
              <a:lnSpc>
                <a:spcPts val="3250"/>
              </a:lnSpc>
            </a:pPr>
            <a:r>
              <a:rPr lang="en-US" sz="3250" b="1" dirty="0">
                <a:solidFill>
                  <a:srgbClr val="0B3E5D"/>
                </a:solidFill>
                <a:latin typeface="Roboto Bold" pitchFamily="34" charset="0"/>
                <a:ea typeface="Roboto Bold" pitchFamily="34" charset="-122"/>
                <a:cs typeface="Roboto Bold" pitchFamily="34" charset="-120"/>
              </a:rPr>
              <a:t>2</a:t>
            </a:r>
            <a:endParaRPr lang="en-US" sz="3250" dirty="0"/>
          </a:p>
        </p:txBody>
      </p:sp>
      <p:sp>
        <p:nvSpPr>
          <p:cNvPr id="12" name="Text 10"/>
          <p:cNvSpPr/>
          <p:nvPr/>
        </p:nvSpPr>
        <p:spPr>
          <a:xfrm>
            <a:off x="10529590" y="3941118"/>
            <a:ext cx="3463975" cy="433090"/>
          </a:xfrm>
          <a:prstGeom prst="rect">
            <a:avLst/>
          </a:prstGeom>
          <a:noFill/>
          <a:ln/>
        </p:spPr>
        <p:txBody>
          <a:bodyPr wrap="none" lIns="0" tIns="0" rIns="0" bIns="0" rtlCol="0" anchor="t"/>
          <a:lstStyle/>
          <a:p>
            <a:pPr>
              <a:lnSpc>
                <a:spcPts val="3375"/>
              </a:lnSpc>
            </a:pPr>
            <a:r>
              <a:rPr lang="en-US" sz="2688" b="1" dirty="0">
                <a:solidFill>
                  <a:srgbClr val="0B3E5D"/>
                </a:solidFill>
                <a:latin typeface="Roboto Bold" pitchFamily="34" charset="0"/>
                <a:ea typeface="Roboto Bold" pitchFamily="34" charset="-122"/>
                <a:cs typeface="Roboto Bold" pitchFamily="34" charset="-120"/>
              </a:rPr>
              <a:t>Legge n. 120/2020</a:t>
            </a:r>
            <a:endParaRPr lang="en-US" sz="2688" dirty="0"/>
          </a:p>
        </p:txBody>
      </p:sp>
      <p:sp>
        <p:nvSpPr>
          <p:cNvPr id="13" name="Text 11"/>
          <p:cNvSpPr/>
          <p:nvPr/>
        </p:nvSpPr>
        <p:spPr>
          <a:xfrm>
            <a:off x="10529590" y="4540449"/>
            <a:ext cx="6788498" cy="1330078"/>
          </a:xfrm>
          <a:prstGeom prst="rect">
            <a:avLst/>
          </a:prstGeom>
          <a:noFill/>
          <a:ln/>
        </p:spPr>
        <p:txBody>
          <a:bodyPr wrap="square" lIns="0" tIns="0" rIns="0" bIns="0" rtlCol="0" anchor="t"/>
          <a:lstStyle/>
          <a:p>
            <a:pPr>
              <a:lnSpc>
                <a:spcPts val="3438"/>
              </a:lnSpc>
            </a:pPr>
            <a:r>
              <a:rPr lang="en-US" sz="2125" dirty="0">
                <a:solidFill>
                  <a:srgbClr val="0B3E5D"/>
                </a:solidFill>
                <a:latin typeface="Roboto" pitchFamily="34" charset="0"/>
                <a:ea typeface="Roboto" pitchFamily="34" charset="-122"/>
                <a:cs typeface="Roboto" pitchFamily="34" charset="-120"/>
              </a:rPr>
              <a:t>Conversione del decreto semplificazioni con ulteriori disposizioni per la transizione digitale, rafforzando obblighi e responsabilità delle amministrazioni.</a:t>
            </a:r>
            <a:endParaRPr lang="en-US" sz="2125" dirty="0"/>
          </a:p>
        </p:txBody>
      </p:sp>
      <p:sp>
        <p:nvSpPr>
          <p:cNvPr id="14" name="Shape 12"/>
          <p:cNvSpPr/>
          <p:nvPr/>
        </p:nvSpPr>
        <p:spPr>
          <a:xfrm>
            <a:off x="8039026" y="5571679"/>
            <a:ext cx="831354" cy="38100"/>
          </a:xfrm>
          <a:prstGeom prst="roundRect">
            <a:avLst>
              <a:gd name="adj" fmla="val 305487"/>
            </a:avLst>
          </a:prstGeom>
          <a:solidFill>
            <a:srgbClr val="B4CBE3"/>
          </a:solidFill>
          <a:ln/>
        </p:spPr>
      </p:sp>
      <p:sp>
        <p:nvSpPr>
          <p:cNvPr id="15" name="Shape 13"/>
          <p:cNvSpPr/>
          <p:nvPr/>
        </p:nvSpPr>
        <p:spPr>
          <a:xfrm>
            <a:off x="8832281" y="5279083"/>
            <a:ext cx="623441" cy="623441"/>
          </a:xfrm>
          <a:prstGeom prst="roundRect">
            <a:avLst>
              <a:gd name="adj" fmla="val 18669"/>
            </a:avLst>
          </a:prstGeom>
          <a:solidFill>
            <a:srgbClr val="CEE5FD"/>
          </a:solidFill>
          <a:ln w="7620">
            <a:solidFill>
              <a:srgbClr val="B4CBE3"/>
            </a:solidFill>
            <a:prstDash val="solid"/>
          </a:ln>
        </p:spPr>
      </p:sp>
      <p:sp>
        <p:nvSpPr>
          <p:cNvPr id="16" name="Text 14"/>
          <p:cNvSpPr/>
          <p:nvPr/>
        </p:nvSpPr>
        <p:spPr>
          <a:xfrm>
            <a:off x="8936087" y="5330949"/>
            <a:ext cx="415678" cy="519559"/>
          </a:xfrm>
          <a:prstGeom prst="rect">
            <a:avLst/>
          </a:prstGeom>
          <a:noFill/>
          <a:ln/>
        </p:spPr>
        <p:txBody>
          <a:bodyPr wrap="none" lIns="0" tIns="0" rIns="0" bIns="0" rtlCol="0" anchor="t"/>
          <a:lstStyle/>
          <a:p>
            <a:pPr algn="ctr">
              <a:lnSpc>
                <a:spcPts val="3250"/>
              </a:lnSpc>
            </a:pPr>
            <a:r>
              <a:rPr lang="en-US" sz="3250" b="1" dirty="0">
                <a:solidFill>
                  <a:srgbClr val="0B3E5D"/>
                </a:solidFill>
                <a:latin typeface="Roboto Bold" pitchFamily="34" charset="0"/>
                <a:ea typeface="Roboto Bold" pitchFamily="34" charset="-122"/>
                <a:cs typeface="Roboto Bold" pitchFamily="34" charset="-120"/>
              </a:rPr>
              <a:t>3</a:t>
            </a:r>
            <a:endParaRPr lang="en-US" sz="3250" dirty="0"/>
          </a:p>
        </p:txBody>
      </p:sp>
      <p:sp>
        <p:nvSpPr>
          <p:cNvPr id="17" name="Text 15"/>
          <p:cNvSpPr/>
          <p:nvPr/>
        </p:nvSpPr>
        <p:spPr>
          <a:xfrm>
            <a:off x="4055715" y="5374333"/>
            <a:ext cx="3702695" cy="433090"/>
          </a:xfrm>
          <a:prstGeom prst="rect">
            <a:avLst/>
          </a:prstGeom>
          <a:noFill/>
          <a:ln/>
        </p:spPr>
        <p:txBody>
          <a:bodyPr wrap="none" lIns="0" tIns="0" rIns="0" bIns="0" rtlCol="0" anchor="t"/>
          <a:lstStyle/>
          <a:p>
            <a:pPr algn="r">
              <a:lnSpc>
                <a:spcPts val="3375"/>
              </a:lnSpc>
            </a:pPr>
            <a:r>
              <a:rPr lang="en-US" sz="2688" b="1" dirty="0">
                <a:solidFill>
                  <a:srgbClr val="0B3E5D"/>
                </a:solidFill>
                <a:latin typeface="Roboto Bold" pitchFamily="34" charset="0"/>
                <a:ea typeface="Roboto Bold" pitchFamily="34" charset="-122"/>
                <a:cs typeface="Roboto Bold" pitchFamily="34" charset="-120"/>
              </a:rPr>
              <a:t>Aggiornamenti Continui</a:t>
            </a:r>
            <a:endParaRPr lang="en-US" sz="2688" dirty="0"/>
          </a:p>
        </p:txBody>
      </p:sp>
      <p:sp>
        <p:nvSpPr>
          <p:cNvPr id="18" name="Text 16"/>
          <p:cNvSpPr/>
          <p:nvPr/>
        </p:nvSpPr>
        <p:spPr>
          <a:xfrm>
            <a:off x="969912" y="5973664"/>
            <a:ext cx="6788498" cy="1330078"/>
          </a:xfrm>
          <a:prstGeom prst="rect">
            <a:avLst/>
          </a:prstGeom>
          <a:noFill/>
          <a:ln/>
        </p:spPr>
        <p:txBody>
          <a:bodyPr wrap="square" lIns="0" tIns="0" rIns="0" bIns="0" rtlCol="0" anchor="t"/>
          <a:lstStyle/>
          <a:p>
            <a:pPr algn="r">
              <a:lnSpc>
                <a:spcPts val="3438"/>
              </a:lnSpc>
            </a:pPr>
            <a:r>
              <a:rPr lang="en-US" sz="2125" dirty="0">
                <a:solidFill>
                  <a:srgbClr val="0B3E5D"/>
                </a:solidFill>
                <a:latin typeface="Roboto" pitchFamily="34" charset="0"/>
                <a:ea typeface="Roboto" pitchFamily="34" charset="-122"/>
                <a:cs typeface="Roboto" pitchFamily="34" charset="-120"/>
              </a:rPr>
              <a:t>Il quadro normativo evolve costantemente per adattarsi alle nuove tecnologie e alle esigenze emergenti di cittadini e imprese.</a:t>
            </a:r>
            <a:endParaRPr lang="en-US" sz="2125" dirty="0"/>
          </a:p>
        </p:txBody>
      </p:sp>
      <p:sp>
        <p:nvSpPr>
          <p:cNvPr id="19" name="Shape 17"/>
          <p:cNvSpPr/>
          <p:nvPr/>
        </p:nvSpPr>
        <p:spPr>
          <a:xfrm>
            <a:off x="969913" y="7902922"/>
            <a:ext cx="16348174" cy="1620888"/>
          </a:xfrm>
          <a:prstGeom prst="roundRect">
            <a:avLst>
              <a:gd name="adj" fmla="val 7181"/>
            </a:avLst>
          </a:prstGeom>
          <a:solidFill>
            <a:srgbClr val="B6D9FC"/>
          </a:solidFill>
          <a:ln/>
        </p:spPr>
      </p:sp>
      <p:pic>
        <p:nvPicPr>
          <p:cNvPr id="20" name="Image 0" descr="preencoded.png"/>
          <p:cNvPicPr>
            <a:picLocks noChangeAspect="1"/>
          </p:cNvPicPr>
          <p:nvPr/>
        </p:nvPicPr>
        <p:blipFill>
          <a:blip r:embed="rId3"/>
          <a:stretch>
            <a:fillRect/>
          </a:stretch>
        </p:blipFill>
        <p:spPr>
          <a:xfrm>
            <a:off x="1247031" y="8320980"/>
            <a:ext cx="346323" cy="277118"/>
          </a:xfrm>
          <a:prstGeom prst="rect">
            <a:avLst/>
          </a:prstGeom>
        </p:spPr>
      </p:pic>
      <p:sp>
        <p:nvSpPr>
          <p:cNvPr id="21" name="Text 18"/>
          <p:cNvSpPr/>
          <p:nvPr/>
        </p:nvSpPr>
        <p:spPr>
          <a:xfrm>
            <a:off x="1870472" y="8249245"/>
            <a:ext cx="15170498" cy="886718"/>
          </a:xfrm>
          <a:prstGeom prst="rect">
            <a:avLst/>
          </a:prstGeom>
          <a:noFill/>
          <a:ln/>
        </p:spPr>
        <p:txBody>
          <a:bodyPr wrap="square" lIns="0" tIns="0" rIns="0" bIns="0" rtlCol="0" anchor="t"/>
          <a:lstStyle/>
          <a:p>
            <a:pPr>
              <a:lnSpc>
                <a:spcPts val="3438"/>
              </a:lnSpc>
            </a:pPr>
            <a:r>
              <a:rPr lang="en-US" sz="2125" b="1" dirty="0">
                <a:solidFill>
                  <a:srgbClr val="000000"/>
                </a:solidFill>
                <a:latin typeface="Roboto" pitchFamily="34" charset="0"/>
                <a:ea typeface="Roboto" pitchFamily="34" charset="-122"/>
                <a:cs typeface="Roboto" pitchFamily="34" charset="-120"/>
              </a:rPr>
              <a:t>Obbligo di conformità:</a:t>
            </a:r>
            <a:r>
              <a:rPr lang="en-US" sz="2125" dirty="0">
                <a:solidFill>
                  <a:srgbClr val="000000"/>
                </a:solidFill>
                <a:latin typeface="Roboto" pitchFamily="34" charset="0"/>
                <a:ea typeface="Roboto" pitchFamily="34" charset="-122"/>
                <a:cs typeface="Roboto" pitchFamily="34" charset="-120"/>
              </a:rPr>
              <a:t> Tutte le Pubbliche Amministrazioni devono aggiornarsi continuamente e garantire la conformità alle normative vigenti, con sanzioni previste in caso di inadempienza.</a:t>
            </a:r>
            <a:endParaRPr lang="en-US" sz="2125"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691" y="519856"/>
            <a:ext cx="9479459" cy="590848"/>
          </a:xfrm>
          <a:prstGeom prst="rect">
            <a:avLst/>
          </a:prstGeom>
          <a:noFill/>
          <a:ln/>
        </p:spPr>
        <p:txBody>
          <a:bodyPr wrap="none" lIns="0" tIns="0" rIns="0" bIns="0" rtlCol="0" anchor="t"/>
          <a:lstStyle/>
          <a:p>
            <a:pPr>
              <a:lnSpc>
                <a:spcPts val="4625"/>
              </a:lnSpc>
            </a:pPr>
            <a:r>
              <a:rPr lang="en-US" sz="3688" b="1" dirty="0">
                <a:solidFill>
                  <a:srgbClr val="0B3E5D"/>
                </a:solidFill>
                <a:latin typeface="Roboto Bold" pitchFamily="34" charset="0"/>
                <a:ea typeface="Roboto Bold" pitchFamily="34" charset="-122"/>
                <a:cs typeface="Roboto Bold" pitchFamily="34" charset="-120"/>
              </a:rPr>
              <a:t>Innovazione Digitale e Intelligenza Artificiale</a:t>
            </a:r>
            <a:endParaRPr lang="en-US" sz="3688" dirty="0"/>
          </a:p>
        </p:txBody>
      </p:sp>
      <p:pic>
        <p:nvPicPr>
          <p:cNvPr id="3" name="Image 0" descr="preencoded.png"/>
          <p:cNvPicPr>
            <a:picLocks noChangeAspect="1"/>
          </p:cNvPicPr>
          <p:nvPr/>
        </p:nvPicPr>
        <p:blipFill>
          <a:blip r:embed="rId3"/>
          <a:stretch>
            <a:fillRect/>
          </a:stretch>
        </p:blipFill>
        <p:spPr>
          <a:xfrm>
            <a:off x="661690" y="1606897"/>
            <a:ext cx="6508998" cy="6508998"/>
          </a:xfrm>
          <a:prstGeom prst="rect">
            <a:avLst/>
          </a:prstGeom>
        </p:spPr>
      </p:pic>
      <p:sp>
        <p:nvSpPr>
          <p:cNvPr id="4" name="Text 1"/>
          <p:cNvSpPr/>
          <p:nvPr/>
        </p:nvSpPr>
        <p:spPr>
          <a:xfrm>
            <a:off x="7641581" y="1564333"/>
            <a:ext cx="9994106" cy="605135"/>
          </a:xfrm>
          <a:prstGeom prst="rect">
            <a:avLst/>
          </a:prstGeom>
          <a:noFill/>
          <a:ln/>
        </p:spPr>
        <p:txBody>
          <a:bodyPr wrap="square" lIns="0" tIns="0" rIns="0" bIns="0" rtlCol="0" anchor="t"/>
          <a:lstStyle/>
          <a:p>
            <a:pPr>
              <a:lnSpc>
                <a:spcPts val="2375"/>
              </a:lnSpc>
            </a:pPr>
            <a:r>
              <a:rPr lang="en-US" sz="1438" dirty="0">
                <a:solidFill>
                  <a:srgbClr val="0B3E5D"/>
                </a:solidFill>
                <a:latin typeface="Roboto" pitchFamily="34" charset="0"/>
                <a:ea typeface="Roboto" pitchFamily="34" charset="-122"/>
                <a:cs typeface="Roboto" pitchFamily="34" charset="-120"/>
              </a:rPr>
              <a:t>L'</a:t>
            </a:r>
            <a:r>
              <a:rPr lang="en-US" sz="1438" b="1" dirty="0">
                <a:solidFill>
                  <a:srgbClr val="0B3E5D"/>
                </a:solidFill>
                <a:latin typeface="Roboto" pitchFamily="34" charset="0"/>
                <a:ea typeface="Roboto" pitchFamily="34" charset="-122"/>
                <a:cs typeface="Roboto" pitchFamily="34" charset="-120"/>
              </a:rPr>
              <a:t>Intelligenza Artificiale</a:t>
            </a:r>
            <a:r>
              <a:rPr lang="en-US" sz="1438" dirty="0">
                <a:solidFill>
                  <a:srgbClr val="0B3E5D"/>
                </a:solidFill>
                <a:latin typeface="Roboto" pitchFamily="34" charset="0"/>
                <a:ea typeface="Roboto" pitchFamily="34" charset="-122"/>
                <a:cs typeface="Roboto" pitchFamily="34" charset="-120"/>
              </a:rPr>
              <a:t> rappresenta una frontiera straordinaria per migliorare l'efficienza e la qualità dei servizi pubblici, ma richiede un approccio responsabile e trasparente.</a:t>
            </a:r>
            <a:endParaRPr lang="en-US" sz="1438" dirty="0"/>
          </a:p>
        </p:txBody>
      </p:sp>
      <p:sp>
        <p:nvSpPr>
          <p:cNvPr id="5" name="Text 2"/>
          <p:cNvSpPr/>
          <p:nvPr/>
        </p:nvSpPr>
        <p:spPr>
          <a:xfrm>
            <a:off x="7641581" y="2358479"/>
            <a:ext cx="2401341" cy="295424"/>
          </a:xfrm>
          <a:prstGeom prst="rect">
            <a:avLst/>
          </a:prstGeom>
          <a:noFill/>
          <a:ln/>
        </p:spPr>
        <p:txBody>
          <a:bodyPr wrap="none" lIns="0" tIns="0" rIns="0" bIns="0" rtlCol="0" anchor="t"/>
          <a:lstStyle/>
          <a:p>
            <a:pPr>
              <a:lnSpc>
                <a:spcPts val="2313"/>
              </a:lnSpc>
            </a:pPr>
            <a:r>
              <a:rPr lang="en-US" sz="1813" b="1" dirty="0">
                <a:solidFill>
                  <a:srgbClr val="0B3E5D"/>
                </a:solidFill>
                <a:latin typeface="Roboto Bold" pitchFamily="34" charset="0"/>
                <a:ea typeface="Roboto Bold" pitchFamily="34" charset="-122"/>
                <a:cs typeface="Roboto Bold" pitchFamily="34" charset="-120"/>
              </a:rPr>
              <a:t>Linee guida AgID 2025</a:t>
            </a:r>
            <a:endParaRPr lang="en-US" sz="1813" dirty="0"/>
          </a:p>
        </p:txBody>
      </p:sp>
      <p:sp>
        <p:nvSpPr>
          <p:cNvPr id="6" name="Text 3"/>
          <p:cNvSpPr/>
          <p:nvPr/>
        </p:nvSpPr>
        <p:spPr>
          <a:xfrm>
            <a:off x="7641581" y="2842915"/>
            <a:ext cx="9994106" cy="302568"/>
          </a:xfrm>
          <a:prstGeom prst="rect">
            <a:avLst/>
          </a:prstGeom>
          <a:noFill/>
          <a:ln/>
        </p:spPr>
        <p:txBody>
          <a:bodyPr wrap="none" lIns="0" tIns="0" rIns="0" bIns="0" rtlCol="0" anchor="t"/>
          <a:lstStyle/>
          <a:p>
            <a:pPr marL="428625" indent="-428625">
              <a:lnSpc>
                <a:spcPts val="2375"/>
              </a:lnSpc>
              <a:buSzPct val="100000"/>
              <a:buChar char="•"/>
            </a:pPr>
            <a:r>
              <a:rPr lang="en-US" sz="1438" dirty="0">
                <a:solidFill>
                  <a:srgbClr val="0B3E5D"/>
                </a:solidFill>
                <a:latin typeface="Roboto" pitchFamily="34" charset="0"/>
                <a:ea typeface="Roboto" pitchFamily="34" charset="-122"/>
                <a:cs typeface="Roboto" pitchFamily="34" charset="-120"/>
              </a:rPr>
              <a:t>Uso etico e trasparente dell'IA nei processi decisionali</a:t>
            </a:r>
            <a:endParaRPr lang="en-US" sz="1438" dirty="0"/>
          </a:p>
        </p:txBody>
      </p:sp>
      <p:sp>
        <p:nvSpPr>
          <p:cNvPr id="7" name="Text 4"/>
          <p:cNvSpPr/>
          <p:nvPr/>
        </p:nvSpPr>
        <p:spPr>
          <a:xfrm>
            <a:off x="7641581" y="3211562"/>
            <a:ext cx="9994106" cy="302568"/>
          </a:xfrm>
          <a:prstGeom prst="rect">
            <a:avLst/>
          </a:prstGeom>
          <a:noFill/>
          <a:ln/>
        </p:spPr>
        <p:txBody>
          <a:bodyPr wrap="none" lIns="0" tIns="0" rIns="0" bIns="0" rtlCol="0" anchor="t"/>
          <a:lstStyle/>
          <a:p>
            <a:pPr marL="428625" indent="-428625">
              <a:lnSpc>
                <a:spcPts val="2375"/>
              </a:lnSpc>
              <a:buSzPct val="100000"/>
              <a:buChar char="•"/>
            </a:pPr>
            <a:r>
              <a:rPr lang="en-US" sz="1438" dirty="0">
                <a:solidFill>
                  <a:srgbClr val="0B3E5D"/>
                </a:solidFill>
                <a:latin typeface="Roboto" pitchFamily="34" charset="0"/>
                <a:ea typeface="Roboto" pitchFamily="34" charset="-122"/>
                <a:cs typeface="Roboto" pitchFamily="34" charset="-120"/>
              </a:rPr>
              <a:t>Tutela dei diritti fondamentali dei cittadini</a:t>
            </a:r>
            <a:endParaRPr lang="en-US" sz="1438" dirty="0"/>
          </a:p>
        </p:txBody>
      </p:sp>
      <p:sp>
        <p:nvSpPr>
          <p:cNvPr id="8" name="Text 5"/>
          <p:cNvSpPr/>
          <p:nvPr/>
        </p:nvSpPr>
        <p:spPr>
          <a:xfrm>
            <a:off x="7641581" y="3580210"/>
            <a:ext cx="9994106" cy="302568"/>
          </a:xfrm>
          <a:prstGeom prst="rect">
            <a:avLst/>
          </a:prstGeom>
          <a:noFill/>
          <a:ln/>
        </p:spPr>
        <p:txBody>
          <a:bodyPr wrap="none" lIns="0" tIns="0" rIns="0" bIns="0" rtlCol="0" anchor="t"/>
          <a:lstStyle/>
          <a:p>
            <a:pPr marL="428625" indent="-428625">
              <a:lnSpc>
                <a:spcPts val="2375"/>
              </a:lnSpc>
              <a:buSzPct val="100000"/>
              <a:buChar char="•"/>
            </a:pPr>
            <a:r>
              <a:rPr lang="en-US" sz="1438" dirty="0">
                <a:solidFill>
                  <a:srgbClr val="0B3E5D"/>
                </a:solidFill>
                <a:latin typeface="Roboto" pitchFamily="34" charset="0"/>
                <a:ea typeface="Roboto" pitchFamily="34" charset="-122"/>
                <a:cs typeface="Roboto" pitchFamily="34" charset="-120"/>
              </a:rPr>
              <a:t>Valutazione dell'impatto degli algoritmi</a:t>
            </a:r>
            <a:endParaRPr lang="en-US" sz="1438" dirty="0"/>
          </a:p>
        </p:txBody>
      </p:sp>
      <p:sp>
        <p:nvSpPr>
          <p:cNvPr id="9" name="Text 6"/>
          <p:cNvSpPr/>
          <p:nvPr/>
        </p:nvSpPr>
        <p:spPr>
          <a:xfrm>
            <a:off x="7641581" y="3948856"/>
            <a:ext cx="9994106" cy="302568"/>
          </a:xfrm>
          <a:prstGeom prst="rect">
            <a:avLst/>
          </a:prstGeom>
          <a:noFill/>
          <a:ln/>
        </p:spPr>
        <p:txBody>
          <a:bodyPr wrap="none" lIns="0" tIns="0" rIns="0" bIns="0" rtlCol="0" anchor="t"/>
          <a:lstStyle/>
          <a:p>
            <a:pPr marL="428625" indent="-428625">
              <a:lnSpc>
                <a:spcPts val="2375"/>
              </a:lnSpc>
              <a:buSzPct val="100000"/>
              <a:buChar char="•"/>
            </a:pPr>
            <a:r>
              <a:rPr lang="en-US" sz="1438" dirty="0">
                <a:solidFill>
                  <a:srgbClr val="0B3E5D"/>
                </a:solidFill>
                <a:latin typeface="Roboto" pitchFamily="34" charset="0"/>
                <a:ea typeface="Roboto" pitchFamily="34" charset="-122"/>
                <a:cs typeface="Roboto" pitchFamily="34" charset="-120"/>
              </a:rPr>
              <a:t>Accountability e spiegabilità delle decisioni automatizzate</a:t>
            </a:r>
            <a:endParaRPr lang="en-US" sz="1438" dirty="0"/>
          </a:p>
        </p:txBody>
      </p:sp>
      <p:sp>
        <p:nvSpPr>
          <p:cNvPr id="10" name="Shape 7"/>
          <p:cNvSpPr/>
          <p:nvPr/>
        </p:nvSpPr>
        <p:spPr>
          <a:xfrm>
            <a:off x="661690" y="8635696"/>
            <a:ext cx="16964620" cy="33040"/>
          </a:xfrm>
          <a:prstGeom prst="rect">
            <a:avLst/>
          </a:prstGeom>
          <a:solidFill>
            <a:srgbClr val="0B3E5D">
              <a:alpha val="50000"/>
            </a:srgbClr>
          </a:solidFill>
          <a:ln/>
        </p:spPr>
      </p:sp>
      <p:sp>
        <p:nvSpPr>
          <p:cNvPr id="11" name="Text 8"/>
          <p:cNvSpPr/>
          <p:nvPr/>
        </p:nvSpPr>
        <p:spPr>
          <a:xfrm>
            <a:off x="661691" y="8952161"/>
            <a:ext cx="3202484" cy="354509"/>
          </a:xfrm>
          <a:prstGeom prst="rect">
            <a:avLst/>
          </a:prstGeom>
          <a:noFill/>
          <a:ln/>
        </p:spPr>
        <p:txBody>
          <a:bodyPr wrap="none" lIns="0" tIns="0" rIns="0" bIns="0" rtlCol="0" anchor="t"/>
          <a:lstStyle/>
          <a:p>
            <a:pPr>
              <a:lnSpc>
                <a:spcPts val="2750"/>
              </a:lnSpc>
            </a:pPr>
            <a:r>
              <a:rPr lang="en-US" sz="2188" b="1" dirty="0">
                <a:solidFill>
                  <a:srgbClr val="0B3E5D"/>
                </a:solidFill>
                <a:latin typeface="Roboto Bold" pitchFamily="34" charset="0"/>
                <a:ea typeface="Roboto Bold" pitchFamily="34" charset="-122"/>
                <a:cs typeface="Roboto Bold" pitchFamily="34" charset="-120"/>
              </a:rPr>
              <a:t>Il Futuro Digitale della PA</a:t>
            </a:r>
            <a:endParaRPr lang="en-US" sz="2188" dirty="0"/>
          </a:p>
        </p:txBody>
      </p:sp>
      <p:pic>
        <p:nvPicPr>
          <p:cNvPr id="12" name="Image 1" descr="preencoded.png"/>
          <p:cNvPicPr>
            <a:picLocks noChangeAspect="1"/>
          </p:cNvPicPr>
          <p:nvPr/>
        </p:nvPicPr>
        <p:blipFill>
          <a:blip r:embed="rId4"/>
          <a:stretch>
            <a:fillRect/>
          </a:stretch>
        </p:blipFill>
        <p:spPr>
          <a:xfrm>
            <a:off x="661691" y="9590187"/>
            <a:ext cx="189011" cy="236339"/>
          </a:xfrm>
          <a:prstGeom prst="rect">
            <a:avLst/>
          </a:prstGeom>
        </p:spPr>
      </p:pic>
      <p:sp>
        <p:nvSpPr>
          <p:cNvPr id="13" name="Shape 9"/>
          <p:cNvSpPr/>
          <p:nvPr/>
        </p:nvSpPr>
        <p:spPr>
          <a:xfrm>
            <a:off x="661691" y="9892456"/>
            <a:ext cx="5528816" cy="19050"/>
          </a:xfrm>
          <a:prstGeom prst="rect">
            <a:avLst/>
          </a:prstGeom>
          <a:solidFill>
            <a:srgbClr val="0858A9"/>
          </a:solidFill>
          <a:ln/>
        </p:spPr>
      </p:sp>
      <p:sp>
        <p:nvSpPr>
          <p:cNvPr id="14" name="Text 10"/>
          <p:cNvSpPr/>
          <p:nvPr/>
        </p:nvSpPr>
        <p:spPr>
          <a:xfrm>
            <a:off x="661690" y="10025063"/>
            <a:ext cx="2363540" cy="295424"/>
          </a:xfrm>
          <a:prstGeom prst="rect">
            <a:avLst/>
          </a:prstGeom>
          <a:noFill/>
          <a:ln/>
        </p:spPr>
        <p:txBody>
          <a:bodyPr wrap="none" lIns="0" tIns="0" rIns="0" bIns="0" rtlCol="0" anchor="t"/>
          <a:lstStyle/>
          <a:p>
            <a:pPr>
              <a:lnSpc>
                <a:spcPts val="2313"/>
              </a:lnSpc>
            </a:pPr>
            <a:r>
              <a:rPr lang="en-US" sz="1813" b="1" dirty="0">
                <a:solidFill>
                  <a:srgbClr val="0B3E5D"/>
                </a:solidFill>
                <a:latin typeface="Roboto Bold" pitchFamily="34" charset="0"/>
                <a:ea typeface="Roboto Bold" pitchFamily="34" charset="-122"/>
                <a:cs typeface="Roboto Bold" pitchFamily="34" charset="-120"/>
              </a:rPr>
              <a:t>Interoperabilità</a:t>
            </a:r>
            <a:endParaRPr lang="en-US" sz="1813" dirty="0"/>
          </a:p>
        </p:txBody>
      </p:sp>
      <p:sp>
        <p:nvSpPr>
          <p:cNvPr id="15" name="Text 11"/>
          <p:cNvSpPr/>
          <p:nvPr/>
        </p:nvSpPr>
        <p:spPr>
          <a:xfrm>
            <a:off x="661691" y="10433894"/>
            <a:ext cx="5528816" cy="302568"/>
          </a:xfrm>
          <a:prstGeom prst="rect">
            <a:avLst/>
          </a:prstGeom>
          <a:noFill/>
          <a:ln/>
        </p:spPr>
        <p:txBody>
          <a:bodyPr wrap="none" lIns="0" tIns="0" rIns="0" bIns="0" rtlCol="0" anchor="t"/>
          <a:lstStyle/>
          <a:p>
            <a:pPr>
              <a:lnSpc>
                <a:spcPts val="2375"/>
              </a:lnSpc>
            </a:pPr>
            <a:r>
              <a:rPr lang="en-US" sz="1438" dirty="0">
                <a:solidFill>
                  <a:srgbClr val="0B3E5D"/>
                </a:solidFill>
                <a:latin typeface="Roboto" pitchFamily="34" charset="0"/>
                <a:ea typeface="Roboto" pitchFamily="34" charset="-122"/>
                <a:cs typeface="Roboto" pitchFamily="34" charset="-120"/>
              </a:rPr>
              <a:t>Sistemi che dialogano tra loro per servizi integrati e senza barriere</a:t>
            </a:r>
            <a:endParaRPr lang="en-US" sz="1438" dirty="0"/>
          </a:p>
        </p:txBody>
      </p:sp>
      <p:pic>
        <p:nvPicPr>
          <p:cNvPr id="16" name="Image 2" descr="preencoded.png"/>
          <p:cNvPicPr>
            <a:picLocks noChangeAspect="1"/>
          </p:cNvPicPr>
          <p:nvPr/>
        </p:nvPicPr>
        <p:blipFill>
          <a:blip r:embed="rId5"/>
          <a:stretch>
            <a:fillRect/>
          </a:stretch>
        </p:blipFill>
        <p:spPr>
          <a:xfrm>
            <a:off x="6379518" y="9590187"/>
            <a:ext cx="189011" cy="236339"/>
          </a:xfrm>
          <a:prstGeom prst="rect">
            <a:avLst/>
          </a:prstGeom>
        </p:spPr>
      </p:pic>
      <p:sp>
        <p:nvSpPr>
          <p:cNvPr id="17" name="Shape 12"/>
          <p:cNvSpPr/>
          <p:nvPr/>
        </p:nvSpPr>
        <p:spPr>
          <a:xfrm>
            <a:off x="6379518" y="9892456"/>
            <a:ext cx="5528816" cy="19050"/>
          </a:xfrm>
          <a:prstGeom prst="rect">
            <a:avLst/>
          </a:prstGeom>
          <a:solidFill>
            <a:srgbClr val="0858A9"/>
          </a:solidFill>
          <a:ln/>
        </p:spPr>
      </p:sp>
      <p:sp>
        <p:nvSpPr>
          <p:cNvPr id="18" name="Text 13"/>
          <p:cNvSpPr/>
          <p:nvPr/>
        </p:nvSpPr>
        <p:spPr>
          <a:xfrm>
            <a:off x="6379518" y="10025063"/>
            <a:ext cx="2363540" cy="295424"/>
          </a:xfrm>
          <a:prstGeom prst="rect">
            <a:avLst/>
          </a:prstGeom>
          <a:noFill/>
          <a:ln/>
        </p:spPr>
        <p:txBody>
          <a:bodyPr wrap="none" lIns="0" tIns="0" rIns="0" bIns="0" rtlCol="0" anchor="t"/>
          <a:lstStyle/>
          <a:p>
            <a:pPr>
              <a:lnSpc>
                <a:spcPts val="2313"/>
              </a:lnSpc>
            </a:pPr>
            <a:r>
              <a:rPr lang="en-US" sz="1813" b="1" dirty="0">
                <a:solidFill>
                  <a:srgbClr val="0B3E5D"/>
                </a:solidFill>
                <a:latin typeface="Roboto Bold" pitchFamily="34" charset="0"/>
                <a:ea typeface="Roboto Bold" pitchFamily="34" charset="-122"/>
                <a:cs typeface="Roboto Bold" pitchFamily="34" charset="-120"/>
              </a:rPr>
              <a:t>Accessibilità</a:t>
            </a:r>
            <a:endParaRPr lang="en-US" sz="1813" dirty="0"/>
          </a:p>
        </p:txBody>
      </p:sp>
      <p:sp>
        <p:nvSpPr>
          <p:cNvPr id="19" name="Text 14"/>
          <p:cNvSpPr/>
          <p:nvPr/>
        </p:nvSpPr>
        <p:spPr>
          <a:xfrm>
            <a:off x="6379518" y="10433894"/>
            <a:ext cx="5528816" cy="302568"/>
          </a:xfrm>
          <a:prstGeom prst="rect">
            <a:avLst/>
          </a:prstGeom>
          <a:noFill/>
          <a:ln/>
        </p:spPr>
        <p:txBody>
          <a:bodyPr wrap="none" lIns="0" tIns="0" rIns="0" bIns="0" rtlCol="0" anchor="t"/>
          <a:lstStyle/>
          <a:p>
            <a:pPr>
              <a:lnSpc>
                <a:spcPts val="2375"/>
              </a:lnSpc>
            </a:pPr>
            <a:r>
              <a:rPr lang="en-US" sz="1438" dirty="0">
                <a:solidFill>
                  <a:srgbClr val="0B3E5D"/>
                </a:solidFill>
                <a:latin typeface="Roboto" pitchFamily="34" charset="0"/>
                <a:ea typeface="Roboto" pitchFamily="34" charset="-122"/>
                <a:cs typeface="Roboto" pitchFamily="34" charset="-120"/>
              </a:rPr>
              <a:t>Servizi digitali progettati per essere utilizzabili da tutti i cittadini</a:t>
            </a:r>
            <a:endParaRPr lang="en-US" sz="1438" dirty="0"/>
          </a:p>
        </p:txBody>
      </p:sp>
      <p:pic>
        <p:nvPicPr>
          <p:cNvPr id="20" name="Image 3" descr="preencoded.png"/>
          <p:cNvPicPr>
            <a:picLocks noChangeAspect="1"/>
          </p:cNvPicPr>
          <p:nvPr/>
        </p:nvPicPr>
        <p:blipFill>
          <a:blip r:embed="rId6"/>
          <a:stretch>
            <a:fillRect/>
          </a:stretch>
        </p:blipFill>
        <p:spPr>
          <a:xfrm>
            <a:off x="12097346" y="9590187"/>
            <a:ext cx="189011" cy="236339"/>
          </a:xfrm>
          <a:prstGeom prst="rect">
            <a:avLst/>
          </a:prstGeom>
        </p:spPr>
      </p:pic>
      <p:sp>
        <p:nvSpPr>
          <p:cNvPr id="21" name="Shape 15"/>
          <p:cNvSpPr/>
          <p:nvPr/>
        </p:nvSpPr>
        <p:spPr>
          <a:xfrm>
            <a:off x="12097346" y="9892456"/>
            <a:ext cx="5528816" cy="19050"/>
          </a:xfrm>
          <a:prstGeom prst="rect">
            <a:avLst/>
          </a:prstGeom>
          <a:solidFill>
            <a:srgbClr val="0858A9"/>
          </a:solidFill>
          <a:ln/>
        </p:spPr>
      </p:sp>
      <p:sp>
        <p:nvSpPr>
          <p:cNvPr id="22" name="Text 16"/>
          <p:cNvSpPr/>
          <p:nvPr/>
        </p:nvSpPr>
        <p:spPr>
          <a:xfrm>
            <a:off x="12097345" y="10025063"/>
            <a:ext cx="2363540" cy="295424"/>
          </a:xfrm>
          <a:prstGeom prst="rect">
            <a:avLst/>
          </a:prstGeom>
          <a:noFill/>
          <a:ln/>
        </p:spPr>
        <p:txBody>
          <a:bodyPr wrap="none" lIns="0" tIns="0" rIns="0" bIns="0" rtlCol="0" anchor="t"/>
          <a:lstStyle/>
          <a:p>
            <a:pPr>
              <a:lnSpc>
                <a:spcPts val="2313"/>
              </a:lnSpc>
            </a:pPr>
            <a:r>
              <a:rPr lang="en-US" sz="1813" b="1" dirty="0">
                <a:solidFill>
                  <a:srgbClr val="0B3E5D"/>
                </a:solidFill>
                <a:latin typeface="Roboto Bold" pitchFamily="34" charset="0"/>
                <a:ea typeface="Roboto Bold" pitchFamily="34" charset="-122"/>
                <a:cs typeface="Roboto Bold" pitchFamily="34" charset="-120"/>
              </a:rPr>
              <a:t>Inclusione</a:t>
            </a:r>
            <a:endParaRPr lang="en-US" sz="1813" dirty="0"/>
          </a:p>
        </p:txBody>
      </p:sp>
      <p:sp>
        <p:nvSpPr>
          <p:cNvPr id="23" name="Text 17"/>
          <p:cNvSpPr/>
          <p:nvPr/>
        </p:nvSpPr>
        <p:spPr>
          <a:xfrm>
            <a:off x="12097346" y="10433894"/>
            <a:ext cx="5528816" cy="302568"/>
          </a:xfrm>
          <a:prstGeom prst="rect">
            <a:avLst/>
          </a:prstGeom>
          <a:noFill/>
          <a:ln/>
        </p:spPr>
        <p:txBody>
          <a:bodyPr wrap="none" lIns="0" tIns="0" rIns="0" bIns="0" rtlCol="0" anchor="t"/>
          <a:lstStyle/>
          <a:p>
            <a:pPr>
              <a:lnSpc>
                <a:spcPts val="2375"/>
              </a:lnSpc>
            </a:pPr>
            <a:r>
              <a:rPr lang="en-US" sz="1438" dirty="0">
                <a:solidFill>
                  <a:srgbClr val="0B3E5D"/>
                </a:solidFill>
                <a:latin typeface="Roboto" pitchFamily="34" charset="0"/>
                <a:ea typeface="Roboto" pitchFamily="34" charset="-122"/>
                <a:cs typeface="Roboto" pitchFamily="34" charset="-120"/>
              </a:rPr>
              <a:t>Nessuno deve essere escluso dalla trasformazione digitale</a:t>
            </a:r>
            <a:endParaRPr lang="en-US" sz="1438"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sp>
        <p:nvSpPr>
          <p:cNvPr id="2" name="Freeform 2"/>
          <p:cNvSpPr/>
          <p:nvPr/>
        </p:nvSpPr>
        <p:spPr>
          <a:xfrm>
            <a:off x="0" y="0"/>
            <a:ext cx="5485013" cy="10287000"/>
          </a:xfrm>
          <a:custGeom>
            <a:avLst/>
            <a:gdLst/>
            <a:ahLst/>
            <a:cxnLst/>
            <a:rect l="l" t="t" r="r" b="b"/>
            <a:pathLst>
              <a:path w="5485013" h="10287000">
                <a:moveTo>
                  <a:pt x="0" y="0"/>
                </a:moveTo>
                <a:lnTo>
                  <a:pt x="5485013" y="0"/>
                </a:lnTo>
                <a:lnTo>
                  <a:pt x="5485013" y="10287000"/>
                </a:lnTo>
                <a:lnTo>
                  <a:pt x="0" y="10287000"/>
                </a:lnTo>
                <a:lnTo>
                  <a:pt x="0" y="0"/>
                </a:lnTo>
                <a:close/>
              </a:path>
            </a:pathLst>
          </a:custGeom>
          <a:blipFill>
            <a:blip r:embed="rId2"/>
            <a:stretch>
              <a:fillRect l="-38580" r="-47560"/>
            </a:stretch>
          </a:blipFill>
        </p:spPr>
      </p:sp>
      <p:grpSp>
        <p:nvGrpSpPr>
          <p:cNvPr id="3" name="Group 3"/>
          <p:cNvGrpSpPr/>
          <p:nvPr/>
        </p:nvGrpSpPr>
        <p:grpSpPr>
          <a:xfrm>
            <a:off x="4963921" y="1953786"/>
            <a:ext cx="1042185" cy="104218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9EC4"/>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0" y="402931"/>
            <a:ext cx="5485013" cy="1550855"/>
          </a:xfrm>
          <a:prstGeom prst="rect">
            <a:avLst/>
          </a:prstGeom>
        </p:spPr>
        <p:txBody>
          <a:bodyPr lIns="0" tIns="0" rIns="0" bIns="0" rtlCol="0" anchor="t">
            <a:spAutoFit/>
          </a:bodyPr>
          <a:lstStyle/>
          <a:p>
            <a:pPr algn="ctr">
              <a:lnSpc>
                <a:spcPts val="12694"/>
              </a:lnSpc>
              <a:spcBef>
                <a:spcPct val="0"/>
              </a:spcBef>
            </a:pPr>
            <a:r>
              <a:rPr lang="en-US" sz="9067" b="1">
                <a:solidFill>
                  <a:srgbClr val="0B3E5D"/>
                </a:solidFill>
                <a:latin typeface="Roboto Bold"/>
                <a:ea typeface="Roboto Bold"/>
                <a:cs typeface="Roboto Bold"/>
                <a:sym typeface="Roboto Bold"/>
              </a:rPr>
              <a:t>INDICE</a:t>
            </a:r>
          </a:p>
        </p:txBody>
      </p:sp>
      <p:grpSp>
        <p:nvGrpSpPr>
          <p:cNvPr id="7" name="Group 7"/>
          <p:cNvGrpSpPr/>
          <p:nvPr/>
        </p:nvGrpSpPr>
        <p:grpSpPr>
          <a:xfrm>
            <a:off x="4963921" y="3462696"/>
            <a:ext cx="1042185" cy="104218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9EC4"/>
            </a:solidFill>
          </p:spPr>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963921" y="5085905"/>
            <a:ext cx="1042185" cy="104218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9EC4"/>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963921" y="6709115"/>
            <a:ext cx="1042185" cy="104218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9EC4"/>
            </a:solidFill>
          </p:spPr>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6526320" y="1956938"/>
            <a:ext cx="10732980" cy="1576329"/>
          </a:xfrm>
          <a:prstGeom prst="rect">
            <a:avLst/>
          </a:prstGeom>
        </p:spPr>
        <p:txBody>
          <a:bodyPr lIns="0" tIns="0" rIns="0" bIns="0" rtlCol="0" anchor="t">
            <a:spAutoFit/>
          </a:bodyPr>
          <a:lstStyle/>
          <a:p>
            <a:pPr>
              <a:lnSpc>
                <a:spcPts val="4155"/>
              </a:lnSpc>
              <a:spcBef>
                <a:spcPct val="0"/>
              </a:spcBef>
            </a:pPr>
            <a:r>
              <a:rPr lang="en-US" sz="3200" b="1" dirty="0" err="1">
                <a:solidFill>
                  <a:srgbClr val="0B3E5D"/>
                </a:solidFill>
                <a:latin typeface="Roboto Bold" pitchFamily="34" charset="0"/>
                <a:ea typeface="Roboto Bold" pitchFamily="34" charset="-122"/>
                <a:cs typeface="Roboto Bold" pitchFamily="34" charset="-120"/>
              </a:rPr>
              <a:t>Introduzione</a:t>
            </a:r>
            <a:r>
              <a:rPr lang="en-US" sz="3200" b="1" dirty="0">
                <a:solidFill>
                  <a:srgbClr val="0B3E5D"/>
                </a:solidFill>
                <a:latin typeface="Roboto Bold" pitchFamily="34" charset="0"/>
                <a:ea typeface="Roboto Bold" pitchFamily="34" charset="-122"/>
                <a:cs typeface="Roboto Bold" pitchFamily="34" charset="-120"/>
              </a:rPr>
              <a:t> </a:t>
            </a:r>
            <a:r>
              <a:rPr lang="en-US" sz="3200" b="1" dirty="0" err="1">
                <a:solidFill>
                  <a:srgbClr val="0B3E5D"/>
                </a:solidFill>
                <a:latin typeface="Roboto Bold" pitchFamily="34" charset="0"/>
                <a:ea typeface="Roboto Bold" pitchFamily="34" charset="-122"/>
                <a:cs typeface="Roboto Bold" pitchFamily="34" charset="-120"/>
              </a:rPr>
              <a:t>alla</a:t>
            </a:r>
            <a:r>
              <a:rPr lang="en-US" sz="3200" b="1" dirty="0">
                <a:solidFill>
                  <a:srgbClr val="0B3E5D"/>
                </a:solidFill>
                <a:latin typeface="Roboto Bold" pitchFamily="34" charset="0"/>
                <a:ea typeface="Roboto Bold" pitchFamily="34" charset="-122"/>
                <a:cs typeface="Roboto Bold" pitchFamily="34" charset="-120"/>
              </a:rPr>
              <a:t> </a:t>
            </a:r>
            <a:r>
              <a:rPr lang="en-US" sz="3200" b="1" dirty="0" err="1">
                <a:solidFill>
                  <a:srgbClr val="0B3E5D"/>
                </a:solidFill>
                <a:latin typeface="Roboto Bold" pitchFamily="34" charset="0"/>
                <a:ea typeface="Roboto Bold" pitchFamily="34" charset="-122"/>
                <a:cs typeface="Roboto Bold" pitchFamily="34" charset="-120"/>
              </a:rPr>
              <a:t>Digitalizzazione</a:t>
            </a:r>
            <a:r>
              <a:rPr lang="en-US" sz="3200" b="1" dirty="0">
                <a:solidFill>
                  <a:srgbClr val="0B3E5D"/>
                </a:solidFill>
                <a:latin typeface="Roboto Bold" pitchFamily="34" charset="0"/>
                <a:ea typeface="Roboto Bold" pitchFamily="34" charset="-122"/>
                <a:cs typeface="Roboto Bold" pitchFamily="34" charset="-120"/>
              </a:rPr>
              <a:t> </a:t>
            </a:r>
            <a:r>
              <a:rPr lang="en-US" sz="3200" b="1" dirty="0" err="1">
                <a:solidFill>
                  <a:srgbClr val="0B3E5D"/>
                </a:solidFill>
                <a:latin typeface="Roboto Bold" pitchFamily="34" charset="0"/>
                <a:ea typeface="Roboto Bold" pitchFamily="34" charset="-122"/>
                <a:cs typeface="Roboto Bold" pitchFamily="34" charset="-120"/>
              </a:rPr>
              <a:t>nella</a:t>
            </a:r>
            <a:r>
              <a:rPr lang="en-US" sz="3200" b="1" dirty="0">
                <a:solidFill>
                  <a:srgbClr val="0B3E5D"/>
                </a:solidFill>
                <a:latin typeface="Roboto Bold" pitchFamily="34" charset="0"/>
                <a:ea typeface="Roboto Bold" pitchFamily="34" charset="-122"/>
                <a:cs typeface="Roboto Bold" pitchFamily="34" charset="-120"/>
              </a:rPr>
              <a:t> </a:t>
            </a:r>
            <a:r>
              <a:rPr lang="en-US" sz="3200" b="1" dirty="0" err="1">
                <a:solidFill>
                  <a:srgbClr val="0B3E5D"/>
                </a:solidFill>
                <a:latin typeface="Roboto Bold" pitchFamily="34" charset="0"/>
                <a:ea typeface="Roboto Bold" pitchFamily="34" charset="-122"/>
                <a:cs typeface="Roboto Bold" pitchFamily="34" charset="-120"/>
              </a:rPr>
              <a:t>Pubblica</a:t>
            </a:r>
            <a:r>
              <a:rPr lang="en-US" sz="3200" b="1" dirty="0">
                <a:solidFill>
                  <a:srgbClr val="0B3E5D"/>
                </a:solidFill>
                <a:latin typeface="Roboto Bold" pitchFamily="34" charset="0"/>
                <a:ea typeface="Roboto Bold" pitchFamily="34" charset="-122"/>
                <a:cs typeface="Roboto Bold" pitchFamily="34" charset="-120"/>
              </a:rPr>
              <a:t> </a:t>
            </a:r>
            <a:r>
              <a:rPr lang="en-US" sz="3200" b="1" dirty="0" err="1">
                <a:solidFill>
                  <a:srgbClr val="0B3E5D"/>
                </a:solidFill>
                <a:latin typeface="Roboto Bold" pitchFamily="34" charset="0"/>
                <a:ea typeface="Roboto Bold" pitchFamily="34" charset="-122"/>
                <a:cs typeface="Roboto Bold" pitchFamily="34" charset="-120"/>
              </a:rPr>
              <a:t>Amministrazione</a:t>
            </a:r>
            <a:endParaRPr lang="en-US" sz="3200" dirty="0"/>
          </a:p>
          <a:p>
            <a:pPr algn="l">
              <a:lnSpc>
                <a:spcPts val="4155"/>
              </a:lnSpc>
              <a:spcBef>
                <a:spcPct val="0"/>
              </a:spcBef>
            </a:pPr>
            <a:r>
              <a:rPr lang="en-US" sz="2968" b="1" dirty="0">
                <a:solidFill>
                  <a:srgbClr val="0B3E5D"/>
                </a:solidFill>
                <a:latin typeface="Roboto Bold"/>
                <a:ea typeface="Roboto Bold"/>
                <a:cs typeface="Roboto Bold"/>
                <a:sym typeface="Roboto Bold"/>
              </a:rPr>
              <a:t> </a:t>
            </a:r>
          </a:p>
        </p:txBody>
      </p:sp>
      <p:sp>
        <p:nvSpPr>
          <p:cNvPr id="18" name="TextBox 18"/>
          <p:cNvSpPr txBox="1"/>
          <p:nvPr/>
        </p:nvSpPr>
        <p:spPr>
          <a:xfrm>
            <a:off x="5029925" y="2181179"/>
            <a:ext cx="910177" cy="515157"/>
          </a:xfrm>
          <a:prstGeom prst="rect">
            <a:avLst/>
          </a:prstGeom>
        </p:spPr>
        <p:txBody>
          <a:bodyPr lIns="0" tIns="0" rIns="0" bIns="0" rtlCol="0" anchor="t">
            <a:spAutoFit/>
          </a:bodyPr>
          <a:lstStyle/>
          <a:p>
            <a:pPr algn="ctr">
              <a:lnSpc>
                <a:spcPts val="4155"/>
              </a:lnSpc>
              <a:spcBef>
                <a:spcPct val="0"/>
              </a:spcBef>
            </a:pPr>
            <a:r>
              <a:rPr lang="en-US" sz="2968" b="1">
                <a:solidFill>
                  <a:srgbClr val="FFFAF4"/>
                </a:solidFill>
                <a:latin typeface="Roboto Bold"/>
                <a:ea typeface="Roboto Bold"/>
                <a:cs typeface="Roboto Bold"/>
                <a:sym typeface="Roboto Bold"/>
              </a:rPr>
              <a:t>1</a:t>
            </a:r>
          </a:p>
        </p:txBody>
      </p:sp>
      <p:sp>
        <p:nvSpPr>
          <p:cNvPr id="19" name="TextBox 19"/>
          <p:cNvSpPr txBox="1"/>
          <p:nvPr/>
        </p:nvSpPr>
        <p:spPr>
          <a:xfrm>
            <a:off x="6526320" y="3457523"/>
            <a:ext cx="10732980" cy="1037720"/>
          </a:xfrm>
          <a:prstGeom prst="rect">
            <a:avLst/>
          </a:prstGeom>
        </p:spPr>
        <p:txBody>
          <a:bodyPr lIns="0" tIns="0" rIns="0" bIns="0" rtlCol="0" anchor="t">
            <a:spAutoFit/>
          </a:bodyPr>
          <a:lstStyle/>
          <a:p>
            <a:pPr>
              <a:lnSpc>
                <a:spcPts val="4155"/>
              </a:lnSpc>
              <a:spcBef>
                <a:spcPct val="0"/>
              </a:spcBef>
            </a:pPr>
            <a:r>
              <a:rPr lang="en-US" sz="3200" b="1" dirty="0" err="1">
                <a:solidFill>
                  <a:srgbClr val="0B3E5D"/>
                </a:solidFill>
                <a:latin typeface="Roboto Bold" pitchFamily="34" charset="0"/>
                <a:ea typeface="Roboto Bold" pitchFamily="34" charset="-122"/>
                <a:cs typeface="Roboto Bold" pitchFamily="34" charset="-120"/>
              </a:rPr>
              <a:t>Cos'è</a:t>
            </a:r>
            <a:r>
              <a:rPr lang="en-US" sz="3200" b="1" dirty="0">
                <a:solidFill>
                  <a:srgbClr val="0B3E5D"/>
                </a:solidFill>
                <a:latin typeface="Roboto Bold" pitchFamily="34" charset="0"/>
                <a:ea typeface="Roboto Bold" pitchFamily="34" charset="-122"/>
                <a:cs typeface="Roboto Bold" pitchFamily="34" charset="-120"/>
              </a:rPr>
              <a:t> </a:t>
            </a:r>
            <a:r>
              <a:rPr lang="en-US" sz="3200" b="1" dirty="0" err="1">
                <a:solidFill>
                  <a:srgbClr val="0B3E5D"/>
                </a:solidFill>
                <a:latin typeface="Roboto Bold" pitchFamily="34" charset="0"/>
                <a:ea typeface="Roboto Bold" pitchFamily="34" charset="-122"/>
                <a:cs typeface="Roboto Bold" pitchFamily="34" charset="-120"/>
              </a:rPr>
              <a:t>l'Identità</a:t>
            </a:r>
            <a:r>
              <a:rPr lang="en-US" sz="3200" b="1" dirty="0">
                <a:solidFill>
                  <a:srgbClr val="0B3E5D"/>
                </a:solidFill>
                <a:latin typeface="Roboto Bold" pitchFamily="34" charset="0"/>
                <a:ea typeface="Roboto Bold" pitchFamily="34" charset="-122"/>
                <a:cs typeface="Roboto Bold" pitchFamily="34" charset="-120"/>
              </a:rPr>
              <a:t> </a:t>
            </a:r>
            <a:r>
              <a:rPr lang="en-US" sz="3200" b="1" dirty="0" err="1">
                <a:solidFill>
                  <a:srgbClr val="0B3E5D"/>
                </a:solidFill>
                <a:latin typeface="Roboto Bold" pitchFamily="34" charset="0"/>
                <a:ea typeface="Roboto Bold" pitchFamily="34" charset="-122"/>
                <a:cs typeface="Roboto Bold" pitchFamily="34" charset="-120"/>
              </a:rPr>
              <a:t>Digitale</a:t>
            </a:r>
            <a:r>
              <a:rPr lang="en-US" sz="3200" b="1" dirty="0">
                <a:solidFill>
                  <a:srgbClr val="0B3E5D"/>
                </a:solidFill>
                <a:latin typeface="Roboto Bold" pitchFamily="34" charset="0"/>
                <a:ea typeface="Roboto Bold" pitchFamily="34" charset="-122"/>
                <a:cs typeface="Roboto Bold" pitchFamily="34" charset="-120"/>
              </a:rPr>
              <a:t> e </a:t>
            </a:r>
            <a:r>
              <a:rPr lang="en-US" sz="3200" b="1" dirty="0" err="1">
                <a:solidFill>
                  <a:srgbClr val="0B3E5D"/>
                </a:solidFill>
                <a:latin typeface="Roboto Bold" pitchFamily="34" charset="0"/>
                <a:ea typeface="Roboto Bold" pitchFamily="34" charset="-122"/>
                <a:cs typeface="Roboto Bold" pitchFamily="34" charset="-120"/>
              </a:rPr>
              <a:t>Perché</a:t>
            </a:r>
            <a:r>
              <a:rPr lang="en-US" sz="3200" b="1" dirty="0">
                <a:solidFill>
                  <a:srgbClr val="0B3E5D"/>
                </a:solidFill>
                <a:latin typeface="Roboto Bold" pitchFamily="34" charset="0"/>
                <a:ea typeface="Roboto Bold" pitchFamily="34" charset="-122"/>
                <a:cs typeface="Roboto Bold" pitchFamily="34" charset="-120"/>
              </a:rPr>
              <a:t> è </a:t>
            </a:r>
            <a:r>
              <a:rPr lang="en-US" sz="3200" b="1" dirty="0" err="1">
                <a:solidFill>
                  <a:srgbClr val="0B3E5D"/>
                </a:solidFill>
                <a:latin typeface="Roboto Bold" pitchFamily="34" charset="0"/>
                <a:ea typeface="Roboto Bold" pitchFamily="34" charset="-122"/>
                <a:cs typeface="Roboto Bold" pitchFamily="34" charset="-120"/>
              </a:rPr>
              <a:t>Fondamentale</a:t>
            </a:r>
            <a:endParaRPr lang="en-US" sz="3200" dirty="0"/>
          </a:p>
          <a:p>
            <a:pPr algn="l">
              <a:lnSpc>
                <a:spcPts val="4155"/>
              </a:lnSpc>
              <a:spcBef>
                <a:spcPct val="0"/>
              </a:spcBef>
            </a:pPr>
            <a:r>
              <a:rPr lang="en-US" sz="2968" b="1" dirty="0">
                <a:solidFill>
                  <a:srgbClr val="0B3E5D"/>
                </a:solidFill>
                <a:latin typeface="Roboto Bold"/>
                <a:ea typeface="Roboto Bold"/>
                <a:cs typeface="Roboto Bold"/>
                <a:sym typeface="Roboto Bold"/>
              </a:rPr>
              <a:t> </a:t>
            </a:r>
          </a:p>
        </p:txBody>
      </p:sp>
      <p:sp>
        <p:nvSpPr>
          <p:cNvPr id="21" name="TextBox 21"/>
          <p:cNvSpPr txBox="1"/>
          <p:nvPr/>
        </p:nvSpPr>
        <p:spPr>
          <a:xfrm>
            <a:off x="5029925" y="3681764"/>
            <a:ext cx="910177" cy="515157"/>
          </a:xfrm>
          <a:prstGeom prst="rect">
            <a:avLst/>
          </a:prstGeom>
        </p:spPr>
        <p:txBody>
          <a:bodyPr lIns="0" tIns="0" rIns="0" bIns="0" rtlCol="0" anchor="t">
            <a:spAutoFit/>
          </a:bodyPr>
          <a:lstStyle/>
          <a:p>
            <a:pPr algn="ctr">
              <a:lnSpc>
                <a:spcPts val="4155"/>
              </a:lnSpc>
              <a:spcBef>
                <a:spcPct val="0"/>
              </a:spcBef>
            </a:pPr>
            <a:r>
              <a:rPr lang="en-US" sz="2968" b="1">
                <a:solidFill>
                  <a:srgbClr val="FFFAF4"/>
                </a:solidFill>
                <a:latin typeface="Roboto Bold"/>
                <a:ea typeface="Roboto Bold"/>
                <a:cs typeface="Roboto Bold"/>
                <a:sym typeface="Roboto Bold"/>
              </a:rPr>
              <a:t>2</a:t>
            </a:r>
          </a:p>
        </p:txBody>
      </p:sp>
      <p:sp>
        <p:nvSpPr>
          <p:cNvPr id="22" name="TextBox 22"/>
          <p:cNvSpPr txBox="1"/>
          <p:nvPr/>
        </p:nvSpPr>
        <p:spPr>
          <a:xfrm>
            <a:off x="6526320" y="5076380"/>
            <a:ext cx="10732980" cy="1037720"/>
          </a:xfrm>
          <a:prstGeom prst="rect">
            <a:avLst/>
          </a:prstGeom>
        </p:spPr>
        <p:txBody>
          <a:bodyPr lIns="0" tIns="0" rIns="0" bIns="0" rtlCol="0" anchor="t">
            <a:spAutoFit/>
          </a:bodyPr>
          <a:lstStyle/>
          <a:p>
            <a:pPr>
              <a:lnSpc>
                <a:spcPts val="4155"/>
              </a:lnSpc>
              <a:spcBef>
                <a:spcPct val="0"/>
              </a:spcBef>
            </a:pPr>
            <a:r>
              <a:rPr lang="en-US" sz="3200" b="1" dirty="0">
                <a:solidFill>
                  <a:srgbClr val="0B3E5D"/>
                </a:solidFill>
                <a:latin typeface="Roboto Bold" pitchFamily="34" charset="0"/>
                <a:ea typeface="Roboto Bold" pitchFamily="34" charset="-122"/>
                <a:cs typeface="Roboto Bold" pitchFamily="34" charset="-120"/>
              </a:rPr>
              <a:t>Come </a:t>
            </a:r>
            <a:r>
              <a:rPr lang="en-US" sz="3200" b="1" dirty="0" err="1">
                <a:solidFill>
                  <a:srgbClr val="0B3E5D"/>
                </a:solidFill>
                <a:latin typeface="Roboto Bold" pitchFamily="34" charset="0"/>
                <a:ea typeface="Roboto Bold" pitchFamily="34" charset="-122"/>
                <a:cs typeface="Roboto Bold" pitchFamily="34" charset="-120"/>
              </a:rPr>
              <a:t>Utilizzare</a:t>
            </a:r>
            <a:r>
              <a:rPr lang="en-US" sz="3200" b="1" dirty="0">
                <a:solidFill>
                  <a:srgbClr val="0B3E5D"/>
                </a:solidFill>
                <a:latin typeface="Roboto Bold" pitchFamily="34" charset="0"/>
                <a:ea typeface="Roboto Bold" pitchFamily="34" charset="-122"/>
                <a:cs typeface="Roboto Bold" pitchFamily="34" charset="-120"/>
              </a:rPr>
              <a:t> </a:t>
            </a:r>
            <a:r>
              <a:rPr lang="en-US" sz="3200" b="1" dirty="0" err="1">
                <a:solidFill>
                  <a:srgbClr val="0B3E5D"/>
                </a:solidFill>
                <a:latin typeface="Roboto Bold" pitchFamily="34" charset="0"/>
                <a:ea typeface="Roboto Bold" pitchFamily="34" charset="-122"/>
                <a:cs typeface="Roboto Bold" pitchFamily="34" charset="-120"/>
              </a:rPr>
              <a:t>l'Identità</a:t>
            </a:r>
            <a:r>
              <a:rPr lang="en-US" sz="3200" b="1" dirty="0">
                <a:solidFill>
                  <a:srgbClr val="0B3E5D"/>
                </a:solidFill>
                <a:latin typeface="Roboto Bold" pitchFamily="34" charset="0"/>
                <a:ea typeface="Roboto Bold" pitchFamily="34" charset="-122"/>
                <a:cs typeface="Roboto Bold" pitchFamily="34" charset="-120"/>
              </a:rPr>
              <a:t> </a:t>
            </a:r>
            <a:r>
              <a:rPr lang="en-US" sz="3200" b="1" dirty="0" err="1">
                <a:solidFill>
                  <a:srgbClr val="0B3E5D"/>
                </a:solidFill>
                <a:latin typeface="Roboto Bold" pitchFamily="34" charset="0"/>
                <a:ea typeface="Roboto Bold" pitchFamily="34" charset="-122"/>
                <a:cs typeface="Roboto Bold" pitchFamily="34" charset="-120"/>
              </a:rPr>
              <a:t>Digitale</a:t>
            </a:r>
            <a:r>
              <a:rPr lang="en-US" sz="3200" b="1" dirty="0">
                <a:solidFill>
                  <a:srgbClr val="0B3E5D"/>
                </a:solidFill>
                <a:latin typeface="Roboto Bold" pitchFamily="34" charset="0"/>
                <a:ea typeface="Roboto Bold" pitchFamily="34" charset="-122"/>
                <a:cs typeface="Roboto Bold" pitchFamily="34" charset="-120"/>
              </a:rPr>
              <a:t> </a:t>
            </a:r>
            <a:r>
              <a:rPr lang="en-US" sz="3200" b="1" dirty="0" err="1">
                <a:solidFill>
                  <a:srgbClr val="0B3E5D"/>
                </a:solidFill>
                <a:latin typeface="Roboto Bold" pitchFamily="34" charset="0"/>
                <a:ea typeface="Roboto Bold" pitchFamily="34" charset="-122"/>
                <a:cs typeface="Roboto Bold" pitchFamily="34" charset="-120"/>
              </a:rPr>
              <a:t>nella</a:t>
            </a:r>
            <a:r>
              <a:rPr lang="en-US" sz="3200" b="1" dirty="0">
                <a:solidFill>
                  <a:srgbClr val="0B3E5D"/>
                </a:solidFill>
                <a:latin typeface="Roboto Bold" pitchFamily="34" charset="0"/>
                <a:ea typeface="Roboto Bold" pitchFamily="34" charset="-122"/>
                <a:cs typeface="Roboto Bold" pitchFamily="34" charset="-120"/>
              </a:rPr>
              <a:t> PA</a:t>
            </a:r>
            <a:endParaRPr lang="en-US" sz="3200" dirty="0"/>
          </a:p>
          <a:p>
            <a:pPr algn="l">
              <a:lnSpc>
                <a:spcPts val="4155"/>
              </a:lnSpc>
              <a:spcBef>
                <a:spcPct val="0"/>
              </a:spcBef>
            </a:pPr>
            <a:r>
              <a:rPr lang="en-US" sz="2968" b="1" dirty="0">
                <a:solidFill>
                  <a:srgbClr val="0B3E5D"/>
                </a:solidFill>
                <a:latin typeface="Roboto Bold"/>
                <a:ea typeface="Roboto Bold"/>
                <a:cs typeface="Roboto Bold"/>
                <a:sym typeface="Roboto Bold"/>
              </a:rPr>
              <a:t> </a:t>
            </a:r>
          </a:p>
        </p:txBody>
      </p:sp>
      <p:sp>
        <p:nvSpPr>
          <p:cNvPr id="24" name="TextBox 24"/>
          <p:cNvSpPr txBox="1"/>
          <p:nvPr/>
        </p:nvSpPr>
        <p:spPr>
          <a:xfrm>
            <a:off x="5029925" y="5300621"/>
            <a:ext cx="910177" cy="515157"/>
          </a:xfrm>
          <a:prstGeom prst="rect">
            <a:avLst/>
          </a:prstGeom>
        </p:spPr>
        <p:txBody>
          <a:bodyPr lIns="0" tIns="0" rIns="0" bIns="0" rtlCol="0" anchor="t">
            <a:spAutoFit/>
          </a:bodyPr>
          <a:lstStyle/>
          <a:p>
            <a:pPr algn="ctr">
              <a:lnSpc>
                <a:spcPts val="4155"/>
              </a:lnSpc>
              <a:spcBef>
                <a:spcPct val="0"/>
              </a:spcBef>
            </a:pPr>
            <a:r>
              <a:rPr lang="en-US" sz="2968" b="1">
                <a:solidFill>
                  <a:srgbClr val="FFFAF4"/>
                </a:solidFill>
                <a:latin typeface="Roboto Bold"/>
                <a:ea typeface="Roboto Bold"/>
                <a:cs typeface="Roboto Bold"/>
                <a:sym typeface="Roboto Bold"/>
              </a:rPr>
              <a:t>3</a:t>
            </a:r>
          </a:p>
        </p:txBody>
      </p:sp>
      <p:sp>
        <p:nvSpPr>
          <p:cNvPr id="25" name="TextBox 25"/>
          <p:cNvSpPr txBox="1"/>
          <p:nvPr/>
        </p:nvSpPr>
        <p:spPr>
          <a:xfrm>
            <a:off x="6526320" y="6699590"/>
            <a:ext cx="10732980" cy="1037720"/>
          </a:xfrm>
          <a:prstGeom prst="rect">
            <a:avLst/>
          </a:prstGeom>
        </p:spPr>
        <p:txBody>
          <a:bodyPr lIns="0" tIns="0" rIns="0" bIns="0" rtlCol="0" anchor="t">
            <a:spAutoFit/>
          </a:bodyPr>
          <a:lstStyle/>
          <a:p>
            <a:pPr>
              <a:lnSpc>
                <a:spcPts val="4155"/>
              </a:lnSpc>
              <a:spcBef>
                <a:spcPct val="0"/>
              </a:spcBef>
            </a:pPr>
            <a:r>
              <a:rPr lang="en-US" sz="3200" b="1" dirty="0" err="1">
                <a:solidFill>
                  <a:srgbClr val="0B3E5D"/>
                </a:solidFill>
                <a:latin typeface="Roboto Bold" pitchFamily="34" charset="0"/>
                <a:ea typeface="Roboto Bold" pitchFamily="34" charset="-122"/>
                <a:cs typeface="Roboto Bold" pitchFamily="34" charset="-120"/>
              </a:rPr>
              <a:t>Sicurezza</a:t>
            </a:r>
            <a:r>
              <a:rPr lang="en-US" sz="3200" b="1" dirty="0">
                <a:solidFill>
                  <a:srgbClr val="0B3E5D"/>
                </a:solidFill>
                <a:latin typeface="Roboto Bold" pitchFamily="34" charset="0"/>
                <a:ea typeface="Roboto Bold" pitchFamily="34" charset="-122"/>
                <a:cs typeface="Roboto Bold" pitchFamily="34" charset="-120"/>
              </a:rPr>
              <a:t>, Privacy e </a:t>
            </a:r>
            <a:r>
              <a:rPr lang="en-US" sz="3200" b="1" dirty="0" err="1">
                <a:solidFill>
                  <a:srgbClr val="0B3E5D"/>
                </a:solidFill>
                <a:latin typeface="Roboto Bold" pitchFamily="34" charset="0"/>
                <a:ea typeface="Roboto Bold" pitchFamily="34" charset="-122"/>
                <a:cs typeface="Roboto Bold" pitchFamily="34" charset="-120"/>
              </a:rPr>
              <a:t>Innovazione</a:t>
            </a:r>
            <a:endParaRPr lang="en-US" sz="3200" dirty="0"/>
          </a:p>
          <a:p>
            <a:pPr algn="l">
              <a:lnSpc>
                <a:spcPts val="4155"/>
              </a:lnSpc>
              <a:spcBef>
                <a:spcPct val="0"/>
              </a:spcBef>
            </a:pPr>
            <a:r>
              <a:rPr lang="en-US" sz="2968" b="1" dirty="0">
                <a:solidFill>
                  <a:srgbClr val="0B3E5D"/>
                </a:solidFill>
                <a:latin typeface="Roboto Bold"/>
                <a:ea typeface="Roboto Bold"/>
                <a:cs typeface="Roboto Bold"/>
                <a:sym typeface="Roboto Bold"/>
              </a:rPr>
              <a:t> </a:t>
            </a:r>
          </a:p>
        </p:txBody>
      </p:sp>
      <p:sp>
        <p:nvSpPr>
          <p:cNvPr id="27" name="TextBox 27"/>
          <p:cNvSpPr txBox="1"/>
          <p:nvPr/>
        </p:nvSpPr>
        <p:spPr>
          <a:xfrm>
            <a:off x="5029925" y="6923831"/>
            <a:ext cx="910177" cy="515157"/>
          </a:xfrm>
          <a:prstGeom prst="rect">
            <a:avLst/>
          </a:prstGeom>
        </p:spPr>
        <p:txBody>
          <a:bodyPr lIns="0" tIns="0" rIns="0" bIns="0" rtlCol="0" anchor="t">
            <a:spAutoFit/>
          </a:bodyPr>
          <a:lstStyle/>
          <a:p>
            <a:pPr algn="ctr">
              <a:lnSpc>
                <a:spcPts val="4155"/>
              </a:lnSpc>
              <a:spcBef>
                <a:spcPct val="0"/>
              </a:spcBef>
            </a:pPr>
            <a:r>
              <a:rPr lang="en-US" sz="2968" b="1">
                <a:solidFill>
                  <a:srgbClr val="FFFAF4"/>
                </a:solidFill>
                <a:latin typeface="Roboto Bold"/>
                <a:ea typeface="Roboto Bold"/>
                <a:cs typeface="Roboto Bold"/>
                <a:sym typeface="Roboto Bold"/>
              </a:rPr>
              <a:t>4</a:t>
            </a:r>
          </a:p>
        </p:txBody>
      </p:sp>
      <p:grpSp>
        <p:nvGrpSpPr>
          <p:cNvPr id="28" name="Group 28"/>
          <p:cNvGrpSpPr/>
          <p:nvPr/>
        </p:nvGrpSpPr>
        <p:grpSpPr>
          <a:xfrm>
            <a:off x="5029925" y="8332325"/>
            <a:ext cx="1042185" cy="1042185"/>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9EC4"/>
            </a:solidFill>
          </p:spPr>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6592324" y="8322800"/>
            <a:ext cx="10732980" cy="1037720"/>
          </a:xfrm>
          <a:prstGeom prst="rect">
            <a:avLst/>
          </a:prstGeom>
        </p:spPr>
        <p:txBody>
          <a:bodyPr lIns="0" tIns="0" rIns="0" bIns="0" rtlCol="0" anchor="t">
            <a:spAutoFit/>
          </a:bodyPr>
          <a:lstStyle/>
          <a:p>
            <a:pPr algn="l">
              <a:lnSpc>
                <a:spcPts val="4155"/>
              </a:lnSpc>
              <a:spcBef>
                <a:spcPct val="0"/>
              </a:spcBef>
            </a:pPr>
            <a:r>
              <a:rPr lang="it-IT" sz="2968" b="1" dirty="0">
                <a:solidFill>
                  <a:srgbClr val="0B3E5D"/>
                </a:solidFill>
                <a:latin typeface="Roboto Bold"/>
                <a:ea typeface="Roboto Bold"/>
                <a:cs typeface="Roboto Bold"/>
                <a:sym typeface="Roboto Bold"/>
              </a:rPr>
              <a:t>l Protocollo Informatico e la Gestione Documentale del Comune</a:t>
            </a:r>
            <a:r>
              <a:rPr lang="en-US" sz="2968" b="1" dirty="0">
                <a:solidFill>
                  <a:srgbClr val="0B3E5D"/>
                </a:solidFill>
                <a:latin typeface="Roboto Bold"/>
                <a:ea typeface="Roboto Bold"/>
                <a:cs typeface="Roboto Bold"/>
                <a:sym typeface="Roboto Bold"/>
              </a:rPr>
              <a:t> </a:t>
            </a:r>
          </a:p>
        </p:txBody>
      </p:sp>
      <p:sp>
        <p:nvSpPr>
          <p:cNvPr id="33" name="TextBox 33"/>
          <p:cNvSpPr txBox="1"/>
          <p:nvPr/>
        </p:nvSpPr>
        <p:spPr>
          <a:xfrm>
            <a:off x="5095929" y="8547041"/>
            <a:ext cx="910177" cy="515157"/>
          </a:xfrm>
          <a:prstGeom prst="rect">
            <a:avLst/>
          </a:prstGeom>
        </p:spPr>
        <p:txBody>
          <a:bodyPr lIns="0" tIns="0" rIns="0" bIns="0" rtlCol="0" anchor="t">
            <a:spAutoFit/>
          </a:bodyPr>
          <a:lstStyle/>
          <a:p>
            <a:pPr algn="ctr">
              <a:lnSpc>
                <a:spcPts val="4155"/>
              </a:lnSpc>
              <a:spcBef>
                <a:spcPct val="0"/>
              </a:spcBef>
            </a:pPr>
            <a:r>
              <a:rPr lang="en-US" sz="2968" b="1">
                <a:solidFill>
                  <a:srgbClr val="FFFAF4"/>
                </a:solidFill>
                <a:latin typeface="Roboto Bold"/>
                <a:ea typeface="Roboto Bold"/>
                <a:cs typeface="Roboto Bold"/>
                <a:sym typeface="Roboto Bold"/>
              </a:rPr>
              <a:t>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430000" y="0"/>
            <a:ext cx="6858000" cy="10287000"/>
          </a:xfrm>
          <a:prstGeom prst="rect">
            <a:avLst/>
          </a:prstGeom>
        </p:spPr>
      </p:pic>
      <p:sp>
        <p:nvSpPr>
          <p:cNvPr id="3" name="Text 0"/>
          <p:cNvSpPr/>
          <p:nvPr/>
        </p:nvSpPr>
        <p:spPr>
          <a:xfrm>
            <a:off x="992238" y="1787427"/>
            <a:ext cx="9445526" cy="2445544"/>
          </a:xfrm>
          <a:prstGeom prst="rect">
            <a:avLst/>
          </a:prstGeom>
          <a:noFill/>
          <a:ln/>
        </p:spPr>
        <p:txBody>
          <a:bodyPr wrap="square" lIns="0" tIns="0" rIns="0" bIns="0" rtlCol="0" anchor="t"/>
          <a:lstStyle/>
          <a:p>
            <a:pPr>
              <a:lnSpc>
                <a:spcPts val="9625"/>
              </a:lnSpc>
            </a:pPr>
            <a:r>
              <a:rPr lang="en-US" sz="7688" b="1" dirty="0">
                <a:solidFill>
                  <a:srgbClr val="0B3E5D"/>
                </a:solidFill>
                <a:latin typeface="Roboto Bold" pitchFamily="34" charset="0"/>
                <a:ea typeface="Roboto Bold" pitchFamily="34" charset="-122"/>
                <a:cs typeface="Roboto Bold" pitchFamily="34" charset="-120"/>
              </a:rPr>
              <a:t>Innovare con responsabilità</a:t>
            </a:r>
            <a:endParaRPr lang="en-US" sz="7688" dirty="0"/>
          </a:p>
        </p:txBody>
      </p:sp>
      <p:sp>
        <p:nvSpPr>
          <p:cNvPr id="4" name="Text 1"/>
          <p:cNvSpPr/>
          <p:nvPr/>
        </p:nvSpPr>
        <p:spPr>
          <a:xfrm>
            <a:off x="992238" y="4658172"/>
            <a:ext cx="9445526" cy="1417439"/>
          </a:xfrm>
          <a:prstGeom prst="rect">
            <a:avLst/>
          </a:prstGeom>
          <a:noFill/>
          <a:ln/>
        </p:spPr>
        <p:txBody>
          <a:bodyPr wrap="square" lIns="0" tIns="0" rIns="0" bIns="0" rtlCol="0" anchor="t"/>
          <a:lstStyle/>
          <a:p>
            <a:pPr>
              <a:lnSpc>
                <a:spcPts val="5563"/>
              </a:lnSpc>
            </a:pPr>
            <a:r>
              <a:rPr lang="en-US" sz="4438" b="1" dirty="0">
                <a:solidFill>
                  <a:srgbClr val="0B3E5D"/>
                </a:solidFill>
                <a:latin typeface="Roboto Bold" pitchFamily="34" charset="0"/>
                <a:ea typeface="Roboto Bold" pitchFamily="34" charset="-122"/>
                <a:cs typeface="Roboto Bold" pitchFamily="34" charset="-120"/>
              </a:rPr>
              <a:t>Sicurezza, Intelligenza Artificiale e Inclusione</a:t>
            </a:r>
            <a:endParaRPr lang="en-US" sz="4438" dirty="0"/>
          </a:p>
        </p:txBody>
      </p:sp>
      <p:sp>
        <p:nvSpPr>
          <p:cNvPr id="5" name="Text 2"/>
          <p:cNvSpPr/>
          <p:nvPr/>
        </p:nvSpPr>
        <p:spPr>
          <a:xfrm>
            <a:off x="1417439" y="6819751"/>
            <a:ext cx="9020324" cy="1360885"/>
          </a:xfrm>
          <a:prstGeom prst="rect">
            <a:avLst/>
          </a:prstGeom>
          <a:noFill/>
          <a:ln/>
        </p:spPr>
        <p:txBody>
          <a:bodyPr wrap="square" lIns="0" tIns="0" rIns="0" bIns="0" rtlCol="0" anchor="t"/>
          <a:lstStyle/>
          <a:p>
            <a:pPr>
              <a:lnSpc>
                <a:spcPts val="3563"/>
              </a:lnSpc>
            </a:pPr>
            <a:r>
              <a:rPr lang="en-US" sz="2188" dirty="0">
                <a:solidFill>
                  <a:srgbClr val="0B3E5D"/>
                </a:solidFill>
                <a:latin typeface="Roboto" pitchFamily="34" charset="0"/>
                <a:ea typeface="Roboto" pitchFamily="34" charset="-122"/>
                <a:cs typeface="Roboto" pitchFamily="34" charset="-120"/>
              </a:rPr>
              <a:t>Il futuro della Pubblica Amministrazione digitale si costruisce bilanciando innovazione tecnologica, protezione dei diritti e accessibilità universale.</a:t>
            </a:r>
            <a:endParaRPr lang="en-US" sz="2188" dirty="0"/>
          </a:p>
        </p:txBody>
      </p:sp>
      <p:sp>
        <p:nvSpPr>
          <p:cNvPr id="6" name="Shape 3"/>
          <p:cNvSpPr/>
          <p:nvPr/>
        </p:nvSpPr>
        <p:spPr>
          <a:xfrm>
            <a:off x="992238" y="6500813"/>
            <a:ext cx="38100" cy="1998761"/>
          </a:xfrm>
          <a:prstGeom prst="rect">
            <a:avLst/>
          </a:prstGeom>
          <a:solidFill>
            <a:srgbClr val="0858A9"/>
          </a:solidFill>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77180" y="610641"/>
            <a:ext cx="6646218" cy="693985"/>
          </a:xfrm>
          <a:prstGeom prst="rect">
            <a:avLst/>
          </a:prstGeom>
          <a:noFill/>
          <a:ln/>
        </p:spPr>
        <p:txBody>
          <a:bodyPr wrap="none" lIns="0" tIns="0" rIns="0" bIns="0" rtlCol="0" anchor="t"/>
          <a:lstStyle/>
          <a:p>
            <a:pPr>
              <a:lnSpc>
                <a:spcPts val="5438"/>
              </a:lnSpc>
            </a:pPr>
            <a:r>
              <a:rPr lang="en-US" sz="4313" b="1" dirty="0">
                <a:solidFill>
                  <a:srgbClr val="0B3E5D"/>
                </a:solidFill>
                <a:latin typeface="Roboto Bold" pitchFamily="34" charset="0"/>
                <a:ea typeface="Roboto Bold" pitchFamily="34" charset="-122"/>
                <a:cs typeface="Roboto Bold" pitchFamily="34" charset="-120"/>
              </a:rPr>
              <a:t>Riepilogo e Prossimi Passi</a:t>
            </a:r>
            <a:endParaRPr lang="en-US" sz="4313" dirty="0"/>
          </a:p>
        </p:txBody>
      </p:sp>
      <p:sp>
        <p:nvSpPr>
          <p:cNvPr id="3" name="Text 1"/>
          <p:cNvSpPr/>
          <p:nvPr/>
        </p:nvSpPr>
        <p:spPr>
          <a:xfrm>
            <a:off x="3106491" y="2534246"/>
            <a:ext cx="2776091" cy="346919"/>
          </a:xfrm>
          <a:prstGeom prst="rect">
            <a:avLst/>
          </a:prstGeom>
          <a:noFill/>
          <a:ln/>
        </p:spPr>
        <p:txBody>
          <a:bodyPr wrap="none" lIns="0" tIns="0" rIns="0" bIns="0" rtlCol="0" anchor="t"/>
          <a:lstStyle/>
          <a:p>
            <a:pPr algn="r">
              <a:lnSpc>
                <a:spcPts val="2688"/>
              </a:lnSpc>
            </a:pPr>
            <a:r>
              <a:rPr lang="en-US" sz="2125" b="1" dirty="0">
                <a:solidFill>
                  <a:srgbClr val="0B3E5D"/>
                </a:solidFill>
                <a:latin typeface="Roboto Bold" pitchFamily="34" charset="0"/>
                <a:ea typeface="Roboto Bold" pitchFamily="34" charset="-122"/>
                <a:cs typeface="Roboto Bold" pitchFamily="34" charset="-120"/>
              </a:rPr>
              <a:t>Identità Digitale</a:t>
            </a:r>
            <a:endParaRPr lang="en-US" sz="2125" dirty="0"/>
          </a:p>
        </p:txBody>
      </p:sp>
      <p:sp>
        <p:nvSpPr>
          <p:cNvPr id="4" name="Text 2"/>
          <p:cNvSpPr/>
          <p:nvPr/>
        </p:nvSpPr>
        <p:spPr>
          <a:xfrm>
            <a:off x="777180" y="3014365"/>
            <a:ext cx="5105400" cy="710505"/>
          </a:xfrm>
          <a:prstGeom prst="rect">
            <a:avLst/>
          </a:prstGeom>
          <a:noFill/>
          <a:ln/>
        </p:spPr>
        <p:txBody>
          <a:bodyPr wrap="square" lIns="0" tIns="0" rIns="0" bIns="0" rtlCol="0" anchor="t"/>
          <a:lstStyle/>
          <a:p>
            <a:pPr algn="r">
              <a:lnSpc>
                <a:spcPts val="2750"/>
              </a:lnSpc>
            </a:pPr>
            <a:r>
              <a:rPr lang="en-US" sz="1688" dirty="0">
                <a:solidFill>
                  <a:srgbClr val="0B3E5D"/>
                </a:solidFill>
                <a:latin typeface="Roboto" pitchFamily="34" charset="0"/>
                <a:ea typeface="Roboto" pitchFamily="34" charset="-122"/>
                <a:cs typeface="Roboto" pitchFamily="34" charset="-120"/>
              </a:rPr>
              <a:t>Strumento essenziale per la modernizzazione della PA e il miglioramento dei servizi ai cittadini</a:t>
            </a:r>
            <a:endParaRPr lang="en-US" sz="1688" dirty="0"/>
          </a:p>
        </p:txBody>
      </p:sp>
      <p:pic>
        <p:nvPicPr>
          <p:cNvPr id="5" name="Image 0" descr="preencoded.png"/>
          <p:cNvPicPr>
            <a:picLocks noChangeAspect="1"/>
          </p:cNvPicPr>
          <p:nvPr/>
        </p:nvPicPr>
        <p:blipFill>
          <a:blip r:embed="rId3"/>
          <a:stretch>
            <a:fillRect/>
          </a:stretch>
        </p:blipFill>
        <p:spPr>
          <a:xfrm>
            <a:off x="6215658" y="1748730"/>
            <a:ext cx="5856685" cy="5856685"/>
          </a:xfrm>
          <a:prstGeom prst="rect">
            <a:avLst/>
          </a:prstGeom>
        </p:spPr>
      </p:pic>
      <p:pic>
        <p:nvPicPr>
          <p:cNvPr id="6" name="Image 1" descr="preencoded.png"/>
          <p:cNvPicPr>
            <a:picLocks noChangeAspect="1"/>
          </p:cNvPicPr>
          <p:nvPr/>
        </p:nvPicPr>
        <p:blipFill>
          <a:blip r:embed="rId4"/>
          <a:stretch>
            <a:fillRect/>
          </a:stretch>
        </p:blipFill>
        <p:spPr>
          <a:xfrm>
            <a:off x="7528323" y="3019723"/>
            <a:ext cx="332185" cy="415379"/>
          </a:xfrm>
          <a:prstGeom prst="rect">
            <a:avLst/>
          </a:prstGeom>
        </p:spPr>
      </p:pic>
      <p:sp>
        <p:nvSpPr>
          <p:cNvPr id="7" name="Text 3"/>
          <p:cNvSpPr/>
          <p:nvPr/>
        </p:nvSpPr>
        <p:spPr>
          <a:xfrm>
            <a:off x="12405421" y="2534246"/>
            <a:ext cx="2776091" cy="346919"/>
          </a:xfrm>
          <a:prstGeom prst="rect">
            <a:avLst/>
          </a:prstGeom>
          <a:noFill/>
          <a:ln/>
        </p:spPr>
        <p:txBody>
          <a:bodyPr wrap="none" lIns="0" tIns="0" rIns="0" bIns="0" rtlCol="0" anchor="t"/>
          <a:lstStyle/>
          <a:p>
            <a:pPr>
              <a:lnSpc>
                <a:spcPts val="2688"/>
              </a:lnSpc>
            </a:pPr>
            <a:r>
              <a:rPr lang="en-US" sz="2125" b="1" dirty="0">
                <a:solidFill>
                  <a:srgbClr val="0B3E5D"/>
                </a:solidFill>
                <a:latin typeface="Roboto Bold" pitchFamily="34" charset="0"/>
                <a:ea typeface="Roboto Bold" pitchFamily="34" charset="-122"/>
                <a:cs typeface="Roboto Bold" pitchFamily="34" charset="-120"/>
              </a:rPr>
              <a:t>Formazione Continua</a:t>
            </a:r>
            <a:endParaRPr lang="en-US" sz="2125" dirty="0"/>
          </a:p>
        </p:txBody>
      </p:sp>
      <p:sp>
        <p:nvSpPr>
          <p:cNvPr id="8" name="Text 4"/>
          <p:cNvSpPr/>
          <p:nvPr/>
        </p:nvSpPr>
        <p:spPr>
          <a:xfrm>
            <a:off x="12405420" y="3014365"/>
            <a:ext cx="5105400" cy="710505"/>
          </a:xfrm>
          <a:prstGeom prst="rect">
            <a:avLst/>
          </a:prstGeom>
          <a:noFill/>
          <a:ln/>
        </p:spPr>
        <p:txBody>
          <a:bodyPr wrap="square" lIns="0" tIns="0" rIns="0" bIns="0" rtlCol="0" anchor="t"/>
          <a:lstStyle/>
          <a:p>
            <a:pPr>
              <a:lnSpc>
                <a:spcPts val="2750"/>
              </a:lnSpc>
            </a:pPr>
            <a:r>
              <a:rPr lang="en-US" sz="1688" dirty="0">
                <a:solidFill>
                  <a:srgbClr val="0B3E5D"/>
                </a:solidFill>
                <a:latin typeface="Roboto" pitchFamily="34" charset="0"/>
                <a:ea typeface="Roboto" pitchFamily="34" charset="-122"/>
                <a:cs typeface="Roboto" pitchFamily="34" charset="-120"/>
              </a:rPr>
              <a:t>AgID Academy e risorse ufficiali per aggiornamento professionale costante</a:t>
            </a:r>
            <a:endParaRPr lang="en-US" sz="1688" dirty="0"/>
          </a:p>
        </p:txBody>
      </p:sp>
      <p:pic>
        <p:nvPicPr>
          <p:cNvPr id="9" name="Image 2" descr="preencoded.png"/>
          <p:cNvPicPr>
            <a:picLocks noChangeAspect="1"/>
          </p:cNvPicPr>
          <p:nvPr/>
        </p:nvPicPr>
        <p:blipFill>
          <a:blip r:embed="rId5"/>
          <a:stretch>
            <a:fillRect/>
          </a:stretch>
        </p:blipFill>
        <p:spPr>
          <a:xfrm>
            <a:off x="6215658" y="1748730"/>
            <a:ext cx="5856685" cy="5856685"/>
          </a:xfrm>
          <a:prstGeom prst="rect">
            <a:avLst/>
          </a:prstGeom>
        </p:spPr>
      </p:pic>
      <p:pic>
        <p:nvPicPr>
          <p:cNvPr id="10" name="Image 3" descr="preencoded.png"/>
          <p:cNvPicPr>
            <a:picLocks noChangeAspect="1"/>
          </p:cNvPicPr>
          <p:nvPr/>
        </p:nvPicPr>
        <p:blipFill>
          <a:blip r:embed="rId6"/>
          <a:stretch>
            <a:fillRect/>
          </a:stretch>
        </p:blipFill>
        <p:spPr>
          <a:xfrm>
            <a:off x="10427345" y="3019723"/>
            <a:ext cx="332185" cy="415379"/>
          </a:xfrm>
          <a:prstGeom prst="rect">
            <a:avLst/>
          </a:prstGeom>
        </p:spPr>
      </p:pic>
      <p:sp>
        <p:nvSpPr>
          <p:cNvPr id="11" name="Text 5"/>
          <p:cNvSpPr/>
          <p:nvPr/>
        </p:nvSpPr>
        <p:spPr>
          <a:xfrm>
            <a:off x="12405421" y="5629127"/>
            <a:ext cx="2776091" cy="346919"/>
          </a:xfrm>
          <a:prstGeom prst="rect">
            <a:avLst/>
          </a:prstGeom>
          <a:noFill/>
          <a:ln/>
        </p:spPr>
        <p:txBody>
          <a:bodyPr wrap="none" lIns="0" tIns="0" rIns="0" bIns="0" rtlCol="0" anchor="t"/>
          <a:lstStyle/>
          <a:p>
            <a:pPr>
              <a:lnSpc>
                <a:spcPts val="2688"/>
              </a:lnSpc>
            </a:pPr>
            <a:r>
              <a:rPr lang="en-US" sz="2125" b="1" dirty="0">
                <a:solidFill>
                  <a:srgbClr val="0B3E5D"/>
                </a:solidFill>
                <a:latin typeface="Roboto Bold" pitchFamily="34" charset="0"/>
                <a:ea typeface="Roboto Bold" pitchFamily="34" charset="-122"/>
                <a:cs typeface="Roboto Bold" pitchFamily="34" charset="-120"/>
              </a:rPr>
              <a:t>Cultura Digitale</a:t>
            </a:r>
            <a:endParaRPr lang="en-US" sz="2125" dirty="0"/>
          </a:p>
        </p:txBody>
      </p:sp>
      <p:sp>
        <p:nvSpPr>
          <p:cNvPr id="12" name="Text 6"/>
          <p:cNvSpPr/>
          <p:nvPr/>
        </p:nvSpPr>
        <p:spPr>
          <a:xfrm>
            <a:off x="12405420" y="6109246"/>
            <a:ext cx="5105400" cy="710505"/>
          </a:xfrm>
          <a:prstGeom prst="rect">
            <a:avLst/>
          </a:prstGeom>
          <a:noFill/>
          <a:ln/>
        </p:spPr>
        <p:txBody>
          <a:bodyPr wrap="square" lIns="0" tIns="0" rIns="0" bIns="0" rtlCol="0" anchor="t"/>
          <a:lstStyle/>
          <a:p>
            <a:pPr>
              <a:lnSpc>
                <a:spcPts val="2750"/>
              </a:lnSpc>
            </a:pPr>
            <a:r>
              <a:rPr lang="en-US" sz="1688" dirty="0">
                <a:solidFill>
                  <a:srgbClr val="0B3E5D"/>
                </a:solidFill>
                <a:latin typeface="Roboto" pitchFamily="34" charset="0"/>
                <a:ea typeface="Roboto" pitchFamily="34" charset="-122"/>
                <a:cs typeface="Roboto" pitchFamily="34" charset="-120"/>
              </a:rPr>
              <a:t>Promuovere l'adozione degli strumenti digitali a tutti i livelli dell'amministrazione</a:t>
            </a:r>
            <a:endParaRPr lang="en-US" sz="1688" dirty="0"/>
          </a:p>
        </p:txBody>
      </p:sp>
      <p:pic>
        <p:nvPicPr>
          <p:cNvPr id="13" name="Image 4" descr="preencoded.png"/>
          <p:cNvPicPr>
            <a:picLocks noChangeAspect="1"/>
          </p:cNvPicPr>
          <p:nvPr/>
        </p:nvPicPr>
        <p:blipFill>
          <a:blip r:embed="rId7"/>
          <a:stretch>
            <a:fillRect/>
          </a:stretch>
        </p:blipFill>
        <p:spPr>
          <a:xfrm>
            <a:off x="6215658" y="1748730"/>
            <a:ext cx="5856685" cy="5856685"/>
          </a:xfrm>
          <a:prstGeom prst="rect">
            <a:avLst/>
          </a:prstGeom>
        </p:spPr>
      </p:pic>
      <p:pic>
        <p:nvPicPr>
          <p:cNvPr id="14" name="Image 5" descr="preencoded.png"/>
          <p:cNvPicPr>
            <a:picLocks noChangeAspect="1"/>
          </p:cNvPicPr>
          <p:nvPr/>
        </p:nvPicPr>
        <p:blipFill>
          <a:blip r:embed="rId8"/>
          <a:stretch>
            <a:fillRect/>
          </a:stretch>
        </p:blipFill>
        <p:spPr>
          <a:xfrm>
            <a:off x="10427345" y="5918747"/>
            <a:ext cx="332185" cy="415379"/>
          </a:xfrm>
          <a:prstGeom prst="rect">
            <a:avLst/>
          </a:prstGeom>
        </p:spPr>
      </p:pic>
      <p:sp>
        <p:nvSpPr>
          <p:cNvPr id="15" name="Text 7"/>
          <p:cNvSpPr/>
          <p:nvPr/>
        </p:nvSpPr>
        <p:spPr>
          <a:xfrm>
            <a:off x="3106491" y="5629127"/>
            <a:ext cx="2776091" cy="346919"/>
          </a:xfrm>
          <a:prstGeom prst="rect">
            <a:avLst/>
          </a:prstGeom>
          <a:noFill/>
          <a:ln/>
        </p:spPr>
        <p:txBody>
          <a:bodyPr wrap="none" lIns="0" tIns="0" rIns="0" bIns="0" rtlCol="0" anchor="t"/>
          <a:lstStyle/>
          <a:p>
            <a:pPr algn="r">
              <a:lnSpc>
                <a:spcPts val="2688"/>
              </a:lnSpc>
            </a:pPr>
            <a:r>
              <a:rPr lang="en-US" sz="2125" b="1" dirty="0">
                <a:solidFill>
                  <a:srgbClr val="0B3E5D"/>
                </a:solidFill>
                <a:latin typeface="Roboto Bold" pitchFamily="34" charset="0"/>
                <a:ea typeface="Roboto Bold" pitchFamily="34" charset="-122"/>
                <a:cs typeface="Roboto Bold" pitchFamily="34" charset="-120"/>
              </a:rPr>
              <a:t>Collaborazione</a:t>
            </a:r>
            <a:endParaRPr lang="en-US" sz="2125" dirty="0"/>
          </a:p>
        </p:txBody>
      </p:sp>
      <p:sp>
        <p:nvSpPr>
          <p:cNvPr id="16" name="Text 8"/>
          <p:cNvSpPr/>
          <p:nvPr/>
        </p:nvSpPr>
        <p:spPr>
          <a:xfrm>
            <a:off x="777180" y="6109246"/>
            <a:ext cx="5105400" cy="710505"/>
          </a:xfrm>
          <a:prstGeom prst="rect">
            <a:avLst/>
          </a:prstGeom>
          <a:noFill/>
          <a:ln/>
        </p:spPr>
        <p:txBody>
          <a:bodyPr wrap="square" lIns="0" tIns="0" rIns="0" bIns="0" rtlCol="0" anchor="t"/>
          <a:lstStyle/>
          <a:p>
            <a:pPr algn="r">
              <a:lnSpc>
                <a:spcPts val="2750"/>
              </a:lnSpc>
            </a:pPr>
            <a:r>
              <a:rPr lang="en-US" sz="1688" dirty="0">
                <a:solidFill>
                  <a:srgbClr val="0B3E5D"/>
                </a:solidFill>
                <a:latin typeface="Roboto" pitchFamily="34" charset="0"/>
                <a:ea typeface="Roboto" pitchFamily="34" charset="-122"/>
                <a:cs typeface="Roboto" pitchFamily="34" charset="-120"/>
              </a:rPr>
              <a:t>Condividere best practice e lavorare insieme per il successo della trasformazione</a:t>
            </a:r>
            <a:endParaRPr lang="en-US" sz="1688" dirty="0"/>
          </a:p>
        </p:txBody>
      </p:sp>
      <p:pic>
        <p:nvPicPr>
          <p:cNvPr id="17" name="Image 6" descr="preencoded.png"/>
          <p:cNvPicPr>
            <a:picLocks noChangeAspect="1"/>
          </p:cNvPicPr>
          <p:nvPr/>
        </p:nvPicPr>
        <p:blipFill>
          <a:blip r:embed="rId9"/>
          <a:stretch>
            <a:fillRect/>
          </a:stretch>
        </p:blipFill>
        <p:spPr>
          <a:xfrm>
            <a:off x="6215658" y="1748730"/>
            <a:ext cx="5856685" cy="5856685"/>
          </a:xfrm>
          <a:prstGeom prst="rect">
            <a:avLst/>
          </a:prstGeom>
        </p:spPr>
      </p:pic>
      <p:pic>
        <p:nvPicPr>
          <p:cNvPr id="18" name="Image 7" descr="preencoded.png"/>
          <p:cNvPicPr>
            <a:picLocks noChangeAspect="1"/>
          </p:cNvPicPr>
          <p:nvPr/>
        </p:nvPicPr>
        <p:blipFill>
          <a:blip r:embed="rId10"/>
          <a:stretch>
            <a:fillRect/>
          </a:stretch>
        </p:blipFill>
        <p:spPr>
          <a:xfrm>
            <a:off x="7528323" y="5918747"/>
            <a:ext cx="332185" cy="415379"/>
          </a:xfrm>
          <a:prstGeom prst="rect">
            <a:avLst/>
          </a:prstGeom>
        </p:spPr>
      </p:pic>
      <p:sp>
        <p:nvSpPr>
          <p:cNvPr id="19" name="Shape 9"/>
          <p:cNvSpPr/>
          <p:nvPr/>
        </p:nvSpPr>
        <p:spPr>
          <a:xfrm>
            <a:off x="777181" y="7966185"/>
            <a:ext cx="16733639" cy="37208"/>
          </a:xfrm>
          <a:prstGeom prst="rect">
            <a:avLst/>
          </a:prstGeom>
          <a:solidFill>
            <a:srgbClr val="0B3E5D">
              <a:alpha val="50000"/>
            </a:srgbClr>
          </a:solidFill>
          <a:ln/>
        </p:spPr>
      </p:sp>
      <p:sp>
        <p:nvSpPr>
          <p:cNvPr id="20" name="Text 10"/>
          <p:cNvSpPr/>
          <p:nvPr/>
        </p:nvSpPr>
        <p:spPr>
          <a:xfrm>
            <a:off x="777181" y="8475167"/>
            <a:ext cx="3093839" cy="346919"/>
          </a:xfrm>
          <a:prstGeom prst="rect">
            <a:avLst/>
          </a:prstGeom>
          <a:noFill/>
          <a:ln/>
        </p:spPr>
        <p:txBody>
          <a:bodyPr wrap="none" lIns="0" tIns="0" rIns="0" bIns="0" rtlCol="0" anchor="t"/>
          <a:lstStyle/>
          <a:p>
            <a:pPr>
              <a:lnSpc>
                <a:spcPts val="2688"/>
              </a:lnSpc>
            </a:pPr>
            <a:r>
              <a:rPr lang="en-US" sz="2125" b="1" dirty="0">
                <a:solidFill>
                  <a:srgbClr val="0B3E5D"/>
                </a:solidFill>
                <a:latin typeface="Roboto Bold" pitchFamily="34" charset="0"/>
                <a:ea typeface="Roboto Bold" pitchFamily="34" charset="-122"/>
                <a:cs typeface="Roboto Bold" pitchFamily="34" charset="-120"/>
              </a:rPr>
              <a:t>Risorse per approfondire</a:t>
            </a:r>
            <a:endParaRPr lang="en-US" sz="2125" dirty="0"/>
          </a:p>
        </p:txBody>
      </p:sp>
      <p:sp>
        <p:nvSpPr>
          <p:cNvPr id="21" name="Text 11"/>
          <p:cNvSpPr/>
          <p:nvPr/>
        </p:nvSpPr>
        <p:spPr>
          <a:xfrm>
            <a:off x="777180" y="9044136"/>
            <a:ext cx="8095953" cy="355253"/>
          </a:xfrm>
          <a:prstGeom prst="rect">
            <a:avLst/>
          </a:prstGeom>
          <a:noFill/>
          <a:ln/>
        </p:spPr>
        <p:txBody>
          <a:bodyPr wrap="none" lIns="0" tIns="0" rIns="0" bIns="0" rtlCol="0" anchor="t"/>
          <a:lstStyle/>
          <a:p>
            <a:pPr marL="428625" indent="-428625">
              <a:lnSpc>
                <a:spcPts val="2750"/>
              </a:lnSpc>
              <a:buSzPct val="100000"/>
              <a:buChar char="•"/>
            </a:pPr>
            <a:r>
              <a:rPr lang="en-US" sz="1688" dirty="0">
                <a:solidFill>
                  <a:srgbClr val="0B3E5D"/>
                </a:solidFill>
                <a:latin typeface="Roboto" pitchFamily="34" charset="0"/>
                <a:ea typeface="Roboto" pitchFamily="34" charset="-122"/>
                <a:cs typeface="Roboto" pitchFamily="34" charset="-120"/>
              </a:rPr>
              <a:t>Portale AgID Academy per corsi e webinar</a:t>
            </a:r>
            <a:endParaRPr lang="en-US" sz="1688" dirty="0"/>
          </a:p>
        </p:txBody>
      </p:sp>
      <p:sp>
        <p:nvSpPr>
          <p:cNvPr id="22" name="Text 12"/>
          <p:cNvSpPr/>
          <p:nvPr/>
        </p:nvSpPr>
        <p:spPr>
          <a:xfrm>
            <a:off x="777180" y="9477077"/>
            <a:ext cx="8095953" cy="355253"/>
          </a:xfrm>
          <a:prstGeom prst="rect">
            <a:avLst/>
          </a:prstGeom>
          <a:noFill/>
          <a:ln/>
        </p:spPr>
        <p:txBody>
          <a:bodyPr wrap="none" lIns="0" tIns="0" rIns="0" bIns="0" rtlCol="0" anchor="t"/>
          <a:lstStyle/>
          <a:p>
            <a:pPr marL="428625" indent="-428625">
              <a:lnSpc>
                <a:spcPts val="2750"/>
              </a:lnSpc>
              <a:buSzPct val="100000"/>
              <a:buChar char="•"/>
            </a:pPr>
            <a:r>
              <a:rPr lang="en-US" sz="1688" dirty="0">
                <a:solidFill>
                  <a:srgbClr val="0B3E5D"/>
                </a:solidFill>
                <a:latin typeface="Roboto" pitchFamily="34" charset="0"/>
                <a:ea typeface="Roboto" pitchFamily="34" charset="-122"/>
                <a:cs typeface="Roboto" pitchFamily="34" charset="-120"/>
              </a:rPr>
              <a:t>Documentazione tecnica e linee guida operative</a:t>
            </a:r>
            <a:endParaRPr lang="en-US" sz="1688" dirty="0"/>
          </a:p>
        </p:txBody>
      </p:sp>
      <p:sp>
        <p:nvSpPr>
          <p:cNvPr id="23" name="Text 13"/>
          <p:cNvSpPr/>
          <p:nvPr/>
        </p:nvSpPr>
        <p:spPr>
          <a:xfrm>
            <a:off x="777180" y="9910019"/>
            <a:ext cx="8095953" cy="355253"/>
          </a:xfrm>
          <a:prstGeom prst="rect">
            <a:avLst/>
          </a:prstGeom>
          <a:noFill/>
          <a:ln/>
        </p:spPr>
        <p:txBody>
          <a:bodyPr wrap="none" lIns="0" tIns="0" rIns="0" bIns="0" rtlCol="0" anchor="t"/>
          <a:lstStyle/>
          <a:p>
            <a:pPr marL="428625" indent="-428625">
              <a:lnSpc>
                <a:spcPts val="2750"/>
              </a:lnSpc>
              <a:buSzPct val="100000"/>
              <a:buChar char="•"/>
            </a:pPr>
            <a:r>
              <a:rPr lang="en-US" sz="1688" dirty="0">
                <a:solidFill>
                  <a:srgbClr val="0B3E5D"/>
                </a:solidFill>
                <a:latin typeface="Roboto" pitchFamily="34" charset="0"/>
                <a:ea typeface="Roboto" pitchFamily="34" charset="-122"/>
                <a:cs typeface="Roboto" pitchFamily="34" charset="-120"/>
              </a:rPr>
              <a:t>Community di pratiche per lo scambio di esperienze</a:t>
            </a:r>
            <a:endParaRPr lang="en-US" sz="1688" dirty="0"/>
          </a:p>
        </p:txBody>
      </p:sp>
      <p:sp>
        <p:nvSpPr>
          <p:cNvPr id="24" name="Text 14"/>
          <p:cNvSpPr/>
          <p:nvPr/>
        </p:nvSpPr>
        <p:spPr>
          <a:xfrm>
            <a:off x="9424393" y="8475167"/>
            <a:ext cx="2776091" cy="346919"/>
          </a:xfrm>
          <a:prstGeom prst="rect">
            <a:avLst/>
          </a:prstGeom>
          <a:noFill/>
          <a:ln/>
        </p:spPr>
        <p:txBody>
          <a:bodyPr wrap="none" lIns="0" tIns="0" rIns="0" bIns="0" rtlCol="0" anchor="t"/>
          <a:lstStyle/>
          <a:p>
            <a:pPr>
              <a:lnSpc>
                <a:spcPts val="2688"/>
              </a:lnSpc>
            </a:pPr>
            <a:r>
              <a:rPr lang="en-US" sz="2125" b="1" dirty="0">
                <a:solidFill>
                  <a:srgbClr val="0B3E5D"/>
                </a:solidFill>
                <a:latin typeface="Roboto Bold" pitchFamily="34" charset="0"/>
                <a:ea typeface="Roboto Bold" pitchFamily="34" charset="-122"/>
                <a:cs typeface="Roboto Bold" pitchFamily="34" charset="-120"/>
              </a:rPr>
              <a:t>Azioni immediate</a:t>
            </a:r>
            <a:endParaRPr lang="en-US" sz="2125" dirty="0"/>
          </a:p>
        </p:txBody>
      </p:sp>
      <p:sp>
        <p:nvSpPr>
          <p:cNvPr id="25" name="Text 15"/>
          <p:cNvSpPr/>
          <p:nvPr/>
        </p:nvSpPr>
        <p:spPr>
          <a:xfrm>
            <a:off x="9424392" y="9044136"/>
            <a:ext cx="8095953" cy="355253"/>
          </a:xfrm>
          <a:prstGeom prst="rect">
            <a:avLst/>
          </a:prstGeom>
          <a:noFill/>
          <a:ln/>
        </p:spPr>
        <p:txBody>
          <a:bodyPr wrap="none" lIns="0" tIns="0" rIns="0" bIns="0" rtlCol="0" anchor="t"/>
          <a:lstStyle/>
          <a:p>
            <a:pPr marL="428625" indent="-428625">
              <a:lnSpc>
                <a:spcPts val="2750"/>
              </a:lnSpc>
              <a:buSzPct val="100000"/>
              <a:buFont typeface="+mj-lt"/>
              <a:buAutoNum type="arabicPeriod"/>
            </a:pPr>
            <a:r>
              <a:rPr lang="en-US" sz="1688" dirty="0">
                <a:solidFill>
                  <a:srgbClr val="0B3E5D"/>
                </a:solidFill>
                <a:latin typeface="Roboto" pitchFamily="34" charset="0"/>
                <a:ea typeface="Roboto" pitchFamily="34" charset="-122"/>
                <a:cs typeface="Roboto" pitchFamily="34" charset="-120"/>
              </a:rPr>
              <a:t>Verificare lo stato di implementazione nella propria amministrazione</a:t>
            </a:r>
            <a:endParaRPr lang="en-US" sz="1688" dirty="0"/>
          </a:p>
        </p:txBody>
      </p:sp>
      <p:sp>
        <p:nvSpPr>
          <p:cNvPr id="26" name="Text 16"/>
          <p:cNvSpPr/>
          <p:nvPr/>
        </p:nvSpPr>
        <p:spPr>
          <a:xfrm>
            <a:off x="9424392" y="9477077"/>
            <a:ext cx="8095953" cy="355253"/>
          </a:xfrm>
          <a:prstGeom prst="rect">
            <a:avLst/>
          </a:prstGeom>
          <a:noFill/>
          <a:ln/>
        </p:spPr>
        <p:txBody>
          <a:bodyPr wrap="none" lIns="0" tIns="0" rIns="0" bIns="0" rtlCol="0" anchor="t"/>
          <a:lstStyle/>
          <a:p>
            <a:pPr marL="428625" indent="-428625">
              <a:lnSpc>
                <a:spcPts val="2750"/>
              </a:lnSpc>
              <a:buSzPct val="100000"/>
              <a:buFont typeface="+mj-lt"/>
              <a:buAutoNum type="arabicPeriod" startAt="2"/>
            </a:pPr>
            <a:r>
              <a:rPr lang="en-US" sz="1688" dirty="0">
                <a:solidFill>
                  <a:srgbClr val="0B3E5D"/>
                </a:solidFill>
                <a:latin typeface="Roboto" pitchFamily="34" charset="0"/>
                <a:ea typeface="Roboto" pitchFamily="34" charset="-122"/>
                <a:cs typeface="Roboto" pitchFamily="34" charset="-120"/>
              </a:rPr>
              <a:t>Pianificare percorsi formativi per i colleghi</a:t>
            </a:r>
            <a:endParaRPr lang="en-US" sz="1688" dirty="0"/>
          </a:p>
        </p:txBody>
      </p:sp>
      <p:sp>
        <p:nvSpPr>
          <p:cNvPr id="27" name="Text 17"/>
          <p:cNvSpPr/>
          <p:nvPr/>
        </p:nvSpPr>
        <p:spPr>
          <a:xfrm>
            <a:off x="9424392" y="9910019"/>
            <a:ext cx="8095953" cy="355253"/>
          </a:xfrm>
          <a:prstGeom prst="rect">
            <a:avLst/>
          </a:prstGeom>
          <a:noFill/>
          <a:ln/>
        </p:spPr>
        <p:txBody>
          <a:bodyPr wrap="none" lIns="0" tIns="0" rIns="0" bIns="0" rtlCol="0" anchor="t"/>
          <a:lstStyle/>
          <a:p>
            <a:pPr marL="428625" indent="-428625">
              <a:lnSpc>
                <a:spcPts val="2750"/>
              </a:lnSpc>
              <a:buSzPct val="100000"/>
              <a:buFont typeface="+mj-lt"/>
              <a:buAutoNum type="arabicPeriod" startAt="3"/>
            </a:pPr>
            <a:r>
              <a:rPr lang="en-US" sz="1688" dirty="0">
                <a:solidFill>
                  <a:srgbClr val="0B3E5D"/>
                </a:solidFill>
                <a:latin typeface="Roboto" pitchFamily="34" charset="0"/>
                <a:ea typeface="Roboto" pitchFamily="34" charset="-122"/>
                <a:cs typeface="Roboto" pitchFamily="34" charset="-120"/>
              </a:rPr>
              <a:t>Avviare progetti pilota di digitalizzazione</a:t>
            </a:r>
            <a:endParaRPr lang="en-US" sz="1688"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368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430000" y="0"/>
            <a:ext cx="6858000" cy="10287000"/>
          </a:xfrm>
          <a:prstGeom prst="rect">
            <a:avLst/>
          </a:prstGeom>
        </p:spPr>
      </p:pic>
      <p:sp>
        <p:nvSpPr>
          <p:cNvPr id="3" name="Text 0"/>
          <p:cNvSpPr/>
          <p:nvPr/>
        </p:nvSpPr>
        <p:spPr>
          <a:xfrm>
            <a:off x="992238" y="3199360"/>
            <a:ext cx="9445526" cy="2325291"/>
          </a:xfrm>
          <a:prstGeom prst="rect">
            <a:avLst/>
          </a:prstGeom>
          <a:noFill/>
          <a:ln/>
        </p:spPr>
        <p:txBody>
          <a:bodyPr wrap="square" lIns="0" tIns="0" rIns="0" bIns="0" rtlCol="0" anchor="t"/>
          <a:lstStyle/>
          <a:p>
            <a:pPr>
              <a:lnSpc>
                <a:spcPts val="6063"/>
              </a:lnSpc>
            </a:pPr>
            <a:r>
              <a:rPr lang="en-US" sz="4875" dirty="0">
                <a:solidFill>
                  <a:srgbClr val="3257B8"/>
                </a:solidFill>
                <a:latin typeface="Roboto Slab" pitchFamily="34" charset="0"/>
                <a:ea typeface="Roboto Slab" pitchFamily="34" charset="-122"/>
                <a:cs typeface="Roboto Slab" pitchFamily="34" charset="-120"/>
              </a:rPr>
              <a:t>Il Protocollo Informatico e la Gestione Documentale del Comune</a:t>
            </a:r>
            <a:endParaRPr lang="en-US" sz="4875" dirty="0"/>
          </a:p>
        </p:txBody>
      </p:sp>
      <p:sp>
        <p:nvSpPr>
          <p:cNvPr id="4" name="Text 1"/>
          <p:cNvSpPr/>
          <p:nvPr/>
        </p:nvSpPr>
        <p:spPr>
          <a:xfrm>
            <a:off x="992238" y="5896719"/>
            <a:ext cx="9445526" cy="1190774"/>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Una guida completa per funzionari comunali sulla trasformazione digitale della gestione documentale e l'implementazione del protocollo informatico nelle pubbliche amministrazioni italiane.</a:t>
            </a:r>
            <a:endParaRPr lang="en-US" sz="1938"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7" y="1286172"/>
            <a:ext cx="13085713" cy="775098"/>
          </a:xfrm>
          <a:prstGeom prst="rect">
            <a:avLst/>
          </a:prstGeom>
          <a:noFill/>
          <a:ln/>
        </p:spPr>
        <p:txBody>
          <a:bodyPr wrap="none" lIns="0" tIns="0" rIns="0" bIns="0" rtlCol="0" anchor="t"/>
          <a:lstStyle/>
          <a:p>
            <a:pPr>
              <a:lnSpc>
                <a:spcPts val="6063"/>
              </a:lnSpc>
            </a:pPr>
            <a:r>
              <a:rPr lang="en-US" sz="4875" dirty="0">
                <a:solidFill>
                  <a:srgbClr val="3257B8"/>
                </a:solidFill>
                <a:latin typeface="Roboto Slab" pitchFamily="34" charset="0"/>
                <a:ea typeface="Roboto Slab" pitchFamily="34" charset="-122"/>
                <a:cs typeface="Roboto Slab" pitchFamily="34" charset="-120"/>
              </a:rPr>
              <a:t>Il Ruolo Strategico del Protocollo Informatico</a:t>
            </a:r>
            <a:endParaRPr lang="en-US" sz="4875" dirty="0"/>
          </a:p>
        </p:txBody>
      </p:sp>
      <p:sp>
        <p:nvSpPr>
          <p:cNvPr id="3" name="Text 1"/>
          <p:cNvSpPr/>
          <p:nvPr/>
        </p:nvSpPr>
        <p:spPr>
          <a:xfrm>
            <a:off x="992237" y="2681287"/>
            <a:ext cx="4091583" cy="465088"/>
          </a:xfrm>
          <a:prstGeom prst="rect">
            <a:avLst/>
          </a:prstGeom>
          <a:noFill/>
          <a:ln/>
        </p:spPr>
        <p:txBody>
          <a:bodyPr wrap="none" lIns="0" tIns="0" rIns="0" bIns="0" rtlCol="0" anchor="t"/>
          <a:lstStyle/>
          <a:p>
            <a:pPr>
              <a:lnSpc>
                <a:spcPts val="3625"/>
              </a:lnSpc>
            </a:pPr>
            <a:r>
              <a:rPr lang="en-US" sz="2875" dirty="0">
                <a:solidFill>
                  <a:srgbClr val="3257B8"/>
                </a:solidFill>
                <a:latin typeface="Roboto Slab" pitchFamily="34" charset="0"/>
                <a:ea typeface="Roboto Slab" pitchFamily="34" charset="-122"/>
                <a:cs typeface="Roboto Slab" pitchFamily="34" charset="-120"/>
              </a:rPr>
              <a:t>Perché è Fondamentale</a:t>
            </a:r>
            <a:endParaRPr lang="en-US" sz="2875" dirty="0"/>
          </a:p>
        </p:txBody>
      </p:sp>
      <p:sp>
        <p:nvSpPr>
          <p:cNvPr id="4" name="Text 2"/>
          <p:cNvSpPr/>
          <p:nvPr/>
        </p:nvSpPr>
        <p:spPr>
          <a:xfrm>
            <a:off x="992238" y="3394322"/>
            <a:ext cx="7849195" cy="3175398"/>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Il protocollo informatico rappresenta il cuore pulsante della gestione documentale comunale, fungendo da sistema nervoso centrale per tutti i flussi informativi. La sua implementazione non è solo un obbligo normativo ai sensi del D.P.R. 445/2000 (Testo Unico sulla Documentazione Amministrativa) e del D.Lgs. 82/2005 (Codice dell'Amministrazione Digitale), ma costituisce un'opportunità strategica per modernizzare e rendere più efficiente l'intera macchina amministrativa comunale.</a:t>
            </a:r>
            <a:endParaRPr lang="en-US" sz="1938" dirty="0"/>
          </a:p>
        </p:txBody>
      </p:sp>
      <p:sp>
        <p:nvSpPr>
          <p:cNvPr id="5" name="Text 3"/>
          <p:cNvSpPr/>
          <p:nvPr/>
        </p:nvSpPr>
        <p:spPr>
          <a:xfrm>
            <a:off x="992238" y="6792962"/>
            <a:ext cx="7849195" cy="1984623"/>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Attraverso la registrazione univoca e cronologica di ogni documento in entrata e in uscita, il protocollo garantisce trasparenza, tracciabilità e certezza giuridica, elementi fondamentali per una pubblica amministrazione che voglia essere al servizio dei cittadini nel XXI secolo.</a:t>
            </a:r>
            <a:endParaRPr lang="en-US" sz="1938" dirty="0"/>
          </a:p>
        </p:txBody>
      </p:sp>
      <p:sp>
        <p:nvSpPr>
          <p:cNvPr id="6" name="Text 4"/>
          <p:cNvSpPr/>
          <p:nvPr/>
        </p:nvSpPr>
        <p:spPr>
          <a:xfrm>
            <a:off x="9456093" y="2681287"/>
            <a:ext cx="3721299" cy="465088"/>
          </a:xfrm>
          <a:prstGeom prst="rect">
            <a:avLst/>
          </a:prstGeom>
          <a:noFill/>
          <a:ln/>
        </p:spPr>
        <p:txBody>
          <a:bodyPr wrap="none" lIns="0" tIns="0" rIns="0" bIns="0" rtlCol="0" anchor="t"/>
          <a:lstStyle/>
          <a:p>
            <a:pPr>
              <a:lnSpc>
                <a:spcPts val="3625"/>
              </a:lnSpc>
            </a:pPr>
            <a:r>
              <a:rPr lang="en-US" sz="2875" dirty="0">
                <a:solidFill>
                  <a:srgbClr val="3257B8"/>
                </a:solidFill>
                <a:latin typeface="Roboto Slab" pitchFamily="34" charset="0"/>
                <a:ea typeface="Roboto Slab" pitchFamily="34" charset="-122"/>
                <a:cs typeface="Roboto Slab" pitchFamily="34" charset="-120"/>
              </a:rPr>
              <a:t>Benefici Operativi</a:t>
            </a:r>
            <a:endParaRPr lang="en-US" sz="2875" dirty="0"/>
          </a:p>
        </p:txBody>
      </p:sp>
      <p:sp>
        <p:nvSpPr>
          <p:cNvPr id="7" name="Text 5"/>
          <p:cNvSpPr/>
          <p:nvPr/>
        </p:nvSpPr>
        <p:spPr>
          <a:xfrm>
            <a:off x="9456093" y="3394323"/>
            <a:ext cx="7849195" cy="793849"/>
          </a:xfrm>
          <a:prstGeom prst="rect">
            <a:avLst/>
          </a:prstGeom>
          <a:noFill/>
          <a:ln/>
        </p:spPr>
        <p:txBody>
          <a:bodyPr wrap="square" lIns="0" tIns="0" rIns="0" bIns="0" rtlCol="0" anchor="t"/>
          <a:lstStyle/>
          <a:p>
            <a:pPr marL="428625" indent="-428625">
              <a:lnSpc>
                <a:spcPts val="3125"/>
              </a:lnSpc>
              <a:buSzPct val="100000"/>
              <a:buChar char="•"/>
            </a:pPr>
            <a:r>
              <a:rPr lang="en-US" sz="1938" dirty="0">
                <a:solidFill>
                  <a:srgbClr val="15213F"/>
                </a:solidFill>
                <a:latin typeface="Roboto" pitchFamily="34" charset="0"/>
                <a:ea typeface="Roboto" pitchFamily="34" charset="-122"/>
                <a:cs typeface="Roboto" pitchFamily="34" charset="-120"/>
              </a:rPr>
              <a:t>Riduzione dei tempi di ricerca e reperimento dei documenti fino all'80%</a:t>
            </a:r>
            <a:endParaRPr lang="en-US" sz="1938" dirty="0"/>
          </a:p>
        </p:txBody>
      </p:sp>
      <p:sp>
        <p:nvSpPr>
          <p:cNvPr id="8" name="Text 6"/>
          <p:cNvSpPr/>
          <p:nvPr/>
        </p:nvSpPr>
        <p:spPr>
          <a:xfrm>
            <a:off x="9456093" y="4274939"/>
            <a:ext cx="7849195" cy="396925"/>
          </a:xfrm>
          <a:prstGeom prst="rect">
            <a:avLst/>
          </a:prstGeom>
          <a:noFill/>
          <a:ln/>
        </p:spPr>
        <p:txBody>
          <a:bodyPr wrap="none" lIns="0" tIns="0" rIns="0" bIns="0" rtlCol="0" anchor="t"/>
          <a:lstStyle/>
          <a:p>
            <a:pPr marL="428625" indent="-428625">
              <a:lnSpc>
                <a:spcPts val="3125"/>
              </a:lnSpc>
              <a:buSzPct val="100000"/>
              <a:buChar char="•"/>
            </a:pPr>
            <a:r>
              <a:rPr lang="en-US" sz="1938" dirty="0">
                <a:solidFill>
                  <a:srgbClr val="15213F"/>
                </a:solidFill>
                <a:latin typeface="Roboto" pitchFamily="34" charset="0"/>
                <a:ea typeface="Roboto" pitchFamily="34" charset="-122"/>
                <a:cs typeface="Roboto" pitchFamily="34" charset="-120"/>
              </a:rPr>
              <a:t>Eliminazione delle duplicazioni e delle perdite documentali</a:t>
            </a:r>
            <a:endParaRPr lang="en-US" sz="1938" dirty="0"/>
          </a:p>
        </p:txBody>
      </p:sp>
      <p:sp>
        <p:nvSpPr>
          <p:cNvPr id="9" name="Text 7"/>
          <p:cNvSpPr/>
          <p:nvPr/>
        </p:nvSpPr>
        <p:spPr>
          <a:xfrm>
            <a:off x="9456093" y="4758630"/>
            <a:ext cx="7849195" cy="396925"/>
          </a:xfrm>
          <a:prstGeom prst="rect">
            <a:avLst/>
          </a:prstGeom>
          <a:noFill/>
          <a:ln/>
        </p:spPr>
        <p:txBody>
          <a:bodyPr wrap="none" lIns="0" tIns="0" rIns="0" bIns="0" rtlCol="0" anchor="t"/>
          <a:lstStyle/>
          <a:p>
            <a:pPr marL="428625" indent="-428625">
              <a:lnSpc>
                <a:spcPts val="3125"/>
              </a:lnSpc>
              <a:buSzPct val="100000"/>
              <a:buChar char="•"/>
            </a:pPr>
            <a:r>
              <a:rPr lang="en-US" sz="1938" dirty="0">
                <a:solidFill>
                  <a:srgbClr val="15213F"/>
                </a:solidFill>
                <a:latin typeface="Roboto" pitchFamily="34" charset="0"/>
                <a:ea typeface="Roboto" pitchFamily="34" charset="-122"/>
                <a:cs typeface="Roboto" pitchFamily="34" charset="-120"/>
              </a:rPr>
              <a:t>Miglioramento della trasparenza amministrativa verso i cittadini</a:t>
            </a:r>
            <a:endParaRPr lang="en-US" sz="1938" dirty="0"/>
          </a:p>
        </p:txBody>
      </p:sp>
      <p:sp>
        <p:nvSpPr>
          <p:cNvPr id="10" name="Text 8"/>
          <p:cNvSpPr/>
          <p:nvPr/>
        </p:nvSpPr>
        <p:spPr>
          <a:xfrm>
            <a:off x="9456093" y="5242323"/>
            <a:ext cx="7849195" cy="396925"/>
          </a:xfrm>
          <a:prstGeom prst="rect">
            <a:avLst/>
          </a:prstGeom>
          <a:noFill/>
          <a:ln/>
        </p:spPr>
        <p:txBody>
          <a:bodyPr wrap="none" lIns="0" tIns="0" rIns="0" bIns="0" rtlCol="0" anchor="t"/>
          <a:lstStyle/>
          <a:p>
            <a:pPr marL="428625" indent="-428625">
              <a:lnSpc>
                <a:spcPts val="3125"/>
              </a:lnSpc>
              <a:buSzPct val="100000"/>
              <a:buChar char="•"/>
            </a:pPr>
            <a:r>
              <a:rPr lang="en-US" sz="1938" dirty="0">
                <a:solidFill>
                  <a:srgbClr val="15213F"/>
                </a:solidFill>
                <a:latin typeface="Roboto" pitchFamily="34" charset="0"/>
                <a:ea typeface="Roboto" pitchFamily="34" charset="-122"/>
                <a:cs typeface="Roboto" pitchFamily="34" charset="-120"/>
              </a:rPr>
              <a:t>Ottimizzazione dei flussi di lavoro inter-ufficio</a:t>
            </a:r>
            <a:endParaRPr lang="en-US" sz="1938" dirty="0"/>
          </a:p>
        </p:txBody>
      </p:sp>
      <p:sp>
        <p:nvSpPr>
          <p:cNvPr id="11" name="Text 9"/>
          <p:cNvSpPr/>
          <p:nvPr/>
        </p:nvSpPr>
        <p:spPr>
          <a:xfrm>
            <a:off x="9456093" y="5726014"/>
            <a:ext cx="7849195" cy="396925"/>
          </a:xfrm>
          <a:prstGeom prst="rect">
            <a:avLst/>
          </a:prstGeom>
          <a:noFill/>
          <a:ln/>
        </p:spPr>
        <p:txBody>
          <a:bodyPr wrap="none" lIns="0" tIns="0" rIns="0" bIns="0" rtlCol="0" anchor="t"/>
          <a:lstStyle/>
          <a:p>
            <a:pPr marL="428625" indent="-428625">
              <a:lnSpc>
                <a:spcPts val="3125"/>
              </a:lnSpc>
              <a:buSzPct val="100000"/>
              <a:buChar char="•"/>
            </a:pPr>
            <a:r>
              <a:rPr lang="en-US" sz="1938" dirty="0">
                <a:solidFill>
                  <a:srgbClr val="15213F"/>
                </a:solidFill>
                <a:latin typeface="Roboto" pitchFamily="34" charset="0"/>
                <a:ea typeface="Roboto" pitchFamily="34" charset="-122"/>
                <a:cs typeface="Roboto" pitchFamily="34" charset="-120"/>
              </a:rPr>
              <a:t>Riduzione degli spazi fisici dedicati all'archivio cartaceo</a:t>
            </a:r>
            <a:endParaRPr lang="en-US" sz="1938" dirty="0"/>
          </a:p>
        </p:txBody>
      </p:sp>
      <p:sp>
        <p:nvSpPr>
          <p:cNvPr id="12" name="Text 10"/>
          <p:cNvSpPr/>
          <p:nvPr/>
        </p:nvSpPr>
        <p:spPr>
          <a:xfrm>
            <a:off x="9456093" y="6209705"/>
            <a:ext cx="7849195" cy="396925"/>
          </a:xfrm>
          <a:prstGeom prst="rect">
            <a:avLst/>
          </a:prstGeom>
          <a:noFill/>
          <a:ln/>
        </p:spPr>
        <p:txBody>
          <a:bodyPr wrap="none" lIns="0" tIns="0" rIns="0" bIns="0" rtlCol="0" anchor="t"/>
          <a:lstStyle/>
          <a:p>
            <a:pPr marL="428625" indent="-428625">
              <a:lnSpc>
                <a:spcPts val="3125"/>
              </a:lnSpc>
              <a:buSzPct val="100000"/>
              <a:buChar char="•"/>
            </a:pPr>
            <a:r>
              <a:rPr lang="en-US" sz="1938" dirty="0">
                <a:solidFill>
                  <a:srgbClr val="15213F"/>
                </a:solidFill>
                <a:latin typeface="Roboto" pitchFamily="34" charset="0"/>
                <a:ea typeface="Roboto" pitchFamily="34" charset="-122"/>
                <a:cs typeface="Roboto" pitchFamily="34" charset="-120"/>
              </a:rPr>
              <a:t>Facilitazione dei controlli interni e delle verifiche ispettive</a:t>
            </a:r>
            <a:endParaRPr lang="en-US" sz="1938" dirty="0"/>
          </a:p>
        </p:txBody>
      </p:sp>
      <p:sp>
        <p:nvSpPr>
          <p:cNvPr id="13" name="Text 11"/>
          <p:cNvSpPr/>
          <p:nvPr/>
        </p:nvSpPr>
        <p:spPr>
          <a:xfrm>
            <a:off x="9456093" y="6693396"/>
            <a:ext cx="7849195" cy="396925"/>
          </a:xfrm>
          <a:prstGeom prst="rect">
            <a:avLst/>
          </a:prstGeom>
          <a:noFill/>
          <a:ln/>
        </p:spPr>
        <p:txBody>
          <a:bodyPr wrap="none" lIns="0" tIns="0" rIns="0" bIns="0" rtlCol="0" anchor="t"/>
          <a:lstStyle/>
          <a:p>
            <a:pPr marL="428625" indent="-428625">
              <a:lnSpc>
                <a:spcPts val="3125"/>
              </a:lnSpc>
              <a:buSzPct val="100000"/>
              <a:buChar char="•"/>
            </a:pPr>
            <a:r>
              <a:rPr lang="en-US" sz="1938" dirty="0">
                <a:solidFill>
                  <a:srgbClr val="15213F"/>
                </a:solidFill>
                <a:latin typeface="Roboto" pitchFamily="34" charset="0"/>
                <a:ea typeface="Roboto" pitchFamily="34" charset="-122"/>
                <a:cs typeface="Roboto" pitchFamily="34" charset="-120"/>
              </a:rPr>
              <a:t>Conformità normativa automatica e aggiornata</a:t>
            </a:r>
            <a:endParaRPr lang="en-US" sz="1938"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8" y="739677"/>
            <a:ext cx="9536311" cy="697706"/>
          </a:xfrm>
          <a:prstGeom prst="rect">
            <a:avLst/>
          </a:prstGeom>
          <a:noFill/>
          <a:ln/>
        </p:spPr>
        <p:txBody>
          <a:bodyPr wrap="none" lIns="0" tIns="0" rIns="0" bIns="0" rtlCol="0" anchor="t"/>
          <a:lstStyle/>
          <a:p>
            <a:pPr>
              <a:lnSpc>
                <a:spcPts val="5438"/>
              </a:lnSpc>
            </a:pPr>
            <a:r>
              <a:rPr lang="en-US" sz="4375" dirty="0">
                <a:solidFill>
                  <a:srgbClr val="3257B8"/>
                </a:solidFill>
                <a:latin typeface="Roboto Slab" pitchFamily="34" charset="0"/>
                <a:ea typeface="Roboto Slab" pitchFamily="34" charset="-122"/>
                <a:cs typeface="Roboto Slab" pitchFamily="34" charset="-120"/>
              </a:rPr>
              <a:t>Flussi Documentali: Entrata e Uscita</a:t>
            </a:r>
            <a:endParaRPr lang="en-US" sz="4375" dirty="0"/>
          </a:p>
        </p:txBody>
      </p:sp>
      <p:pic>
        <p:nvPicPr>
          <p:cNvPr id="3" name="Image 0" descr="preencoded.png"/>
          <p:cNvPicPr>
            <a:picLocks noChangeAspect="1"/>
          </p:cNvPicPr>
          <p:nvPr/>
        </p:nvPicPr>
        <p:blipFill>
          <a:blip r:embed="rId3"/>
          <a:stretch>
            <a:fillRect/>
          </a:stretch>
        </p:blipFill>
        <p:spPr>
          <a:xfrm>
            <a:off x="992238" y="1883866"/>
            <a:ext cx="1116360" cy="1339603"/>
          </a:xfrm>
          <a:prstGeom prst="rect">
            <a:avLst/>
          </a:prstGeom>
        </p:spPr>
      </p:pic>
      <p:sp>
        <p:nvSpPr>
          <p:cNvPr id="4" name="Text 1"/>
          <p:cNvSpPr/>
          <p:nvPr/>
        </p:nvSpPr>
        <p:spPr>
          <a:xfrm>
            <a:off x="2331839" y="2107109"/>
            <a:ext cx="2790974" cy="348704"/>
          </a:xfrm>
          <a:prstGeom prst="rect">
            <a:avLst/>
          </a:prstGeom>
          <a:noFill/>
          <a:ln/>
        </p:spPr>
        <p:txBody>
          <a:bodyPr wrap="none" lIns="0" tIns="0" rIns="0" bIns="0" rtlCol="0" anchor="t"/>
          <a:lstStyle/>
          <a:p>
            <a:pPr>
              <a:lnSpc>
                <a:spcPts val="2688"/>
              </a:lnSpc>
            </a:pPr>
            <a:r>
              <a:rPr lang="en-US" sz="2188" dirty="0">
                <a:solidFill>
                  <a:srgbClr val="15213F"/>
                </a:solidFill>
                <a:latin typeface="Roboto Slab" pitchFamily="34" charset="0"/>
                <a:ea typeface="Roboto Slab" pitchFamily="34" charset="-122"/>
                <a:cs typeface="Roboto Slab" pitchFamily="34" charset="-120"/>
              </a:rPr>
              <a:t>Ricezione</a:t>
            </a:r>
            <a:endParaRPr lang="en-US" sz="2188" dirty="0"/>
          </a:p>
        </p:txBody>
      </p:sp>
      <p:sp>
        <p:nvSpPr>
          <p:cNvPr id="5" name="Text 2"/>
          <p:cNvSpPr/>
          <p:nvPr/>
        </p:nvSpPr>
        <p:spPr>
          <a:xfrm>
            <a:off x="2331839" y="2589759"/>
            <a:ext cx="14963924" cy="357188"/>
          </a:xfrm>
          <a:prstGeom prst="rect">
            <a:avLst/>
          </a:prstGeom>
          <a:noFill/>
          <a:ln/>
        </p:spPr>
        <p:txBody>
          <a:bodyPr wrap="none" lIns="0" tIns="0" rIns="0" bIns="0" rtlCol="0" anchor="t"/>
          <a:lstStyle/>
          <a:p>
            <a:pPr>
              <a:lnSpc>
                <a:spcPts val="2813"/>
              </a:lnSpc>
            </a:pPr>
            <a:r>
              <a:rPr lang="en-US" sz="1750" dirty="0">
                <a:solidFill>
                  <a:srgbClr val="15213F"/>
                </a:solidFill>
                <a:latin typeface="Roboto" pitchFamily="34" charset="0"/>
                <a:ea typeface="Roboto" pitchFamily="34" charset="-122"/>
                <a:cs typeface="Roboto" pitchFamily="34" charset="-120"/>
              </a:rPr>
              <a:t>Documenti in arrivo via PEC, posta tradizionale, sportello fisico o portali online</a:t>
            </a:r>
            <a:endParaRPr lang="en-US" sz="1750" dirty="0"/>
          </a:p>
        </p:txBody>
      </p:sp>
      <p:pic>
        <p:nvPicPr>
          <p:cNvPr id="6" name="Image 1" descr="preencoded.png"/>
          <p:cNvPicPr>
            <a:picLocks noChangeAspect="1"/>
          </p:cNvPicPr>
          <p:nvPr/>
        </p:nvPicPr>
        <p:blipFill>
          <a:blip r:embed="rId4"/>
          <a:stretch>
            <a:fillRect/>
          </a:stretch>
        </p:blipFill>
        <p:spPr>
          <a:xfrm>
            <a:off x="992238" y="3223469"/>
            <a:ext cx="1116360" cy="1339603"/>
          </a:xfrm>
          <a:prstGeom prst="rect">
            <a:avLst/>
          </a:prstGeom>
        </p:spPr>
      </p:pic>
      <p:sp>
        <p:nvSpPr>
          <p:cNvPr id="7" name="Text 3"/>
          <p:cNvSpPr/>
          <p:nvPr/>
        </p:nvSpPr>
        <p:spPr>
          <a:xfrm>
            <a:off x="2331839" y="3446711"/>
            <a:ext cx="2790974" cy="348704"/>
          </a:xfrm>
          <a:prstGeom prst="rect">
            <a:avLst/>
          </a:prstGeom>
          <a:noFill/>
          <a:ln/>
        </p:spPr>
        <p:txBody>
          <a:bodyPr wrap="none" lIns="0" tIns="0" rIns="0" bIns="0" rtlCol="0" anchor="t"/>
          <a:lstStyle/>
          <a:p>
            <a:pPr>
              <a:lnSpc>
                <a:spcPts val="2688"/>
              </a:lnSpc>
            </a:pPr>
            <a:r>
              <a:rPr lang="en-US" sz="2188" dirty="0">
                <a:solidFill>
                  <a:srgbClr val="15213F"/>
                </a:solidFill>
                <a:latin typeface="Roboto Slab" pitchFamily="34" charset="0"/>
                <a:ea typeface="Roboto Slab" pitchFamily="34" charset="-122"/>
                <a:cs typeface="Roboto Slab" pitchFamily="34" charset="-120"/>
              </a:rPr>
              <a:t>Protocollazione</a:t>
            </a:r>
            <a:endParaRPr lang="en-US" sz="2188" dirty="0"/>
          </a:p>
        </p:txBody>
      </p:sp>
      <p:sp>
        <p:nvSpPr>
          <p:cNvPr id="8" name="Text 4"/>
          <p:cNvSpPr/>
          <p:nvPr/>
        </p:nvSpPr>
        <p:spPr>
          <a:xfrm>
            <a:off x="2331839" y="3929360"/>
            <a:ext cx="14963924" cy="357188"/>
          </a:xfrm>
          <a:prstGeom prst="rect">
            <a:avLst/>
          </a:prstGeom>
          <a:noFill/>
          <a:ln/>
        </p:spPr>
        <p:txBody>
          <a:bodyPr wrap="none" lIns="0" tIns="0" rIns="0" bIns="0" rtlCol="0" anchor="t"/>
          <a:lstStyle/>
          <a:p>
            <a:pPr>
              <a:lnSpc>
                <a:spcPts val="2813"/>
              </a:lnSpc>
            </a:pPr>
            <a:r>
              <a:rPr lang="en-US" sz="1750" dirty="0">
                <a:solidFill>
                  <a:srgbClr val="15213F"/>
                </a:solidFill>
                <a:latin typeface="Roboto" pitchFamily="34" charset="0"/>
                <a:ea typeface="Roboto" pitchFamily="34" charset="-122"/>
                <a:cs typeface="Roboto" pitchFamily="34" charset="-120"/>
              </a:rPr>
              <a:t>Registrazione univoca con numero progressivo, data e ora di acquisizione</a:t>
            </a:r>
            <a:endParaRPr lang="en-US" sz="1750" dirty="0"/>
          </a:p>
        </p:txBody>
      </p:sp>
      <p:pic>
        <p:nvPicPr>
          <p:cNvPr id="9" name="Image 2" descr="preencoded.png"/>
          <p:cNvPicPr>
            <a:picLocks noChangeAspect="1"/>
          </p:cNvPicPr>
          <p:nvPr/>
        </p:nvPicPr>
        <p:blipFill>
          <a:blip r:embed="rId5"/>
          <a:stretch>
            <a:fillRect/>
          </a:stretch>
        </p:blipFill>
        <p:spPr>
          <a:xfrm>
            <a:off x="992238" y="4563070"/>
            <a:ext cx="1116360" cy="1339603"/>
          </a:xfrm>
          <a:prstGeom prst="rect">
            <a:avLst/>
          </a:prstGeom>
        </p:spPr>
      </p:pic>
      <p:sp>
        <p:nvSpPr>
          <p:cNvPr id="10" name="Text 5"/>
          <p:cNvSpPr/>
          <p:nvPr/>
        </p:nvSpPr>
        <p:spPr>
          <a:xfrm>
            <a:off x="2331839" y="4786313"/>
            <a:ext cx="2790974" cy="348704"/>
          </a:xfrm>
          <a:prstGeom prst="rect">
            <a:avLst/>
          </a:prstGeom>
          <a:noFill/>
          <a:ln/>
        </p:spPr>
        <p:txBody>
          <a:bodyPr wrap="none" lIns="0" tIns="0" rIns="0" bIns="0" rtlCol="0" anchor="t"/>
          <a:lstStyle/>
          <a:p>
            <a:pPr>
              <a:lnSpc>
                <a:spcPts val="2688"/>
              </a:lnSpc>
            </a:pPr>
            <a:r>
              <a:rPr lang="en-US" sz="2188" dirty="0">
                <a:solidFill>
                  <a:srgbClr val="15213F"/>
                </a:solidFill>
                <a:latin typeface="Roboto Slab" pitchFamily="34" charset="0"/>
                <a:ea typeface="Roboto Slab" pitchFamily="34" charset="-122"/>
                <a:cs typeface="Roboto Slab" pitchFamily="34" charset="-120"/>
              </a:rPr>
              <a:t>Smistamento</a:t>
            </a:r>
            <a:endParaRPr lang="en-US" sz="2188" dirty="0"/>
          </a:p>
        </p:txBody>
      </p:sp>
      <p:sp>
        <p:nvSpPr>
          <p:cNvPr id="11" name="Text 6"/>
          <p:cNvSpPr/>
          <p:nvPr/>
        </p:nvSpPr>
        <p:spPr>
          <a:xfrm>
            <a:off x="2331839" y="5268962"/>
            <a:ext cx="14963924" cy="357188"/>
          </a:xfrm>
          <a:prstGeom prst="rect">
            <a:avLst/>
          </a:prstGeom>
          <a:noFill/>
          <a:ln/>
        </p:spPr>
        <p:txBody>
          <a:bodyPr wrap="none" lIns="0" tIns="0" rIns="0" bIns="0" rtlCol="0" anchor="t"/>
          <a:lstStyle/>
          <a:p>
            <a:pPr>
              <a:lnSpc>
                <a:spcPts val="2813"/>
              </a:lnSpc>
            </a:pPr>
            <a:r>
              <a:rPr lang="en-US" sz="1750" dirty="0">
                <a:solidFill>
                  <a:srgbClr val="15213F"/>
                </a:solidFill>
                <a:latin typeface="Roboto" pitchFamily="34" charset="0"/>
                <a:ea typeface="Roboto" pitchFamily="34" charset="-122"/>
                <a:cs typeface="Roboto" pitchFamily="34" charset="-120"/>
              </a:rPr>
              <a:t>Assegnazione automatica o manuale all'ufficio/funzionario competente</a:t>
            </a:r>
            <a:endParaRPr lang="en-US" sz="1750" dirty="0"/>
          </a:p>
        </p:txBody>
      </p:sp>
      <p:pic>
        <p:nvPicPr>
          <p:cNvPr id="12" name="Image 3" descr="preencoded.png"/>
          <p:cNvPicPr>
            <a:picLocks noChangeAspect="1"/>
          </p:cNvPicPr>
          <p:nvPr/>
        </p:nvPicPr>
        <p:blipFill>
          <a:blip r:embed="rId6"/>
          <a:stretch>
            <a:fillRect/>
          </a:stretch>
        </p:blipFill>
        <p:spPr>
          <a:xfrm>
            <a:off x="992238" y="5902672"/>
            <a:ext cx="1116360" cy="1339603"/>
          </a:xfrm>
          <a:prstGeom prst="rect">
            <a:avLst/>
          </a:prstGeom>
        </p:spPr>
      </p:pic>
      <p:sp>
        <p:nvSpPr>
          <p:cNvPr id="13" name="Text 7"/>
          <p:cNvSpPr/>
          <p:nvPr/>
        </p:nvSpPr>
        <p:spPr>
          <a:xfrm>
            <a:off x="2331839" y="6125916"/>
            <a:ext cx="2790974" cy="348704"/>
          </a:xfrm>
          <a:prstGeom prst="rect">
            <a:avLst/>
          </a:prstGeom>
          <a:noFill/>
          <a:ln/>
        </p:spPr>
        <p:txBody>
          <a:bodyPr wrap="none" lIns="0" tIns="0" rIns="0" bIns="0" rtlCol="0" anchor="t"/>
          <a:lstStyle/>
          <a:p>
            <a:pPr>
              <a:lnSpc>
                <a:spcPts val="2688"/>
              </a:lnSpc>
            </a:pPr>
            <a:r>
              <a:rPr lang="en-US" sz="2188" dirty="0">
                <a:solidFill>
                  <a:srgbClr val="15213F"/>
                </a:solidFill>
                <a:latin typeface="Roboto Slab" pitchFamily="34" charset="0"/>
                <a:ea typeface="Roboto Slab" pitchFamily="34" charset="-122"/>
                <a:cs typeface="Roboto Slab" pitchFamily="34" charset="-120"/>
              </a:rPr>
              <a:t>Lavorazione</a:t>
            </a:r>
            <a:endParaRPr lang="en-US" sz="2188" dirty="0"/>
          </a:p>
        </p:txBody>
      </p:sp>
      <p:sp>
        <p:nvSpPr>
          <p:cNvPr id="14" name="Text 8"/>
          <p:cNvSpPr/>
          <p:nvPr/>
        </p:nvSpPr>
        <p:spPr>
          <a:xfrm>
            <a:off x="2331839" y="6608564"/>
            <a:ext cx="14963924" cy="357188"/>
          </a:xfrm>
          <a:prstGeom prst="rect">
            <a:avLst/>
          </a:prstGeom>
          <a:noFill/>
          <a:ln/>
        </p:spPr>
        <p:txBody>
          <a:bodyPr wrap="none" lIns="0" tIns="0" rIns="0" bIns="0" rtlCol="0" anchor="t"/>
          <a:lstStyle/>
          <a:p>
            <a:pPr>
              <a:lnSpc>
                <a:spcPts val="2813"/>
              </a:lnSpc>
            </a:pPr>
            <a:r>
              <a:rPr lang="en-US" sz="1750" dirty="0">
                <a:solidFill>
                  <a:srgbClr val="15213F"/>
                </a:solidFill>
                <a:latin typeface="Roboto" pitchFamily="34" charset="0"/>
                <a:ea typeface="Roboto" pitchFamily="34" charset="-122"/>
                <a:cs typeface="Roboto" pitchFamily="34" charset="-120"/>
              </a:rPr>
              <a:t>Gestione della pratica con tracciamento di ogni passaggio e modifica</a:t>
            </a:r>
            <a:endParaRPr lang="en-US" sz="1750" dirty="0"/>
          </a:p>
        </p:txBody>
      </p:sp>
      <p:pic>
        <p:nvPicPr>
          <p:cNvPr id="15" name="Image 4" descr="preencoded.png"/>
          <p:cNvPicPr>
            <a:picLocks noChangeAspect="1"/>
          </p:cNvPicPr>
          <p:nvPr/>
        </p:nvPicPr>
        <p:blipFill>
          <a:blip r:embed="rId7"/>
          <a:stretch>
            <a:fillRect/>
          </a:stretch>
        </p:blipFill>
        <p:spPr>
          <a:xfrm>
            <a:off x="992238" y="7242274"/>
            <a:ext cx="1116360" cy="1339603"/>
          </a:xfrm>
          <a:prstGeom prst="rect">
            <a:avLst/>
          </a:prstGeom>
        </p:spPr>
      </p:pic>
      <p:sp>
        <p:nvSpPr>
          <p:cNvPr id="16" name="Text 9"/>
          <p:cNvSpPr/>
          <p:nvPr/>
        </p:nvSpPr>
        <p:spPr>
          <a:xfrm>
            <a:off x="2331839" y="7465517"/>
            <a:ext cx="2790974" cy="348704"/>
          </a:xfrm>
          <a:prstGeom prst="rect">
            <a:avLst/>
          </a:prstGeom>
          <a:noFill/>
          <a:ln/>
        </p:spPr>
        <p:txBody>
          <a:bodyPr wrap="none" lIns="0" tIns="0" rIns="0" bIns="0" rtlCol="0" anchor="t"/>
          <a:lstStyle/>
          <a:p>
            <a:pPr>
              <a:lnSpc>
                <a:spcPts val="2688"/>
              </a:lnSpc>
            </a:pPr>
            <a:r>
              <a:rPr lang="en-US" sz="2188" dirty="0">
                <a:solidFill>
                  <a:srgbClr val="15213F"/>
                </a:solidFill>
                <a:latin typeface="Roboto Slab" pitchFamily="34" charset="0"/>
                <a:ea typeface="Roboto Slab" pitchFamily="34" charset="-122"/>
                <a:cs typeface="Roboto Slab" pitchFamily="34" charset="-120"/>
              </a:rPr>
              <a:t>Uscita</a:t>
            </a:r>
            <a:endParaRPr lang="en-US" sz="2188" dirty="0"/>
          </a:p>
        </p:txBody>
      </p:sp>
      <p:sp>
        <p:nvSpPr>
          <p:cNvPr id="17" name="Text 10"/>
          <p:cNvSpPr/>
          <p:nvPr/>
        </p:nvSpPr>
        <p:spPr>
          <a:xfrm>
            <a:off x="2331839" y="7948166"/>
            <a:ext cx="14963924" cy="357188"/>
          </a:xfrm>
          <a:prstGeom prst="rect">
            <a:avLst/>
          </a:prstGeom>
          <a:noFill/>
          <a:ln/>
        </p:spPr>
        <p:txBody>
          <a:bodyPr wrap="none" lIns="0" tIns="0" rIns="0" bIns="0" rtlCol="0" anchor="t"/>
          <a:lstStyle/>
          <a:p>
            <a:pPr>
              <a:lnSpc>
                <a:spcPts val="2813"/>
              </a:lnSpc>
            </a:pPr>
            <a:r>
              <a:rPr lang="en-US" sz="1750" dirty="0">
                <a:solidFill>
                  <a:srgbClr val="15213F"/>
                </a:solidFill>
                <a:latin typeface="Roboto" pitchFamily="34" charset="0"/>
                <a:ea typeface="Roboto" pitchFamily="34" charset="-122"/>
                <a:cs typeface="Roboto" pitchFamily="34" charset="-120"/>
              </a:rPr>
              <a:t>Invio della risposta protocollata con firma digitale via PEC o altri canali</a:t>
            </a:r>
            <a:endParaRPr lang="en-US" sz="1750" dirty="0"/>
          </a:p>
        </p:txBody>
      </p:sp>
      <p:sp>
        <p:nvSpPr>
          <p:cNvPr id="18" name="Text 11"/>
          <p:cNvSpPr/>
          <p:nvPr/>
        </p:nvSpPr>
        <p:spPr>
          <a:xfrm>
            <a:off x="992238" y="8832949"/>
            <a:ext cx="16303526" cy="714375"/>
          </a:xfrm>
          <a:prstGeom prst="rect">
            <a:avLst/>
          </a:prstGeom>
          <a:noFill/>
          <a:ln/>
        </p:spPr>
        <p:txBody>
          <a:bodyPr wrap="square" lIns="0" tIns="0" rIns="0" bIns="0" rtlCol="0" anchor="t"/>
          <a:lstStyle/>
          <a:p>
            <a:pPr>
              <a:lnSpc>
                <a:spcPts val="2813"/>
              </a:lnSpc>
            </a:pPr>
            <a:r>
              <a:rPr lang="en-US" sz="1750" dirty="0">
                <a:solidFill>
                  <a:srgbClr val="15213F"/>
                </a:solidFill>
                <a:latin typeface="Roboto" pitchFamily="34" charset="0"/>
                <a:ea typeface="Roboto" pitchFamily="34" charset="-122"/>
                <a:cs typeface="Roboto" pitchFamily="34" charset="-120"/>
              </a:rPr>
              <a:t>Ogni fase del workflow è tracciata digitalmente, garantendo la completa trasparenza del processo amministrativo. Il sistema permette di monitorare in tempo reale lo stato di avanzamento di ogni pratica, individuare eventuali colli di bottiglia e generare reportistica dettagliata per l'analisi delle performance degli uffici comunali.</a:t>
            </a:r>
            <a:endParaRPr lang="en-US" sz="17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8" y="1309687"/>
            <a:ext cx="7493794" cy="775098"/>
          </a:xfrm>
          <a:prstGeom prst="rect">
            <a:avLst/>
          </a:prstGeom>
          <a:noFill/>
          <a:ln/>
        </p:spPr>
        <p:txBody>
          <a:bodyPr wrap="none" lIns="0" tIns="0" rIns="0" bIns="0" rtlCol="0" anchor="t"/>
          <a:lstStyle/>
          <a:p>
            <a:pPr>
              <a:lnSpc>
                <a:spcPts val="6063"/>
              </a:lnSpc>
            </a:pPr>
            <a:r>
              <a:rPr lang="en-US" sz="4875" dirty="0">
                <a:solidFill>
                  <a:srgbClr val="3257B8"/>
                </a:solidFill>
                <a:latin typeface="Roboto Slab" pitchFamily="34" charset="0"/>
                <a:ea typeface="Roboto Slab" pitchFamily="34" charset="-122"/>
                <a:cs typeface="Roboto Slab" pitchFamily="34" charset="-120"/>
              </a:rPr>
              <a:t>Normativa di Riferimento</a:t>
            </a:r>
            <a:endParaRPr lang="en-US" sz="4875" dirty="0"/>
          </a:p>
        </p:txBody>
      </p:sp>
      <p:sp>
        <p:nvSpPr>
          <p:cNvPr id="3" name="Shape 1"/>
          <p:cNvSpPr/>
          <p:nvPr/>
        </p:nvSpPr>
        <p:spPr>
          <a:xfrm>
            <a:off x="992238" y="2580829"/>
            <a:ext cx="8027789" cy="3074194"/>
          </a:xfrm>
          <a:prstGeom prst="roundRect">
            <a:avLst>
              <a:gd name="adj" fmla="val 4462"/>
            </a:avLst>
          </a:prstGeom>
          <a:solidFill>
            <a:srgbClr val="FBFCFE"/>
          </a:solidFill>
          <a:ln w="22860">
            <a:solidFill>
              <a:srgbClr val="CFD2D8"/>
            </a:solidFill>
            <a:prstDash val="solid"/>
          </a:ln>
        </p:spPr>
      </p:sp>
      <p:pic>
        <p:nvPicPr>
          <p:cNvPr id="4" name="Image 0" descr="preencoded.png"/>
          <p:cNvPicPr>
            <a:picLocks noChangeAspect="1"/>
          </p:cNvPicPr>
          <p:nvPr/>
        </p:nvPicPr>
        <p:blipFill>
          <a:blip r:embed="rId3"/>
          <a:stretch>
            <a:fillRect/>
          </a:stretch>
        </p:blipFill>
        <p:spPr>
          <a:xfrm>
            <a:off x="963663" y="2580829"/>
            <a:ext cx="114300" cy="3074194"/>
          </a:xfrm>
          <a:prstGeom prst="rect">
            <a:avLst/>
          </a:prstGeom>
        </p:spPr>
      </p:pic>
      <p:sp>
        <p:nvSpPr>
          <p:cNvPr id="5" name="Text 2"/>
          <p:cNvSpPr/>
          <p:nvPr/>
        </p:nvSpPr>
        <p:spPr>
          <a:xfrm>
            <a:off x="1354486" y="2857351"/>
            <a:ext cx="3101131" cy="387698"/>
          </a:xfrm>
          <a:prstGeom prst="rect">
            <a:avLst/>
          </a:prstGeom>
          <a:noFill/>
          <a:ln/>
        </p:spPr>
        <p:txBody>
          <a:bodyPr wrap="none" lIns="0" tIns="0" rIns="0" bIns="0" rtlCol="0" anchor="t"/>
          <a:lstStyle/>
          <a:p>
            <a:pPr>
              <a:lnSpc>
                <a:spcPts val="3000"/>
              </a:lnSpc>
            </a:pPr>
            <a:r>
              <a:rPr lang="en-US" sz="2438" dirty="0">
                <a:solidFill>
                  <a:srgbClr val="15213F"/>
                </a:solidFill>
                <a:latin typeface="Roboto Slab" pitchFamily="34" charset="0"/>
                <a:ea typeface="Roboto Slab" pitchFamily="34" charset="-122"/>
                <a:cs typeface="Roboto Slab" pitchFamily="34" charset="-120"/>
              </a:rPr>
              <a:t>D.P.R. 445/2000</a:t>
            </a:r>
            <a:endParaRPr lang="en-US" sz="2438" dirty="0"/>
          </a:p>
        </p:txBody>
      </p:sp>
      <p:sp>
        <p:nvSpPr>
          <p:cNvPr id="6" name="Text 3"/>
          <p:cNvSpPr/>
          <p:nvPr/>
        </p:nvSpPr>
        <p:spPr>
          <a:xfrm>
            <a:off x="1354486" y="3393876"/>
            <a:ext cx="7389019" cy="1984623"/>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Il Testo Unico sulla Documentazione Amministrativa stabilisce i principi fondamentali del protocollo informatico, definendo gli obblighi di registrazione, le modalità di gestione dei documenti e i requisiti minimi dei sistemi informatici utilizzati dalle pubbliche amministrazioni.</a:t>
            </a:r>
            <a:endParaRPr lang="en-US" sz="1938" dirty="0"/>
          </a:p>
        </p:txBody>
      </p:sp>
      <p:sp>
        <p:nvSpPr>
          <p:cNvPr id="7" name="Shape 4"/>
          <p:cNvSpPr/>
          <p:nvPr/>
        </p:nvSpPr>
        <p:spPr>
          <a:xfrm>
            <a:off x="9267974" y="2580829"/>
            <a:ext cx="8027789" cy="3074194"/>
          </a:xfrm>
          <a:prstGeom prst="roundRect">
            <a:avLst>
              <a:gd name="adj" fmla="val 4462"/>
            </a:avLst>
          </a:prstGeom>
          <a:solidFill>
            <a:srgbClr val="FBFCFE"/>
          </a:solidFill>
          <a:ln w="22860">
            <a:solidFill>
              <a:srgbClr val="CFD2D8"/>
            </a:solidFill>
            <a:prstDash val="solid"/>
          </a:ln>
        </p:spPr>
      </p:sp>
      <p:pic>
        <p:nvPicPr>
          <p:cNvPr id="8" name="Image 1" descr="preencoded.png"/>
          <p:cNvPicPr>
            <a:picLocks noChangeAspect="1"/>
          </p:cNvPicPr>
          <p:nvPr/>
        </p:nvPicPr>
        <p:blipFill>
          <a:blip r:embed="rId3"/>
          <a:stretch>
            <a:fillRect/>
          </a:stretch>
        </p:blipFill>
        <p:spPr>
          <a:xfrm>
            <a:off x="9239399" y="2580829"/>
            <a:ext cx="114300" cy="3074194"/>
          </a:xfrm>
          <a:prstGeom prst="rect">
            <a:avLst/>
          </a:prstGeom>
        </p:spPr>
      </p:pic>
      <p:sp>
        <p:nvSpPr>
          <p:cNvPr id="9" name="Text 5"/>
          <p:cNvSpPr/>
          <p:nvPr/>
        </p:nvSpPr>
        <p:spPr>
          <a:xfrm>
            <a:off x="9630222" y="2857351"/>
            <a:ext cx="3101131" cy="387698"/>
          </a:xfrm>
          <a:prstGeom prst="rect">
            <a:avLst/>
          </a:prstGeom>
          <a:noFill/>
          <a:ln/>
        </p:spPr>
        <p:txBody>
          <a:bodyPr wrap="none" lIns="0" tIns="0" rIns="0" bIns="0" rtlCol="0" anchor="t"/>
          <a:lstStyle/>
          <a:p>
            <a:pPr>
              <a:lnSpc>
                <a:spcPts val="3000"/>
              </a:lnSpc>
            </a:pPr>
            <a:r>
              <a:rPr lang="en-US" sz="2438" dirty="0">
                <a:solidFill>
                  <a:srgbClr val="15213F"/>
                </a:solidFill>
                <a:latin typeface="Roboto Slab" pitchFamily="34" charset="0"/>
                <a:ea typeface="Roboto Slab" pitchFamily="34" charset="-122"/>
                <a:cs typeface="Roboto Slab" pitchFamily="34" charset="-120"/>
              </a:rPr>
              <a:t>D.Lgs. 82/2005 (CAD)</a:t>
            </a:r>
            <a:endParaRPr lang="en-US" sz="2438" dirty="0"/>
          </a:p>
        </p:txBody>
      </p:sp>
      <p:sp>
        <p:nvSpPr>
          <p:cNvPr id="10" name="Text 6"/>
          <p:cNvSpPr/>
          <p:nvPr/>
        </p:nvSpPr>
        <p:spPr>
          <a:xfrm>
            <a:off x="9630222" y="3393877"/>
            <a:ext cx="7389019" cy="1587699"/>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Il Codice dell'Amministrazione Digitale disciplina la digitalizzazione della PA, stabilendo il principio del "digital first", la validità giuridica dei documenti informatici, le regole sulla firma digitale e sulla conservazione digitale a norma.</a:t>
            </a:r>
            <a:endParaRPr lang="en-US" sz="1938" dirty="0"/>
          </a:p>
        </p:txBody>
      </p:sp>
      <p:sp>
        <p:nvSpPr>
          <p:cNvPr id="11" name="Shape 7"/>
          <p:cNvSpPr/>
          <p:nvPr/>
        </p:nvSpPr>
        <p:spPr>
          <a:xfrm>
            <a:off x="992238" y="5902971"/>
            <a:ext cx="8027789" cy="3074194"/>
          </a:xfrm>
          <a:prstGeom prst="roundRect">
            <a:avLst>
              <a:gd name="adj" fmla="val 4462"/>
            </a:avLst>
          </a:prstGeom>
          <a:solidFill>
            <a:srgbClr val="FBFCFE"/>
          </a:solidFill>
          <a:ln w="22860">
            <a:solidFill>
              <a:srgbClr val="CFD2D8"/>
            </a:solidFill>
            <a:prstDash val="solid"/>
          </a:ln>
        </p:spPr>
      </p:sp>
      <p:pic>
        <p:nvPicPr>
          <p:cNvPr id="12" name="Image 2" descr="preencoded.png"/>
          <p:cNvPicPr>
            <a:picLocks noChangeAspect="1"/>
          </p:cNvPicPr>
          <p:nvPr/>
        </p:nvPicPr>
        <p:blipFill>
          <a:blip r:embed="rId3"/>
          <a:stretch>
            <a:fillRect/>
          </a:stretch>
        </p:blipFill>
        <p:spPr>
          <a:xfrm>
            <a:off x="963663" y="5902971"/>
            <a:ext cx="114300" cy="3074194"/>
          </a:xfrm>
          <a:prstGeom prst="rect">
            <a:avLst/>
          </a:prstGeom>
        </p:spPr>
      </p:pic>
      <p:sp>
        <p:nvSpPr>
          <p:cNvPr id="13" name="Text 8"/>
          <p:cNvSpPr/>
          <p:nvPr/>
        </p:nvSpPr>
        <p:spPr>
          <a:xfrm>
            <a:off x="1354485" y="6179492"/>
            <a:ext cx="3310235" cy="387698"/>
          </a:xfrm>
          <a:prstGeom prst="rect">
            <a:avLst/>
          </a:prstGeom>
          <a:noFill/>
          <a:ln/>
        </p:spPr>
        <p:txBody>
          <a:bodyPr wrap="none" lIns="0" tIns="0" rIns="0" bIns="0" rtlCol="0" anchor="t"/>
          <a:lstStyle/>
          <a:p>
            <a:pPr>
              <a:lnSpc>
                <a:spcPts val="3000"/>
              </a:lnSpc>
            </a:pPr>
            <a:r>
              <a:rPr lang="en-US" sz="2438" dirty="0">
                <a:solidFill>
                  <a:srgbClr val="15213F"/>
                </a:solidFill>
                <a:latin typeface="Roboto Slab" pitchFamily="34" charset="0"/>
                <a:ea typeface="Roboto Slab" pitchFamily="34" charset="-122"/>
                <a:cs typeface="Roboto Slab" pitchFamily="34" charset="-120"/>
              </a:rPr>
              <a:t>DPCM 3 dicembre 2013</a:t>
            </a:r>
            <a:endParaRPr lang="en-US" sz="2438" dirty="0"/>
          </a:p>
        </p:txBody>
      </p:sp>
      <p:sp>
        <p:nvSpPr>
          <p:cNvPr id="14" name="Text 9"/>
          <p:cNvSpPr/>
          <p:nvPr/>
        </p:nvSpPr>
        <p:spPr>
          <a:xfrm>
            <a:off x="1354486" y="6716017"/>
            <a:ext cx="7389019" cy="1984623"/>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Le Regole tecniche per il protocollo informatico definiscono le specifiche operative, i formati ammessi, le modalità di registrazione e le caratteristiche funzionali che i sistemi di protocollo devono possedere per garantire l'interoperabilità tra amministrazioni.</a:t>
            </a:r>
            <a:endParaRPr lang="en-US" sz="1938" dirty="0"/>
          </a:p>
        </p:txBody>
      </p:sp>
      <p:sp>
        <p:nvSpPr>
          <p:cNvPr id="15" name="Shape 10"/>
          <p:cNvSpPr/>
          <p:nvPr/>
        </p:nvSpPr>
        <p:spPr>
          <a:xfrm>
            <a:off x="9267974" y="5902971"/>
            <a:ext cx="8027789" cy="3074194"/>
          </a:xfrm>
          <a:prstGeom prst="roundRect">
            <a:avLst>
              <a:gd name="adj" fmla="val 4462"/>
            </a:avLst>
          </a:prstGeom>
          <a:solidFill>
            <a:srgbClr val="FBFCFE"/>
          </a:solidFill>
          <a:ln w="22860">
            <a:solidFill>
              <a:srgbClr val="CFD2D8"/>
            </a:solidFill>
            <a:prstDash val="solid"/>
          </a:ln>
        </p:spPr>
      </p:sp>
      <p:pic>
        <p:nvPicPr>
          <p:cNvPr id="16" name="Image 3" descr="preencoded.png"/>
          <p:cNvPicPr>
            <a:picLocks noChangeAspect="1"/>
          </p:cNvPicPr>
          <p:nvPr/>
        </p:nvPicPr>
        <p:blipFill>
          <a:blip r:embed="rId3"/>
          <a:stretch>
            <a:fillRect/>
          </a:stretch>
        </p:blipFill>
        <p:spPr>
          <a:xfrm>
            <a:off x="9239399" y="5902971"/>
            <a:ext cx="114300" cy="3074194"/>
          </a:xfrm>
          <a:prstGeom prst="rect">
            <a:avLst/>
          </a:prstGeom>
        </p:spPr>
      </p:pic>
      <p:sp>
        <p:nvSpPr>
          <p:cNvPr id="17" name="Text 11"/>
          <p:cNvSpPr/>
          <p:nvPr/>
        </p:nvSpPr>
        <p:spPr>
          <a:xfrm>
            <a:off x="9630222" y="6179492"/>
            <a:ext cx="3101131" cy="387698"/>
          </a:xfrm>
          <a:prstGeom prst="rect">
            <a:avLst/>
          </a:prstGeom>
          <a:noFill/>
          <a:ln/>
        </p:spPr>
        <p:txBody>
          <a:bodyPr wrap="none" lIns="0" tIns="0" rIns="0" bIns="0" rtlCol="0" anchor="t"/>
          <a:lstStyle/>
          <a:p>
            <a:pPr>
              <a:lnSpc>
                <a:spcPts val="3000"/>
              </a:lnSpc>
            </a:pPr>
            <a:r>
              <a:rPr lang="en-US" sz="2438" dirty="0">
                <a:solidFill>
                  <a:srgbClr val="15213F"/>
                </a:solidFill>
                <a:latin typeface="Roboto Slab" pitchFamily="34" charset="0"/>
                <a:ea typeface="Roboto Slab" pitchFamily="34" charset="-122"/>
                <a:cs typeface="Roboto Slab" pitchFamily="34" charset="-120"/>
              </a:rPr>
              <a:t>Linee Guida AgID</a:t>
            </a:r>
            <a:endParaRPr lang="en-US" sz="2438" dirty="0"/>
          </a:p>
        </p:txBody>
      </p:sp>
      <p:sp>
        <p:nvSpPr>
          <p:cNvPr id="18" name="Text 12"/>
          <p:cNvSpPr/>
          <p:nvPr/>
        </p:nvSpPr>
        <p:spPr>
          <a:xfrm>
            <a:off x="9630222" y="6716018"/>
            <a:ext cx="7389019" cy="1587699"/>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L'Agenzia per l'Italia Digitale fornisce indicazioni operative aggiornate sulla formazione, gestione e conservazione dei documenti informatici, sulla firma digitale, sulla PEC e su tutti gli aspetti tecnici dell'amministrazione digitale.</a:t>
            </a:r>
            <a:endParaRPr lang="en-US" sz="1938"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430000" y="0"/>
            <a:ext cx="6858000" cy="10287000"/>
          </a:xfrm>
          <a:prstGeom prst="rect">
            <a:avLst/>
          </a:prstGeom>
        </p:spPr>
      </p:pic>
      <p:sp>
        <p:nvSpPr>
          <p:cNvPr id="3" name="Text 0"/>
          <p:cNvSpPr/>
          <p:nvPr/>
        </p:nvSpPr>
        <p:spPr>
          <a:xfrm>
            <a:off x="992238" y="964109"/>
            <a:ext cx="9445526" cy="1550194"/>
          </a:xfrm>
          <a:prstGeom prst="rect">
            <a:avLst/>
          </a:prstGeom>
          <a:noFill/>
          <a:ln/>
        </p:spPr>
        <p:txBody>
          <a:bodyPr wrap="square" lIns="0" tIns="0" rIns="0" bIns="0" rtlCol="0" anchor="t"/>
          <a:lstStyle/>
          <a:p>
            <a:pPr>
              <a:lnSpc>
                <a:spcPts val="6063"/>
              </a:lnSpc>
            </a:pPr>
            <a:r>
              <a:rPr lang="en-US" sz="4875" dirty="0">
                <a:solidFill>
                  <a:srgbClr val="3257B8"/>
                </a:solidFill>
                <a:latin typeface="Roboto Slab" pitchFamily="34" charset="0"/>
                <a:ea typeface="Roboto Slab" pitchFamily="34" charset="-122"/>
                <a:cs typeface="Roboto Slab" pitchFamily="34" charset="-120"/>
              </a:rPr>
              <a:t>I Tre Pilastri della Gestione Documentale Digitale</a:t>
            </a:r>
            <a:endParaRPr lang="en-US" sz="4875" dirty="0"/>
          </a:p>
        </p:txBody>
      </p:sp>
      <p:sp>
        <p:nvSpPr>
          <p:cNvPr id="4" name="Shape 1"/>
          <p:cNvSpPr/>
          <p:nvPr/>
        </p:nvSpPr>
        <p:spPr>
          <a:xfrm>
            <a:off x="992238" y="2886373"/>
            <a:ext cx="4598789" cy="3292674"/>
          </a:xfrm>
          <a:prstGeom prst="roundRect">
            <a:avLst>
              <a:gd name="adj" fmla="val 1130"/>
            </a:avLst>
          </a:prstGeom>
          <a:solidFill>
            <a:srgbClr val="E9ECF2"/>
          </a:solidFill>
          <a:ln/>
        </p:spPr>
      </p:sp>
      <p:pic>
        <p:nvPicPr>
          <p:cNvPr id="5" name="Image 1" descr="preencoded.png"/>
          <p:cNvPicPr>
            <a:picLocks noChangeAspect="1"/>
          </p:cNvPicPr>
          <p:nvPr/>
        </p:nvPicPr>
        <p:blipFill>
          <a:blip r:embed="rId4"/>
          <a:stretch>
            <a:fillRect/>
          </a:stretch>
        </p:blipFill>
        <p:spPr>
          <a:xfrm>
            <a:off x="1240186" y="3134321"/>
            <a:ext cx="744141" cy="744141"/>
          </a:xfrm>
          <a:prstGeom prst="rect">
            <a:avLst/>
          </a:prstGeom>
        </p:spPr>
      </p:pic>
      <p:pic>
        <p:nvPicPr>
          <p:cNvPr id="6" name="Image 2" descr="preencoded.png"/>
          <p:cNvPicPr>
            <a:picLocks noChangeAspect="1"/>
          </p:cNvPicPr>
          <p:nvPr/>
        </p:nvPicPr>
        <p:blipFill>
          <a:blip r:embed="rId5"/>
          <a:stretch>
            <a:fillRect/>
          </a:stretch>
        </p:blipFill>
        <p:spPr>
          <a:xfrm>
            <a:off x="1444824" y="3296991"/>
            <a:ext cx="334864" cy="418654"/>
          </a:xfrm>
          <a:prstGeom prst="rect">
            <a:avLst/>
          </a:prstGeom>
        </p:spPr>
      </p:pic>
      <p:sp>
        <p:nvSpPr>
          <p:cNvPr id="7" name="Text 2"/>
          <p:cNvSpPr/>
          <p:nvPr/>
        </p:nvSpPr>
        <p:spPr>
          <a:xfrm>
            <a:off x="1240186" y="4126409"/>
            <a:ext cx="3721299" cy="465088"/>
          </a:xfrm>
          <a:prstGeom prst="rect">
            <a:avLst/>
          </a:prstGeom>
          <a:noFill/>
          <a:ln/>
        </p:spPr>
        <p:txBody>
          <a:bodyPr wrap="none" lIns="0" tIns="0" rIns="0" bIns="0" rtlCol="0" anchor="t"/>
          <a:lstStyle/>
          <a:p>
            <a:pPr>
              <a:lnSpc>
                <a:spcPts val="3625"/>
              </a:lnSpc>
            </a:pPr>
            <a:r>
              <a:rPr lang="en-US" sz="2875" dirty="0">
                <a:solidFill>
                  <a:srgbClr val="15213F"/>
                </a:solidFill>
                <a:latin typeface="Roboto Slab" pitchFamily="34" charset="0"/>
                <a:ea typeface="Roboto Slab" pitchFamily="34" charset="-122"/>
                <a:cs typeface="Roboto Slab" pitchFamily="34" charset="-120"/>
              </a:rPr>
              <a:t>Classificazione</a:t>
            </a:r>
            <a:endParaRPr lang="en-US" sz="2875" dirty="0"/>
          </a:p>
        </p:txBody>
      </p:sp>
      <p:sp>
        <p:nvSpPr>
          <p:cNvPr id="8" name="Text 3"/>
          <p:cNvSpPr/>
          <p:nvPr/>
        </p:nvSpPr>
        <p:spPr>
          <a:xfrm>
            <a:off x="1240186" y="4740326"/>
            <a:ext cx="4102894" cy="1190774"/>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Sistema organizzato di categorie per organizzare i documenti secondo il titolario di classificazione dell'ente</a:t>
            </a:r>
            <a:endParaRPr lang="en-US" sz="1938" dirty="0"/>
          </a:p>
        </p:txBody>
      </p:sp>
      <p:sp>
        <p:nvSpPr>
          <p:cNvPr id="9" name="Shape 4"/>
          <p:cNvSpPr/>
          <p:nvPr/>
        </p:nvSpPr>
        <p:spPr>
          <a:xfrm>
            <a:off x="5838974" y="2886373"/>
            <a:ext cx="4598789" cy="3292674"/>
          </a:xfrm>
          <a:prstGeom prst="roundRect">
            <a:avLst>
              <a:gd name="adj" fmla="val 1130"/>
            </a:avLst>
          </a:prstGeom>
          <a:solidFill>
            <a:srgbClr val="E9ECF2"/>
          </a:solidFill>
          <a:ln/>
        </p:spPr>
      </p:sp>
      <p:pic>
        <p:nvPicPr>
          <p:cNvPr id="10" name="Image 3" descr="preencoded.png"/>
          <p:cNvPicPr>
            <a:picLocks noChangeAspect="1"/>
          </p:cNvPicPr>
          <p:nvPr/>
        </p:nvPicPr>
        <p:blipFill>
          <a:blip r:embed="rId6"/>
          <a:stretch>
            <a:fillRect/>
          </a:stretch>
        </p:blipFill>
        <p:spPr>
          <a:xfrm>
            <a:off x="6086922" y="3134321"/>
            <a:ext cx="744141" cy="744141"/>
          </a:xfrm>
          <a:prstGeom prst="rect">
            <a:avLst/>
          </a:prstGeom>
        </p:spPr>
      </p:pic>
      <p:pic>
        <p:nvPicPr>
          <p:cNvPr id="11" name="Image 4" descr="preencoded.png"/>
          <p:cNvPicPr>
            <a:picLocks noChangeAspect="1"/>
          </p:cNvPicPr>
          <p:nvPr/>
        </p:nvPicPr>
        <p:blipFill>
          <a:blip r:embed="rId7"/>
          <a:stretch>
            <a:fillRect/>
          </a:stretch>
        </p:blipFill>
        <p:spPr>
          <a:xfrm>
            <a:off x="6291561" y="3296991"/>
            <a:ext cx="334864" cy="418654"/>
          </a:xfrm>
          <a:prstGeom prst="rect">
            <a:avLst/>
          </a:prstGeom>
        </p:spPr>
      </p:pic>
      <p:sp>
        <p:nvSpPr>
          <p:cNvPr id="12" name="Text 5"/>
          <p:cNvSpPr/>
          <p:nvPr/>
        </p:nvSpPr>
        <p:spPr>
          <a:xfrm>
            <a:off x="6086922" y="4126409"/>
            <a:ext cx="3721299" cy="465088"/>
          </a:xfrm>
          <a:prstGeom prst="rect">
            <a:avLst/>
          </a:prstGeom>
          <a:noFill/>
          <a:ln/>
        </p:spPr>
        <p:txBody>
          <a:bodyPr wrap="none" lIns="0" tIns="0" rIns="0" bIns="0" rtlCol="0" anchor="t"/>
          <a:lstStyle/>
          <a:p>
            <a:pPr>
              <a:lnSpc>
                <a:spcPts val="3625"/>
              </a:lnSpc>
            </a:pPr>
            <a:r>
              <a:rPr lang="en-US" sz="2875" dirty="0">
                <a:solidFill>
                  <a:srgbClr val="15213F"/>
                </a:solidFill>
                <a:latin typeface="Roboto Slab" pitchFamily="34" charset="0"/>
                <a:ea typeface="Roboto Slab" pitchFamily="34" charset="-122"/>
                <a:cs typeface="Roboto Slab" pitchFamily="34" charset="-120"/>
              </a:rPr>
              <a:t>Fascicolazione</a:t>
            </a:r>
            <a:endParaRPr lang="en-US" sz="2875" dirty="0"/>
          </a:p>
        </p:txBody>
      </p:sp>
      <p:sp>
        <p:nvSpPr>
          <p:cNvPr id="13" name="Text 6"/>
          <p:cNvSpPr/>
          <p:nvPr/>
        </p:nvSpPr>
        <p:spPr>
          <a:xfrm>
            <a:off x="6086922" y="4740326"/>
            <a:ext cx="4102894" cy="1190774"/>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Raggruppamento di documenti relativi a uno stesso affare o procedimento amministrativo</a:t>
            </a:r>
            <a:endParaRPr lang="en-US" sz="1938" dirty="0"/>
          </a:p>
        </p:txBody>
      </p:sp>
      <p:sp>
        <p:nvSpPr>
          <p:cNvPr id="14" name="Shape 7"/>
          <p:cNvSpPr/>
          <p:nvPr/>
        </p:nvSpPr>
        <p:spPr>
          <a:xfrm>
            <a:off x="992238" y="6426994"/>
            <a:ext cx="9445526" cy="2895749"/>
          </a:xfrm>
          <a:prstGeom prst="roundRect">
            <a:avLst>
              <a:gd name="adj" fmla="val 1285"/>
            </a:avLst>
          </a:prstGeom>
          <a:solidFill>
            <a:srgbClr val="E9ECF2"/>
          </a:solidFill>
          <a:ln/>
        </p:spPr>
      </p:sp>
      <p:pic>
        <p:nvPicPr>
          <p:cNvPr id="15" name="Image 5" descr="preencoded.png"/>
          <p:cNvPicPr>
            <a:picLocks noChangeAspect="1"/>
          </p:cNvPicPr>
          <p:nvPr/>
        </p:nvPicPr>
        <p:blipFill>
          <a:blip r:embed="rId8"/>
          <a:stretch>
            <a:fillRect/>
          </a:stretch>
        </p:blipFill>
        <p:spPr>
          <a:xfrm>
            <a:off x="1240186" y="6674942"/>
            <a:ext cx="744141" cy="744141"/>
          </a:xfrm>
          <a:prstGeom prst="rect">
            <a:avLst/>
          </a:prstGeom>
        </p:spPr>
      </p:pic>
      <p:pic>
        <p:nvPicPr>
          <p:cNvPr id="16" name="Image 6" descr="preencoded.png"/>
          <p:cNvPicPr>
            <a:picLocks noChangeAspect="1"/>
          </p:cNvPicPr>
          <p:nvPr/>
        </p:nvPicPr>
        <p:blipFill>
          <a:blip r:embed="rId9"/>
          <a:stretch>
            <a:fillRect/>
          </a:stretch>
        </p:blipFill>
        <p:spPr>
          <a:xfrm>
            <a:off x="1444824" y="6837611"/>
            <a:ext cx="334864" cy="418654"/>
          </a:xfrm>
          <a:prstGeom prst="rect">
            <a:avLst/>
          </a:prstGeom>
        </p:spPr>
      </p:pic>
      <p:sp>
        <p:nvSpPr>
          <p:cNvPr id="17" name="Text 8"/>
          <p:cNvSpPr/>
          <p:nvPr/>
        </p:nvSpPr>
        <p:spPr>
          <a:xfrm>
            <a:off x="1240185" y="7667030"/>
            <a:ext cx="3961060" cy="465088"/>
          </a:xfrm>
          <a:prstGeom prst="rect">
            <a:avLst/>
          </a:prstGeom>
          <a:noFill/>
          <a:ln/>
        </p:spPr>
        <p:txBody>
          <a:bodyPr wrap="none" lIns="0" tIns="0" rIns="0" bIns="0" rtlCol="0" anchor="t"/>
          <a:lstStyle/>
          <a:p>
            <a:pPr>
              <a:lnSpc>
                <a:spcPts val="3625"/>
              </a:lnSpc>
            </a:pPr>
            <a:r>
              <a:rPr lang="en-US" sz="2875" dirty="0">
                <a:solidFill>
                  <a:srgbClr val="15213F"/>
                </a:solidFill>
                <a:latin typeface="Roboto Slab" pitchFamily="34" charset="0"/>
                <a:ea typeface="Roboto Slab" pitchFamily="34" charset="-122"/>
                <a:cs typeface="Roboto Slab" pitchFamily="34" charset="-120"/>
              </a:rPr>
              <a:t>Registrazione Univoca</a:t>
            </a:r>
            <a:endParaRPr lang="en-US" sz="2875" dirty="0"/>
          </a:p>
        </p:txBody>
      </p:sp>
      <p:sp>
        <p:nvSpPr>
          <p:cNvPr id="18" name="Text 9"/>
          <p:cNvSpPr/>
          <p:nvPr/>
        </p:nvSpPr>
        <p:spPr>
          <a:xfrm>
            <a:off x="1240185" y="8280947"/>
            <a:ext cx="8949630" cy="793849"/>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Assegnazione di identificativo unico, progressivo e immodificabile a ogni documento protocollato</a:t>
            </a:r>
            <a:endParaRPr lang="en-US" sz="1938"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8" y="1020068"/>
            <a:ext cx="9420374" cy="581471"/>
          </a:xfrm>
          <a:prstGeom prst="rect">
            <a:avLst/>
          </a:prstGeom>
          <a:noFill/>
          <a:ln/>
        </p:spPr>
        <p:txBody>
          <a:bodyPr wrap="none" lIns="0" tIns="0" rIns="0" bIns="0" rtlCol="0" anchor="t"/>
          <a:lstStyle/>
          <a:p>
            <a:pPr>
              <a:lnSpc>
                <a:spcPts val="4563"/>
              </a:lnSpc>
            </a:pPr>
            <a:r>
              <a:rPr lang="en-US" sz="3625" dirty="0">
                <a:solidFill>
                  <a:srgbClr val="3257B8"/>
                </a:solidFill>
                <a:latin typeface="Roboto Slab" pitchFamily="34" charset="0"/>
                <a:ea typeface="Roboto Slab" pitchFamily="34" charset="-122"/>
                <a:cs typeface="Roboto Slab" pitchFamily="34" charset="-120"/>
              </a:rPr>
              <a:t>La Classificazione: Fondamento dell'Ordine</a:t>
            </a:r>
            <a:endParaRPr lang="en-US" sz="3625" dirty="0"/>
          </a:p>
        </p:txBody>
      </p:sp>
      <p:sp>
        <p:nvSpPr>
          <p:cNvPr id="3" name="Text 1"/>
          <p:cNvSpPr/>
          <p:nvPr/>
        </p:nvSpPr>
        <p:spPr>
          <a:xfrm>
            <a:off x="992238" y="2066628"/>
            <a:ext cx="3747790" cy="348704"/>
          </a:xfrm>
          <a:prstGeom prst="rect">
            <a:avLst/>
          </a:prstGeom>
          <a:noFill/>
          <a:ln/>
        </p:spPr>
        <p:txBody>
          <a:bodyPr wrap="none" lIns="0" tIns="0" rIns="0" bIns="0" rtlCol="0" anchor="t"/>
          <a:lstStyle/>
          <a:p>
            <a:pPr>
              <a:lnSpc>
                <a:spcPts val="2688"/>
              </a:lnSpc>
            </a:pPr>
            <a:r>
              <a:rPr lang="en-US" sz="2188" dirty="0">
                <a:solidFill>
                  <a:srgbClr val="3257B8"/>
                </a:solidFill>
                <a:latin typeface="Roboto Slab" pitchFamily="34" charset="0"/>
                <a:ea typeface="Roboto Slab" pitchFamily="34" charset="-122"/>
                <a:cs typeface="Roboto Slab" pitchFamily="34" charset="-120"/>
              </a:rPr>
              <a:t>Il Titolario di Classificazione</a:t>
            </a:r>
            <a:endParaRPr lang="en-US" sz="2188" dirty="0"/>
          </a:p>
        </p:txBody>
      </p:sp>
      <p:sp>
        <p:nvSpPr>
          <p:cNvPr id="4" name="Text 2"/>
          <p:cNvSpPr/>
          <p:nvPr/>
        </p:nvSpPr>
        <p:spPr>
          <a:xfrm>
            <a:off x="992238" y="2601367"/>
            <a:ext cx="6248995" cy="1488281"/>
          </a:xfrm>
          <a:prstGeom prst="rect">
            <a:avLst/>
          </a:prstGeom>
          <a:noFill/>
          <a:ln/>
        </p:spPr>
        <p:txBody>
          <a:bodyPr wrap="square" lIns="0" tIns="0" rIns="0" bIns="0" rtlCol="0" anchor="t"/>
          <a:lstStyle/>
          <a:p>
            <a:pPr>
              <a:lnSpc>
                <a:spcPts val="2313"/>
              </a:lnSpc>
            </a:pPr>
            <a:r>
              <a:rPr lang="en-US" sz="1438" dirty="0">
                <a:solidFill>
                  <a:srgbClr val="15213F"/>
                </a:solidFill>
                <a:latin typeface="Roboto" pitchFamily="34" charset="0"/>
                <a:ea typeface="Roboto" pitchFamily="34" charset="-122"/>
                <a:cs typeface="Roboto" pitchFamily="34" charset="-120"/>
              </a:rPr>
              <a:t>Il titolario è lo schema logico utilizzato per organizzare i documenti dell'ente secondo criteri funzionali e tematici. Ogni Comune deve adottare un titolario coerente con le proprie funzioni istituzionali, spesso basandosi sul modello proposto dal Gruppo di lavoro interregionale "Uniformità dei sistemi di classificazione".</a:t>
            </a:r>
            <a:endParaRPr lang="en-US" sz="1438" dirty="0"/>
          </a:p>
        </p:txBody>
      </p:sp>
      <p:sp>
        <p:nvSpPr>
          <p:cNvPr id="5" name="Text 3"/>
          <p:cNvSpPr/>
          <p:nvPr/>
        </p:nvSpPr>
        <p:spPr>
          <a:xfrm>
            <a:off x="992238" y="4257080"/>
            <a:ext cx="6248995" cy="1190625"/>
          </a:xfrm>
          <a:prstGeom prst="rect">
            <a:avLst/>
          </a:prstGeom>
          <a:noFill/>
          <a:ln/>
        </p:spPr>
        <p:txBody>
          <a:bodyPr wrap="square" lIns="0" tIns="0" rIns="0" bIns="0" rtlCol="0" anchor="t"/>
          <a:lstStyle/>
          <a:p>
            <a:pPr>
              <a:lnSpc>
                <a:spcPts val="2313"/>
              </a:lnSpc>
            </a:pPr>
            <a:r>
              <a:rPr lang="en-US" sz="1438" dirty="0">
                <a:solidFill>
                  <a:srgbClr val="15213F"/>
                </a:solidFill>
                <a:latin typeface="Roboto" pitchFamily="34" charset="0"/>
                <a:ea typeface="Roboto" pitchFamily="34" charset="-122"/>
                <a:cs typeface="Roboto" pitchFamily="34" charset="-120"/>
              </a:rPr>
              <a:t>La classificazione corretta è fondamentale per garantire il reperimento rapido dei documenti, facilitare la selezione per la conservazione o lo scarto, e assicurare la corretta gestione dei tempi di conservazione secondo il massimario di selezione.</a:t>
            </a:r>
            <a:endParaRPr lang="en-US" sz="1438" dirty="0"/>
          </a:p>
        </p:txBody>
      </p:sp>
      <p:sp>
        <p:nvSpPr>
          <p:cNvPr id="6" name="Text 4"/>
          <p:cNvSpPr/>
          <p:nvPr/>
        </p:nvSpPr>
        <p:spPr>
          <a:xfrm>
            <a:off x="7704684" y="2066628"/>
            <a:ext cx="3583633" cy="348704"/>
          </a:xfrm>
          <a:prstGeom prst="rect">
            <a:avLst/>
          </a:prstGeom>
          <a:noFill/>
          <a:ln/>
        </p:spPr>
        <p:txBody>
          <a:bodyPr wrap="none" lIns="0" tIns="0" rIns="0" bIns="0" rtlCol="0" anchor="t"/>
          <a:lstStyle/>
          <a:p>
            <a:pPr>
              <a:lnSpc>
                <a:spcPts val="2688"/>
              </a:lnSpc>
            </a:pPr>
            <a:r>
              <a:rPr lang="en-US" sz="2188" dirty="0">
                <a:solidFill>
                  <a:srgbClr val="3257B8"/>
                </a:solidFill>
                <a:latin typeface="Roboto Slab" pitchFamily="34" charset="0"/>
                <a:ea typeface="Roboto Slab" pitchFamily="34" charset="-122"/>
                <a:cs typeface="Roboto Slab" pitchFamily="34" charset="-120"/>
              </a:rPr>
              <a:t>Struttura Gerarchica Tipica</a:t>
            </a:r>
            <a:endParaRPr lang="en-US" sz="2188" dirty="0"/>
          </a:p>
        </p:txBody>
      </p:sp>
      <p:sp>
        <p:nvSpPr>
          <p:cNvPr id="7" name="Text 5"/>
          <p:cNvSpPr/>
          <p:nvPr/>
        </p:nvSpPr>
        <p:spPr>
          <a:xfrm>
            <a:off x="7704684" y="2624584"/>
            <a:ext cx="186035" cy="232470"/>
          </a:xfrm>
          <a:prstGeom prst="rect">
            <a:avLst/>
          </a:prstGeom>
          <a:noFill/>
          <a:ln/>
        </p:spPr>
        <p:txBody>
          <a:bodyPr wrap="none" lIns="0" tIns="0" rIns="0" bIns="0" rtlCol="0" anchor="t"/>
          <a:lstStyle/>
          <a:p>
            <a:pPr>
              <a:lnSpc>
                <a:spcPts val="2313"/>
              </a:lnSpc>
            </a:pPr>
            <a:r>
              <a:rPr lang="en-US" sz="1438" dirty="0">
                <a:solidFill>
                  <a:srgbClr val="15213F"/>
                </a:solidFill>
                <a:latin typeface="Roboto Slab Light" pitchFamily="34" charset="0"/>
                <a:ea typeface="Roboto Slab Light" pitchFamily="34" charset="-122"/>
                <a:cs typeface="Roboto Slab Light" pitchFamily="34" charset="-120"/>
              </a:rPr>
              <a:t>01</a:t>
            </a:r>
            <a:endParaRPr lang="en-US" sz="1438" dirty="0"/>
          </a:p>
        </p:txBody>
      </p:sp>
      <p:pic>
        <p:nvPicPr>
          <p:cNvPr id="8" name="Image 0" descr="preencoded.png"/>
          <p:cNvPicPr>
            <a:picLocks noChangeAspect="1"/>
          </p:cNvPicPr>
          <p:nvPr/>
        </p:nvPicPr>
        <p:blipFill>
          <a:blip r:embed="rId3"/>
          <a:stretch>
            <a:fillRect/>
          </a:stretch>
        </p:blipFill>
        <p:spPr>
          <a:xfrm>
            <a:off x="7704685" y="2921645"/>
            <a:ext cx="9600456" cy="19050"/>
          </a:xfrm>
          <a:prstGeom prst="rect">
            <a:avLst/>
          </a:prstGeom>
        </p:spPr>
      </p:pic>
      <p:sp>
        <p:nvSpPr>
          <p:cNvPr id="9" name="Text 6"/>
          <p:cNvSpPr/>
          <p:nvPr/>
        </p:nvSpPr>
        <p:spPr>
          <a:xfrm>
            <a:off x="7704684" y="3052763"/>
            <a:ext cx="2325738" cy="290661"/>
          </a:xfrm>
          <a:prstGeom prst="rect">
            <a:avLst/>
          </a:prstGeom>
          <a:noFill/>
          <a:ln/>
        </p:spPr>
        <p:txBody>
          <a:bodyPr wrap="none" lIns="0" tIns="0" rIns="0" bIns="0" rtlCol="0" anchor="t"/>
          <a:lstStyle/>
          <a:p>
            <a:pPr>
              <a:lnSpc>
                <a:spcPts val="2250"/>
              </a:lnSpc>
            </a:pPr>
            <a:r>
              <a:rPr lang="en-US" sz="1813" dirty="0">
                <a:solidFill>
                  <a:srgbClr val="15213F"/>
                </a:solidFill>
                <a:latin typeface="Roboto Slab" pitchFamily="34" charset="0"/>
                <a:ea typeface="Roboto Slab" pitchFamily="34" charset="-122"/>
                <a:cs typeface="Roboto Slab" pitchFamily="34" charset="-120"/>
              </a:rPr>
              <a:t>Titoli</a:t>
            </a:r>
            <a:endParaRPr lang="en-US" sz="1813" dirty="0"/>
          </a:p>
        </p:txBody>
      </p:sp>
      <p:sp>
        <p:nvSpPr>
          <p:cNvPr id="10" name="Text 7"/>
          <p:cNvSpPr/>
          <p:nvPr/>
        </p:nvSpPr>
        <p:spPr>
          <a:xfrm>
            <a:off x="7704685" y="3529460"/>
            <a:ext cx="9600456" cy="297656"/>
          </a:xfrm>
          <a:prstGeom prst="rect">
            <a:avLst/>
          </a:prstGeom>
          <a:noFill/>
          <a:ln/>
        </p:spPr>
        <p:txBody>
          <a:bodyPr wrap="none" lIns="0" tIns="0" rIns="0" bIns="0" rtlCol="0" anchor="t"/>
          <a:lstStyle/>
          <a:p>
            <a:pPr>
              <a:lnSpc>
                <a:spcPts val="2313"/>
              </a:lnSpc>
            </a:pPr>
            <a:r>
              <a:rPr lang="en-US" sz="1438" dirty="0">
                <a:solidFill>
                  <a:srgbClr val="15213F"/>
                </a:solidFill>
                <a:latin typeface="Roboto" pitchFamily="34" charset="0"/>
                <a:ea typeface="Roboto" pitchFamily="34" charset="-122"/>
                <a:cs typeface="Roboto" pitchFamily="34" charset="-120"/>
              </a:rPr>
              <a:t>Macrocategorie delle funzioni dell'ente (es. Affari Generali, Servizi alla Persona, Gestione delle Risorse)</a:t>
            </a:r>
            <a:endParaRPr lang="en-US" sz="1438" dirty="0"/>
          </a:p>
        </p:txBody>
      </p:sp>
      <p:sp>
        <p:nvSpPr>
          <p:cNvPr id="11" name="Text 8"/>
          <p:cNvSpPr/>
          <p:nvPr/>
        </p:nvSpPr>
        <p:spPr>
          <a:xfrm>
            <a:off x="7704684" y="4152603"/>
            <a:ext cx="186035" cy="232470"/>
          </a:xfrm>
          <a:prstGeom prst="rect">
            <a:avLst/>
          </a:prstGeom>
          <a:noFill/>
          <a:ln/>
        </p:spPr>
        <p:txBody>
          <a:bodyPr wrap="none" lIns="0" tIns="0" rIns="0" bIns="0" rtlCol="0" anchor="t"/>
          <a:lstStyle/>
          <a:p>
            <a:pPr>
              <a:lnSpc>
                <a:spcPts val="2313"/>
              </a:lnSpc>
            </a:pPr>
            <a:r>
              <a:rPr lang="en-US" sz="1438" dirty="0">
                <a:solidFill>
                  <a:srgbClr val="15213F"/>
                </a:solidFill>
                <a:latin typeface="Roboto Slab Light" pitchFamily="34" charset="0"/>
                <a:ea typeface="Roboto Slab Light" pitchFamily="34" charset="-122"/>
                <a:cs typeface="Roboto Slab Light" pitchFamily="34" charset="-120"/>
              </a:rPr>
              <a:t>02</a:t>
            </a:r>
            <a:endParaRPr lang="en-US" sz="1438" dirty="0"/>
          </a:p>
        </p:txBody>
      </p:sp>
      <p:pic>
        <p:nvPicPr>
          <p:cNvPr id="12" name="Image 1" descr="preencoded.png"/>
          <p:cNvPicPr>
            <a:picLocks noChangeAspect="1"/>
          </p:cNvPicPr>
          <p:nvPr/>
        </p:nvPicPr>
        <p:blipFill>
          <a:blip r:embed="rId3"/>
          <a:stretch>
            <a:fillRect/>
          </a:stretch>
        </p:blipFill>
        <p:spPr>
          <a:xfrm>
            <a:off x="7704685" y="4431060"/>
            <a:ext cx="9600456" cy="19050"/>
          </a:xfrm>
          <a:prstGeom prst="rect">
            <a:avLst/>
          </a:prstGeom>
        </p:spPr>
      </p:pic>
      <p:sp>
        <p:nvSpPr>
          <p:cNvPr id="13" name="Text 9"/>
          <p:cNvSpPr/>
          <p:nvPr/>
        </p:nvSpPr>
        <p:spPr>
          <a:xfrm>
            <a:off x="7704684" y="4580782"/>
            <a:ext cx="2325738" cy="290661"/>
          </a:xfrm>
          <a:prstGeom prst="rect">
            <a:avLst/>
          </a:prstGeom>
          <a:noFill/>
          <a:ln/>
        </p:spPr>
        <p:txBody>
          <a:bodyPr wrap="none" lIns="0" tIns="0" rIns="0" bIns="0" rtlCol="0" anchor="t"/>
          <a:lstStyle/>
          <a:p>
            <a:pPr>
              <a:lnSpc>
                <a:spcPts val="2250"/>
              </a:lnSpc>
            </a:pPr>
            <a:r>
              <a:rPr lang="en-US" sz="1813" dirty="0">
                <a:solidFill>
                  <a:srgbClr val="15213F"/>
                </a:solidFill>
                <a:latin typeface="Roboto Slab" pitchFamily="34" charset="0"/>
                <a:ea typeface="Roboto Slab" pitchFamily="34" charset="-122"/>
                <a:cs typeface="Roboto Slab" pitchFamily="34" charset="-120"/>
              </a:rPr>
              <a:t>Classi</a:t>
            </a:r>
            <a:endParaRPr lang="en-US" sz="1813" dirty="0"/>
          </a:p>
        </p:txBody>
      </p:sp>
      <p:sp>
        <p:nvSpPr>
          <p:cNvPr id="14" name="Text 10"/>
          <p:cNvSpPr/>
          <p:nvPr/>
        </p:nvSpPr>
        <p:spPr>
          <a:xfrm>
            <a:off x="7704685" y="5057478"/>
            <a:ext cx="9600456" cy="297656"/>
          </a:xfrm>
          <a:prstGeom prst="rect">
            <a:avLst/>
          </a:prstGeom>
          <a:noFill/>
          <a:ln/>
        </p:spPr>
        <p:txBody>
          <a:bodyPr wrap="none" lIns="0" tIns="0" rIns="0" bIns="0" rtlCol="0" anchor="t"/>
          <a:lstStyle/>
          <a:p>
            <a:pPr>
              <a:lnSpc>
                <a:spcPts val="2313"/>
              </a:lnSpc>
            </a:pPr>
            <a:r>
              <a:rPr lang="en-US" sz="1438" dirty="0">
                <a:solidFill>
                  <a:srgbClr val="15213F"/>
                </a:solidFill>
                <a:latin typeface="Roboto" pitchFamily="34" charset="0"/>
                <a:ea typeface="Roboto" pitchFamily="34" charset="-122"/>
                <a:cs typeface="Roboto" pitchFamily="34" charset="-120"/>
              </a:rPr>
              <a:t>Suddivisioni dei titoli in funzioni più specifiche (es. all'interno di Servizi alla Persona: Pubblica Istruzione)</a:t>
            </a:r>
            <a:endParaRPr lang="en-US" sz="1438" dirty="0"/>
          </a:p>
        </p:txBody>
      </p:sp>
      <p:sp>
        <p:nvSpPr>
          <p:cNvPr id="15" name="Text 11"/>
          <p:cNvSpPr/>
          <p:nvPr/>
        </p:nvSpPr>
        <p:spPr>
          <a:xfrm>
            <a:off x="7704684" y="5680621"/>
            <a:ext cx="186035" cy="232470"/>
          </a:xfrm>
          <a:prstGeom prst="rect">
            <a:avLst/>
          </a:prstGeom>
          <a:noFill/>
          <a:ln/>
        </p:spPr>
        <p:txBody>
          <a:bodyPr wrap="none" lIns="0" tIns="0" rIns="0" bIns="0" rtlCol="0" anchor="t"/>
          <a:lstStyle/>
          <a:p>
            <a:pPr>
              <a:lnSpc>
                <a:spcPts val="2313"/>
              </a:lnSpc>
            </a:pPr>
            <a:r>
              <a:rPr lang="en-US" sz="1438" dirty="0">
                <a:solidFill>
                  <a:srgbClr val="15213F"/>
                </a:solidFill>
                <a:latin typeface="Roboto Slab Light" pitchFamily="34" charset="0"/>
                <a:ea typeface="Roboto Slab Light" pitchFamily="34" charset="-122"/>
                <a:cs typeface="Roboto Slab Light" pitchFamily="34" charset="-120"/>
              </a:rPr>
              <a:t>03</a:t>
            </a:r>
            <a:endParaRPr lang="en-US" sz="1438" dirty="0"/>
          </a:p>
        </p:txBody>
      </p:sp>
      <p:pic>
        <p:nvPicPr>
          <p:cNvPr id="16" name="Image 2" descr="preencoded.png"/>
          <p:cNvPicPr>
            <a:picLocks noChangeAspect="1"/>
          </p:cNvPicPr>
          <p:nvPr/>
        </p:nvPicPr>
        <p:blipFill>
          <a:blip r:embed="rId3"/>
          <a:stretch>
            <a:fillRect/>
          </a:stretch>
        </p:blipFill>
        <p:spPr>
          <a:xfrm>
            <a:off x="7704685" y="5940475"/>
            <a:ext cx="9600456" cy="19050"/>
          </a:xfrm>
          <a:prstGeom prst="rect">
            <a:avLst/>
          </a:prstGeom>
        </p:spPr>
      </p:pic>
      <p:sp>
        <p:nvSpPr>
          <p:cNvPr id="17" name="Text 12"/>
          <p:cNvSpPr/>
          <p:nvPr/>
        </p:nvSpPr>
        <p:spPr>
          <a:xfrm>
            <a:off x="7704684" y="6108800"/>
            <a:ext cx="2325738" cy="290661"/>
          </a:xfrm>
          <a:prstGeom prst="rect">
            <a:avLst/>
          </a:prstGeom>
          <a:noFill/>
          <a:ln/>
        </p:spPr>
        <p:txBody>
          <a:bodyPr wrap="none" lIns="0" tIns="0" rIns="0" bIns="0" rtlCol="0" anchor="t"/>
          <a:lstStyle/>
          <a:p>
            <a:pPr>
              <a:lnSpc>
                <a:spcPts val="2250"/>
              </a:lnSpc>
            </a:pPr>
            <a:r>
              <a:rPr lang="en-US" sz="1813" dirty="0">
                <a:solidFill>
                  <a:srgbClr val="15213F"/>
                </a:solidFill>
                <a:latin typeface="Roboto Slab" pitchFamily="34" charset="0"/>
                <a:ea typeface="Roboto Slab" pitchFamily="34" charset="-122"/>
                <a:cs typeface="Roboto Slab" pitchFamily="34" charset="-120"/>
              </a:rPr>
              <a:t>Sottoclassi</a:t>
            </a:r>
            <a:endParaRPr lang="en-US" sz="1813" dirty="0"/>
          </a:p>
        </p:txBody>
      </p:sp>
      <p:sp>
        <p:nvSpPr>
          <p:cNvPr id="18" name="Text 13"/>
          <p:cNvSpPr/>
          <p:nvPr/>
        </p:nvSpPr>
        <p:spPr>
          <a:xfrm>
            <a:off x="7704685" y="6585497"/>
            <a:ext cx="9600456" cy="297656"/>
          </a:xfrm>
          <a:prstGeom prst="rect">
            <a:avLst/>
          </a:prstGeom>
          <a:noFill/>
          <a:ln/>
        </p:spPr>
        <p:txBody>
          <a:bodyPr wrap="none" lIns="0" tIns="0" rIns="0" bIns="0" rtlCol="0" anchor="t"/>
          <a:lstStyle/>
          <a:p>
            <a:pPr>
              <a:lnSpc>
                <a:spcPts val="2313"/>
              </a:lnSpc>
            </a:pPr>
            <a:r>
              <a:rPr lang="en-US" sz="1438" dirty="0">
                <a:solidFill>
                  <a:srgbClr val="15213F"/>
                </a:solidFill>
                <a:latin typeface="Roboto" pitchFamily="34" charset="0"/>
                <a:ea typeface="Roboto" pitchFamily="34" charset="-122"/>
                <a:cs typeface="Roboto" pitchFamily="34" charset="-120"/>
              </a:rPr>
              <a:t>Ulteriore dettaglio delle attività (es. Gestione Scuole dell'Infanzia, Mense Scolastiche)</a:t>
            </a:r>
            <a:endParaRPr lang="en-US" sz="1438" dirty="0"/>
          </a:p>
        </p:txBody>
      </p:sp>
      <p:sp>
        <p:nvSpPr>
          <p:cNvPr id="19" name="Text 14"/>
          <p:cNvSpPr/>
          <p:nvPr/>
        </p:nvSpPr>
        <p:spPr>
          <a:xfrm>
            <a:off x="7704684" y="7208639"/>
            <a:ext cx="186035" cy="232470"/>
          </a:xfrm>
          <a:prstGeom prst="rect">
            <a:avLst/>
          </a:prstGeom>
          <a:noFill/>
          <a:ln/>
        </p:spPr>
        <p:txBody>
          <a:bodyPr wrap="none" lIns="0" tIns="0" rIns="0" bIns="0" rtlCol="0" anchor="t"/>
          <a:lstStyle/>
          <a:p>
            <a:pPr>
              <a:lnSpc>
                <a:spcPts val="2313"/>
              </a:lnSpc>
            </a:pPr>
            <a:r>
              <a:rPr lang="en-US" sz="1438" dirty="0">
                <a:solidFill>
                  <a:srgbClr val="15213F"/>
                </a:solidFill>
                <a:latin typeface="Roboto Slab Light" pitchFamily="34" charset="0"/>
                <a:ea typeface="Roboto Slab Light" pitchFamily="34" charset="-122"/>
                <a:cs typeface="Roboto Slab Light" pitchFamily="34" charset="-120"/>
              </a:rPr>
              <a:t>04</a:t>
            </a:r>
            <a:endParaRPr lang="en-US" sz="1438" dirty="0"/>
          </a:p>
        </p:txBody>
      </p:sp>
      <p:pic>
        <p:nvPicPr>
          <p:cNvPr id="20" name="Image 3" descr="preencoded.png"/>
          <p:cNvPicPr>
            <a:picLocks noChangeAspect="1"/>
          </p:cNvPicPr>
          <p:nvPr/>
        </p:nvPicPr>
        <p:blipFill>
          <a:blip r:embed="rId3"/>
          <a:stretch>
            <a:fillRect/>
          </a:stretch>
        </p:blipFill>
        <p:spPr>
          <a:xfrm>
            <a:off x="7704685" y="7449890"/>
            <a:ext cx="9600456" cy="19050"/>
          </a:xfrm>
          <a:prstGeom prst="rect">
            <a:avLst/>
          </a:prstGeom>
        </p:spPr>
      </p:pic>
      <p:sp>
        <p:nvSpPr>
          <p:cNvPr id="21" name="Text 15"/>
          <p:cNvSpPr/>
          <p:nvPr/>
        </p:nvSpPr>
        <p:spPr>
          <a:xfrm>
            <a:off x="7704684" y="7636818"/>
            <a:ext cx="2325738" cy="290661"/>
          </a:xfrm>
          <a:prstGeom prst="rect">
            <a:avLst/>
          </a:prstGeom>
          <a:noFill/>
          <a:ln/>
        </p:spPr>
        <p:txBody>
          <a:bodyPr wrap="none" lIns="0" tIns="0" rIns="0" bIns="0" rtlCol="0" anchor="t"/>
          <a:lstStyle/>
          <a:p>
            <a:pPr>
              <a:lnSpc>
                <a:spcPts val="2250"/>
              </a:lnSpc>
            </a:pPr>
            <a:r>
              <a:rPr lang="en-US" sz="1813" dirty="0">
                <a:solidFill>
                  <a:srgbClr val="15213F"/>
                </a:solidFill>
                <a:latin typeface="Roboto Slab" pitchFamily="34" charset="0"/>
                <a:ea typeface="Roboto Slab" pitchFamily="34" charset="-122"/>
                <a:cs typeface="Roboto Slab" pitchFamily="34" charset="-120"/>
              </a:rPr>
              <a:t>Fascicoli</a:t>
            </a:r>
            <a:endParaRPr lang="en-US" sz="1813" dirty="0"/>
          </a:p>
        </p:txBody>
      </p:sp>
      <p:sp>
        <p:nvSpPr>
          <p:cNvPr id="22" name="Text 16"/>
          <p:cNvSpPr/>
          <p:nvPr/>
        </p:nvSpPr>
        <p:spPr>
          <a:xfrm>
            <a:off x="7704685" y="8113515"/>
            <a:ext cx="9600456" cy="297656"/>
          </a:xfrm>
          <a:prstGeom prst="rect">
            <a:avLst/>
          </a:prstGeom>
          <a:noFill/>
          <a:ln/>
        </p:spPr>
        <p:txBody>
          <a:bodyPr wrap="none" lIns="0" tIns="0" rIns="0" bIns="0" rtlCol="0" anchor="t"/>
          <a:lstStyle/>
          <a:p>
            <a:pPr>
              <a:lnSpc>
                <a:spcPts val="2313"/>
              </a:lnSpc>
            </a:pPr>
            <a:r>
              <a:rPr lang="en-US" sz="1438" dirty="0">
                <a:solidFill>
                  <a:srgbClr val="15213F"/>
                </a:solidFill>
                <a:latin typeface="Roboto" pitchFamily="34" charset="0"/>
                <a:ea typeface="Roboto" pitchFamily="34" charset="-122"/>
                <a:cs typeface="Roboto" pitchFamily="34" charset="-120"/>
              </a:rPr>
              <a:t>Aggregazione di documenti relativi a specifici procedimenti o affari (es. Appalto Mensa Scolastica 2024)</a:t>
            </a:r>
            <a:endParaRPr lang="en-US" sz="1438" dirty="0"/>
          </a:p>
        </p:txBody>
      </p:sp>
      <p:sp>
        <p:nvSpPr>
          <p:cNvPr id="23" name="Text 17"/>
          <p:cNvSpPr/>
          <p:nvPr/>
        </p:nvSpPr>
        <p:spPr>
          <a:xfrm>
            <a:off x="992238" y="8969128"/>
            <a:ext cx="16303526" cy="297656"/>
          </a:xfrm>
          <a:prstGeom prst="rect">
            <a:avLst/>
          </a:prstGeom>
          <a:noFill/>
          <a:ln/>
        </p:spPr>
        <p:txBody>
          <a:bodyPr wrap="none" lIns="0" tIns="0" rIns="0" bIns="0" rtlCol="0" anchor="t"/>
          <a:lstStyle/>
          <a:p>
            <a:pPr>
              <a:lnSpc>
                <a:spcPts val="2313"/>
              </a:lnSpc>
            </a:pPr>
            <a:r>
              <a:rPr lang="en-US" sz="1438" dirty="0">
                <a:solidFill>
                  <a:srgbClr val="15213F"/>
                </a:solidFill>
                <a:latin typeface="Roboto" pitchFamily="34" charset="0"/>
                <a:ea typeface="Roboto" pitchFamily="34" charset="-122"/>
                <a:cs typeface="Roboto" pitchFamily="34" charset="-120"/>
              </a:rPr>
              <a:t>L'adozione di un titolario standardizzato facilita anche l'interoperabilità con altre amministrazioni e semplifica i processi di migrazione tra diversi sistemi informatici di gestione documentale.</a:t>
            </a:r>
            <a:endParaRPr lang="en-US" sz="1438"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8" y="920801"/>
            <a:ext cx="13106846" cy="697706"/>
          </a:xfrm>
          <a:prstGeom prst="rect">
            <a:avLst/>
          </a:prstGeom>
          <a:noFill/>
          <a:ln/>
        </p:spPr>
        <p:txBody>
          <a:bodyPr wrap="none" lIns="0" tIns="0" rIns="0" bIns="0" rtlCol="0" anchor="t"/>
          <a:lstStyle/>
          <a:p>
            <a:pPr>
              <a:lnSpc>
                <a:spcPts val="5438"/>
              </a:lnSpc>
            </a:pPr>
            <a:r>
              <a:rPr lang="en-US" sz="4375" dirty="0">
                <a:solidFill>
                  <a:srgbClr val="3257B8"/>
                </a:solidFill>
                <a:latin typeface="Roboto Slab" pitchFamily="34" charset="0"/>
                <a:ea typeface="Roboto Slab" pitchFamily="34" charset="-122"/>
                <a:cs typeface="Roboto Slab" pitchFamily="34" charset="-120"/>
              </a:rPr>
              <a:t>La Fascicolazione: Raggruppare per Procedimento</a:t>
            </a:r>
            <a:endParaRPr lang="en-US" sz="4375" dirty="0"/>
          </a:p>
        </p:txBody>
      </p:sp>
      <p:sp>
        <p:nvSpPr>
          <p:cNvPr id="3" name="Shape 1"/>
          <p:cNvSpPr/>
          <p:nvPr/>
        </p:nvSpPr>
        <p:spPr>
          <a:xfrm>
            <a:off x="992238" y="2399854"/>
            <a:ext cx="8040141" cy="2721323"/>
          </a:xfrm>
          <a:prstGeom prst="roundRect">
            <a:avLst>
              <a:gd name="adj" fmla="val 5040"/>
            </a:avLst>
          </a:prstGeom>
          <a:solidFill>
            <a:srgbClr val="FBFCFE"/>
          </a:solidFill>
          <a:ln/>
        </p:spPr>
      </p:sp>
      <p:pic>
        <p:nvPicPr>
          <p:cNvPr id="4" name="Image 0" descr="preencoded.png"/>
          <p:cNvPicPr>
            <a:picLocks noChangeAspect="1"/>
          </p:cNvPicPr>
          <p:nvPr/>
        </p:nvPicPr>
        <p:blipFill>
          <a:blip r:embed="rId3"/>
          <a:stretch>
            <a:fillRect/>
          </a:stretch>
        </p:blipFill>
        <p:spPr>
          <a:xfrm>
            <a:off x="992238" y="2371279"/>
            <a:ext cx="8040141" cy="114300"/>
          </a:xfrm>
          <a:prstGeom prst="rect">
            <a:avLst/>
          </a:prstGeom>
        </p:spPr>
      </p:pic>
      <p:pic>
        <p:nvPicPr>
          <p:cNvPr id="5" name="Image 1" descr="preencoded.png"/>
          <p:cNvPicPr>
            <a:picLocks noChangeAspect="1"/>
          </p:cNvPicPr>
          <p:nvPr/>
        </p:nvPicPr>
        <p:blipFill>
          <a:blip r:embed="rId4"/>
          <a:stretch>
            <a:fillRect/>
          </a:stretch>
        </p:blipFill>
        <p:spPr>
          <a:xfrm>
            <a:off x="4677371" y="2064991"/>
            <a:ext cx="669726" cy="669726"/>
          </a:xfrm>
          <a:prstGeom prst="rect">
            <a:avLst/>
          </a:prstGeom>
        </p:spPr>
      </p:pic>
      <p:pic>
        <p:nvPicPr>
          <p:cNvPr id="6" name="Image 2" descr="preencoded.png"/>
          <p:cNvPicPr>
            <a:picLocks noChangeAspect="1"/>
          </p:cNvPicPr>
          <p:nvPr/>
        </p:nvPicPr>
        <p:blipFill>
          <a:blip r:embed="rId5"/>
          <a:stretch>
            <a:fillRect/>
          </a:stretch>
        </p:blipFill>
        <p:spPr>
          <a:xfrm>
            <a:off x="4878290" y="2232423"/>
            <a:ext cx="267891" cy="334864"/>
          </a:xfrm>
          <a:prstGeom prst="rect">
            <a:avLst/>
          </a:prstGeom>
        </p:spPr>
      </p:pic>
      <p:sp>
        <p:nvSpPr>
          <p:cNvPr id="7" name="Text 2"/>
          <p:cNvSpPr/>
          <p:nvPr/>
        </p:nvSpPr>
        <p:spPr>
          <a:xfrm>
            <a:off x="1244054" y="2957959"/>
            <a:ext cx="3467100" cy="348704"/>
          </a:xfrm>
          <a:prstGeom prst="rect">
            <a:avLst/>
          </a:prstGeom>
          <a:noFill/>
          <a:ln/>
        </p:spPr>
        <p:txBody>
          <a:bodyPr wrap="none" lIns="0" tIns="0" rIns="0" bIns="0" rtlCol="0" anchor="t"/>
          <a:lstStyle/>
          <a:p>
            <a:pPr>
              <a:lnSpc>
                <a:spcPts val="2688"/>
              </a:lnSpc>
            </a:pPr>
            <a:r>
              <a:rPr lang="en-US" sz="2188" dirty="0">
                <a:solidFill>
                  <a:srgbClr val="15213F"/>
                </a:solidFill>
                <a:latin typeface="Roboto Slab" pitchFamily="34" charset="0"/>
                <a:ea typeface="Roboto Slab" pitchFamily="34" charset="-122"/>
                <a:cs typeface="Roboto Slab" pitchFamily="34" charset="-120"/>
              </a:rPr>
              <a:t>Fascicolo di Procedimento</a:t>
            </a:r>
            <a:endParaRPr lang="en-US" sz="2188" dirty="0"/>
          </a:p>
        </p:txBody>
      </p:sp>
      <p:sp>
        <p:nvSpPr>
          <p:cNvPr id="8" name="Text 3"/>
          <p:cNvSpPr/>
          <p:nvPr/>
        </p:nvSpPr>
        <p:spPr>
          <a:xfrm>
            <a:off x="1244054" y="3440609"/>
            <a:ext cx="7536508" cy="1428750"/>
          </a:xfrm>
          <a:prstGeom prst="rect">
            <a:avLst/>
          </a:prstGeom>
          <a:noFill/>
          <a:ln/>
        </p:spPr>
        <p:txBody>
          <a:bodyPr wrap="square" lIns="0" tIns="0" rIns="0" bIns="0" rtlCol="0" anchor="t"/>
          <a:lstStyle/>
          <a:p>
            <a:pPr>
              <a:lnSpc>
                <a:spcPts val="2813"/>
              </a:lnSpc>
            </a:pPr>
            <a:r>
              <a:rPr lang="en-US" sz="1750" dirty="0">
                <a:solidFill>
                  <a:srgbClr val="15213F"/>
                </a:solidFill>
                <a:latin typeface="Roboto" pitchFamily="34" charset="0"/>
                <a:ea typeface="Roboto" pitchFamily="34" charset="-122"/>
                <a:cs typeface="Roboto" pitchFamily="34" charset="-120"/>
              </a:rPr>
              <a:t>Contiene tutti i documenti relativi a uno specifico procedimento amministrativo, dalla richiesta iniziale fino alla conclusione, inclusi tutti gli atti istruttori intermedi. Il responsabile del procedimento è anche responsabile della corretta costituzione e gestione del fascicolo.</a:t>
            </a:r>
            <a:endParaRPr lang="en-US" sz="1750" dirty="0"/>
          </a:p>
        </p:txBody>
      </p:sp>
      <p:sp>
        <p:nvSpPr>
          <p:cNvPr id="9" name="Shape 4"/>
          <p:cNvSpPr/>
          <p:nvPr/>
        </p:nvSpPr>
        <p:spPr>
          <a:xfrm>
            <a:off x="9255622" y="2399854"/>
            <a:ext cx="8040141" cy="2721323"/>
          </a:xfrm>
          <a:prstGeom prst="roundRect">
            <a:avLst>
              <a:gd name="adj" fmla="val 5040"/>
            </a:avLst>
          </a:prstGeom>
          <a:solidFill>
            <a:srgbClr val="FBFCFE"/>
          </a:solidFill>
          <a:ln/>
        </p:spPr>
      </p:sp>
      <p:pic>
        <p:nvPicPr>
          <p:cNvPr id="10" name="Image 3" descr="preencoded.png"/>
          <p:cNvPicPr>
            <a:picLocks noChangeAspect="1"/>
          </p:cNvPicPr>
          <p:nvPr/>
        </p:nvPicPr>
        <p:blipFill>
          <a:blip r:embed="rId3"/>
          <a:stretch>
            <a:fillRect/>
          </a:stretch>
        </p:blipFill>
        <p:spPr>
          <a:xfrm>
            <a:off x="9255622" y="2371279"/>
            <a:ext cx="8040141" cy="114300"/>
          </a:xfrm>
          <a:prstGeom prst="rect">
            <a:avLst/>
          </a:prstGeom>
        </p:spPr>
      </p:pic>
      <p:pic>
        <p:nvPicPr>
          <p:cNvPr id="11" name="Image 4" descr="preencoded.png"/>
          <p:cNvPicPr>
            <a:picLocks noChangeAspect="1"/>
          </p:cNvPicPr>
          <p:nvPr/>
        </p:nvPicPr>
        <p:blipFill>
          <a:blip r:embed="rId4"/>
          <a:stretch>
            <a:fillRect/>
          </a:stretch>
        </p:blipFill>
        <p:spPr>
          <a:xfrm>
            <a:off x="12940755" y="2064991"/>
            <a:ext cx="669726" cy="669726"/>
          </a:xfrm>
          <a:prstGeom prst="rect">
            <a:avLst/>
          </a:prstGeom>
        </p:spPr>
      </p:pic>
      <p:pic>
        <p:nvPicPr>
          <p:cNvPr id="12" name="Image 5" descr="preencoded.png"/>
          <p:cNvPicPr>
            <a:picLocks noChangeAspect="1"/>
          </p:cNvPicPr>
          <p:nvPr/>
        </p:nvPicPr>
        <p:blipFill>
          <a:blip r:embed="rId6"/>
          <a:stretch>
            <a:fillRect/>
          </a:stretch>
        </p:blipFill>
        <p:spPr>
          <a:xfrm>
            <a:off x="13141673" y="2232423"/>
            <a:ext cx="267891" cy="334864"/>
          </a:xfrm>
          <a:prstGeom prst="rect">
            <a:avLst/>
          </a:prstGeom>
        </p:spPr>
      </p:pic>
      <p:sp>
        <p:nvSpPr>
          <p:cNvPr id="13" name="Text 5"/>
          <p:cNvSpPr/>
          <p:nvPr/>
        </p:nvSpPr>
        <p:spPr>
          <a:xfrm>
            <a:off x="9507439" y="2957959"/>
            <a:ext cx="2790974" cy="348704"/>
          </a:xfrm>
          <a:prstGeom prst="rect">
            <a:avLst/>
          </a:prstGeom>
          <a:noFill/>
          <a:ln/>
        </p:spPr>
        <p:txBody>
          <a:bodyPr wrap="none" lIns="0" tIns="0" rIns="0" bIns="0" rtlCol="0" anchor="t"/>
          <a:lstStyle/>
          <a:p>
            <a:pPr>
              <a:lnSpc>
                <a:spcPts val="2688"/>
              </a:lnSpc>
            </a:pPr>
            <a:r>
              <a:rPr lang="en-US" sz="2188" dirty="0">
                <a:solidFill>
                  <a:srgbClr val="15213F"/>
                </a:solidFill>
                <a:latin typeface="Roboto Slab" pitchFamily="34" charset="0"/>
                <a:ea typeface="Roboto Slab" pitchFamily="34" charset="-122"/>
                <a:cs typeface="Roboto Slab" pitchFamily="34" charset="-120"/>
              </a:rPr>
              <a:t>Fascicolo per Affare</a:t>
            </a:r>
            <a:endParaRPr lang="en-US" sz="2188" dirty="0"/>
          </a:p>
        </p:txBody>
      </p:sp>
      <p:sp>
        <p:nvSpPr>
          <p:cNvPr id="14" name="Text 6"/>
          <p:cNvSpPr/>
          <p:nvPr/>
        </p:nvSpPr>
        <p:spPr>
          <a:xfrm>
            <a:off x="9507439" y="3440609"/>
            <a:ext cx="7536508" cy="1428750"/>
          </a:xfrm>
          <a:prstGeom prst="rect">
            <a:avLst/>
          </a:prstGeom>
          <a:noFill/>
          <a:ln/>
        </p:spPr>
        <p:txBody>
          <a:bodyPr wrap="square" lIns="0" tIns="0" rIns="0" bIns="0" rtlCol="0" anchor="t"/>
          <a:lstStyle/>
          <a:p>
            <a:pPr>
              <a:lnSpc>
                <a:spcPts val="2813"/>
              </a:lnSpc>
            </a:pPr>
            <a:r>
              <a:rPr lang="en-US" sz="1750" dirty="0">
                <a:solidFill>
                  <a:srgbClr val="15213F"/>
                </a:solidFill>
                <a:latin typeface="Roboto" pitchFamily="34" charset="0"/>
                <a:ea typeface="Roboto" pitchFamily="34" charset="-122"/>
                <a:cs typeface="Roboto" pitchFamily="34" charset="-120"/>
              </a:rPr>
              <a:t>Raccoglie documenti relativi a una questione amministrativa che non configura un procedimento formale ma richiede comunque un'organizzazione documentale (es. corrispondenza con un ente, gestione di un evento comunale).</a:t>
            </a:r>
            <a:endParaRPr lang="en-US" sz="1750" dirty="0"/>
          </a:p>
        </p:txBody>
      </p:sp>
      <p:sp>
        <p:nvSpPr>
          <p:cNvPr id="15" name="Shape 7"/>
          <p:cNvSpPr/>
          <p:nvPr/>
        </p:nvSpPr>
        <p:spPr>
          <a:xfrm>
            <a:off x="992238" y="5679281"/>
            <a:ext cx="8040141" cy="2721323"/>
          </a:xfrm>
          <a:prstGeom prst="roundRect">
            <a:avLst>
              <a:gd name="adj" fmla="val 5040"/>
            </a:avLst>
          </a:prstGeom>
          <a:solidFill>
            <a:srgbClr val="FBFCFE"/>
          </a:solidFill>
          <a:ln/>
        </p:spPr>
      </p:sp>
      <p:pic>
        <p:nvPicPr>
          <p:cNvPr id="16" name="Image 6" descr="preencoded.png"/>
          <p:cNvPicPr>
            <a:picLocks noChangeAspect="1"/>
          </p:cNvPicPr>
          <p:nvPr/>
        </p:nvPicPr>
        <p:blipFill>
          <a:blip r:embed="rId3"/>
          <a:stretch>
            <a:fillRect/>
          </a:stretch>
        </p:blipFill>
        <p:spPr>
          <a:xfrm>
            <a:off x="992238" y="5650706"/>
            <a:ext cx="8040141" cy="114300"/>
          </a:xfrm>
          <a:prstGeom prst="rect">
            <a:avLst/>
          </a:prstGeom>
        </p:spPr>
      </p:pic>
      <p:pic>
        <p:nvPicPr>
          <p:cNvPr id="17" name="Image 7" descr="preencoded.png"/>
          <p:cNvPicPr>
            <a:picLocks noChangeAspect="1"/>
          </p:cNvPicPr>
          <p:nvPr/>
        </p:nvPicPr>
        <p:blipFill>
          <a:blip r:embed="rId4"/>
          <a:stretch>
            <a:fillRect/>
          </a:stretch>
        </p:blipFill>
        <p:spPr>
          <a:xfrm>
            <a:off x="4677371" y="5344418"/>
            <a:ext cx="669726" cy="669726"/>
          </a:xfrm>
          <a:prstGeom prst="rect">
            <a:avLst/>
          </a:prstGeom>
        </p:spPr>
      </p:pic>
      <p:pic>
        <p:nvPicPr>
          <p:cNvPr id="18" name="Image 8" descr="preencoded.png"/>
          <p:cNvPicPr>
            <a:picLocks noChangeAspect="1"/>
          </p:cNvPicPr>
          <p:nvPr/>
        </p:nvPicPr>
        <p:blipFill>
          <a:blip r:embed="rId7"/>
          <a:stretch>
            <a:fillRect/>
          </a:stretch>
        </p:blipFill>
        <p:spPr>
          <a:xfrm>
            <a:off x="4878290" y="5511851"/>
            <a:ext cx="267891" cy="334864"/>
          </a:xfrm>
          <a:prstGeom prst="rect">
            <a:avLst/>
          </a:prstGeom>
        </p:spPr>
      </p:pic>
      <p:sp>
        <p:nvSpPr>
          <p:cNvPr id="19" name="Text 8"/>
          <p:cNvSpPr/>
          <p:nvPr/>
        </p:nvSpPr>
        <p:spPr>
          <a:xfrm>
            <a:off x="1244054" y="6237387"/>
            <a:ext cx="2790974" cy="348704"/>
          </a:xfrm>
          <a:prstGeom prst="rect">
            <a:avLst/>
          </a:prstGeom>
          <a:noFill/>
          <a:ln/>
        </p:spPr>
        <p:txBody>
          <a:bodyPr wrap="none" lIns="0" tIns="0" rIns="0" bIns="0" rtlCol="0" anchor="t"/>
          <a:lstStyle/>
          <a:p>
            <a:pPr>
              <a:lnSpc>
                <a:spcPts val="2688"/>
              </a:lnSpc>
            </a:pPr>
            <a:r>
              <a:rPr lang="en-US" sz="2188" dirty="0">
                <a:solidFill>
                  <a:srgbClr val="15213F"/>
                </a:solidFill>
                <a:latin typeface="Roboto Slab" pitchFamily="34" charset="0"/>
                <a:ea typeface="Roboto Slab" pitchFamily="34" charset="-122"/>
                <a:cs typeface="Roboto Slab" pitchFamily="34" charset="-120"/>
              </a:rPr>
              <a:t>Fascicolo Personale</a:t>
            </a:r>
            <a:endParaRPr lang="en-US" sz="2188" dirty="0"/>
          </a:p>
        </p:txBody>
      </p:sp>
      <p:sp>
        <p:nvSpPr>
          <p:cNvPr id="20" name="Text 9"/>
          <p:cNvSpPr/>
          <p:nvPr/>
        </p:nvSpPr>
        <p:spPr>
          <a:xfrm>
            <a:off x="1244054" y="6720036"/>
            <a:ext cx="7536508" cy="1428750"/>
          </a:xfrm>
          <a:prstGeom prst="rect">
            <a:avLst/>
          </a:prstGeom>
          <a:noFill/>
          <a:ln/>
        </p:spPr>
        <p:txBody>
          <a:bodyPr wrap="square" lIns="0" tIns="0" rIns="0" bIns="0" rtlCol="0" anchor="t"/>
          <a:lstStyle/>
          <a:p>
            <a:pPr>
              <a:lnSpc>
                <a:spcPts val="2813"/>
              </a:lnSpc>
            </a:pPr>
            <a:r>
              <a:rPr lang="en-US" sz="1750" dirty="0">
                <a:solidFill>
                  <a:srgbClr val="15213F"/>
                </a:solidFill>
                <a:latin typeface="Roboto" pitchFamily="34" charset="0"/>
                <a:ea typeface="Roboto" pitchFamily="34" charset="-122"/>
                <a:cs typeface="Roboto" pitchFamily="34" charset="-120"/>
              </a:rPr>
              <a:t>Aggrega tutti i documenti riguardanti una persona fisica o giuridica nelle sue relazioni con l'ente (es. fascicolo del dipendente, fascicolo dell'impresa appaltatrice). Particolare attenzione va posta alla privacy e alla protezione dei dati personali.</a:t>
            </a:r>
            <a:endParaRPr lang="en-US" sz="1750" dirty="0"/>
          </a:p>
        </p:txBody>
      </p:sp>
      <p:sp>
        <p:nvSpPr>
          <p:cNvPr id="21" name="Shape 10"/>
          <p:cNvSpPr/>
          <p:nvPr/>
        </p:nvSpPr>
        <p:spPr>
          <a:xfrm>
            <a:off x="9255622" y="5679281"/>
            <a:ext cx="8040141" cy="2721323"/>
          </a:xfrm>
          <a:prstGeom prst="roundRect">
            <a:avLst>
              <a:gd name="adj" fmla="val 5040"/>
            </a:avLst>
          </a:prstGeom>
          <a:solidFill>
            <a:srgbClr val="FBFCFE"/>
          </a:solidFill>
          <a:ln/>
        </p:spPr>
      </p:sp>
      <p:pic>
        <p:nvPicPr>
          <p:cNvPr id="22" name="Image 9" descr="preencoded.png"/>
          <p:cNvPicPr>
            <a:picLocks noChangeAspect="1"/>
          </p:cNvPicPr>
          <p:nvPr/>
        </p:nvPicPr>
        <p:blipFill>
          <a:blip r:embed="rId3"/>
          <a:stretch>
            <a:fillRect/>
          </a:stretch>
        </p:blipFill>
        <p:spPr>
          <a:xfrm>
            <a:off x="9255622" y="5650706"/>
            <a:ext cx="8040141" cy="114300"/>
          </a:xfrm>
          <a:prstGeom prst="rect">
            <a:avLst/>
          </a:prstGeom>
        </p:spPr>
      </p:pic>
      <p:pic>
        <p:nvPicPr>
          <p:cNvPr id="23" name="Image 10" descr="preencoded.png"/>
          <p:cNvPicPr>
            <a:picLocks noChangeAspect="1"/>
          </p:cNvPicPr>
          <p:nvPr/>
        </p:nvPicPr>
        <p:blipFill>
          <a:blip r:embed="rId4"/>
          <a:stretch>
            <a:fillRect/>
          </a:stretch>
        </p:blipFill>
        <p:spPr>
          <a:xfrm>
            <a:off x="12940755" y="5344418"/>
            <a:ext cx="669726" cy="669726"/>
          </a:xfrm>
          <a:prstGeom prst="rect">
            <a:avLst/>
          </a:prstGeom>
        </p:spPr>
      </p:pic>
      <p:pic>
        <p:nvPicPr>
          <p:cNvPr id="24" name="Image 11" descr="preencoded.png"/>
          <p:cNvPicPr>
            <a:picLocks noChangeAspect="1"/>
          </p:cNvPicPr>
          <p:nvPr/>
        </p:nvPicPr>
        <p:blipFill>
          <a:blip r:embed="rId8"/>
          <a:stretch>
            <a:fillRect/>
          </a:stretch>
        </p:blipFill>
        <p:spPr>
          <a:xfrm>
            <a:off x="13141673" y="5511851"/>
            <a:ext cx="267891" cy="334864"/>
          </a:xfrm>
          <a:prstGeom prst="rect">
            <a:avLst/>
          </a:prstGeom>
        </p:spPr>
      </p:pic>
      <p:sp>
        <p:nvSpPr>
          <p:cNvPr id="25" name="Text 11"/>
          <p:cNvSpPr/>
          <p:nvPr/>
        </p:nvSpPr>
        <p:spPr>
          <a:xfrm>
            <a:off x="9507439" y="6237387"/>
            <a:ext cx="2790974" cy="348704"/>
          </a:xfrm>
          <a:prstGeom prst="rect">
            <a:avLst/>
          </a:prstGeom>
          <a:noFill/>
          <a:ln/>
        </p:spPr>
        <p:txBody>
          <a:bodyPr wrap="none" lIns="0" tIns="0" rIns="0" bIns="0" rtlCol="0" anchor="t"/>
          <a:lstStyle/>
          <a:p>
            <a:pPr>
              <a:lnSpc>
                <a:spcPts val="2688"/>
              </a:lnSpc>
            </a:pPr>
            <a:r>
              <a:rPr lang="en-US" sz="2188" dirty="0">
                <a:solidFill>
                  <a:srgbClr val="15213F"/>
                </a:solidFill>
                <a:latin typeface="Roboto Slab" pitchFamily="34" charset="0"/>
                <a:ea typeface="Roboto Slab" pitchFamily="34" charset="-122"/>
                <a:cs typeface="Roboto Slab" pitchFamily="34" charset="-120"/>
              </a:rPr>
              <a:t>Fascicolo di Attività</a:t>
            </a:r>
            <a:endParaRPr lang="en-US" sz="2188" dirty="0"/>
          </a:p>
        </p:txBody>
      </p:sp>
      <p:sp>
        <p:nvSpPr>
          <p:cNvPr id="26" name="Text 12"/>
          <p:cNvSpPr/>
          <p:nvPr/>
        </p:nvSpPr>
        <p:spPr>
          <a:xfrm>
            <a:off x="9507439" y="6720036"/>
            <a:ext cx="7536508" cy="1071563"/>
          </a:xfrm>
          <a:prstGeom prst="rect">
            <a:avLst/>
          </a:prstGeom>
          <a:noFill/>
          <a:ln/>
        </p:spPr>
        <p:txBody>
          <a:bodyPr wrap="square" lIns="0" tIns="0" rIns="0" bIns="0" rtlCol="0" anchor="t"/>
          <a:lstStyle/>
          <a:p>
            <a:pPr>
              <a:lnSpc>
                <a:spcPts val="2813"/>
              </a:lnSpc>
            </a:pPr>
            <a:r>
              <a:rPr lang="en-US" sz="1750" dirty="0">
                <a:solidFill>
                  <a:srgbClr val="15213F"/>
                </a:solidFill>
                <a:latin typeface="Roboto" pitchFamily="34" charset="0"/>
                <a:ea typeface="Roboto" pitchFamily="34" charset="-122"/>
                <a:cs typeface="Roboto" pitchFamily="34" charset="-120"/>
              </a:rPr>
              <a:t>Documenta attività continuative dell'ente che non si esauriscono in singoli procedimenti (es. verbali delle riunioni della Giunta comunale, rassegna stampa mensile, reportistica periodica degli uffici).</a:t>
            </a:r>
            <a:endParaRPr lang="en-US" sz="1750" dirty="0"/>
          </a:p>
        </p:txBody>
      </p:sp>
      <p:sp>
        <p:nvSpPr>
          <p:cNvPr id="27" name="Text 13"/>
          <p:cNvSpPr/>
          <p:nvPr/>
        </p:nvSpPr>
        <p:spPr>
          <a:xfrm>
            <a:off x="992238" y="8651676"/>
            <a:ext cx="16303526" cy="714375"/>
          </a:xfrm>
          <a:prstGeom prst="rect">
            <a:avLst/>
          </a:prstGeom>
          <a:noFill/>
          <a:ln/>
        </p:spPr>
        <p:txBody>
          <a:bodyPr wrap="square" lIns="0" tIns="0" rIns="0" bIns="0" rtlCol="0" anchor="t"/>
          <a:lstStyle/>
          <a:p>
            <a:pPr>
              <a:lnSpc>
                <a:spcPts val="2813"/>
              </a:lnSpc>
            </a:pPr>
            <a:r>
              <a:rPr lang="en-US" sz="1750" dirty="0">
                <a:solidFill>
                  <a:srgbClr val="15213F"/>
                </a:solidFill>
                <a:latin typeface="Roboto" pitchFamily="34" charset="0"/>
                <a:ea typeface="Roboto" pitchFamily="34" charset="-122"/>
                <a:cs typeface="Roboto" pitchFamily="34" charset="-120"/>
              </a:rPr>
              <a:t>La corretta fascicolazione permette di ricostruire l'intera storia di un affare o procedimento, garantendo trasparenza e facilitando i controlli. I sistemi di gestione documentale moderni consentono la fascicolazione dinamica, in cui i documenti vengono automaticamente aggregati in base a metadati condivisi.</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6858000" cy="10287000"/>
          </a:xfrm>
          <a:prstGeom prst="rect">
            <a:avLst/>
          </a:prstGeom>
        </p:spPr>
      </p:pic>
      <p:sp>
        <p:nvSpPr>
          <p:cNvPr id="3" name="Text 0"/>
          <p:cNvSpPr/>
          <p:nvPr/>
        </p:nvSpPr>
        <p:spPr>
          <a:xfrm>
            <a:off x="7850238" y="2155924"/>
            <a:ext cx="9445526" cy="1771948"/>
          </a:xfrm>
          <a:prstGeom prst="rect">
            <a:avLst/>
          </a:prstGeom>
          <a:noFill/>
          <a:ln/>
        </p:spPr>
        <p:txBody>
          <a:bodyPr wrap="square" lIns="0" tIns="0" rIns="0" bIns="0" rtlCol="0" anchor="t"/>
          <a:lstStyle/>
          <a:p>
            <a:pPr>
              <a:lnSpc>
                <a:spcPts val="6938"/>
              </a:lnSpc>
            </a:pPr>
            <a:r>
              <a:rPr lang="en-US" sz="5563" b="1" dirty="0">
                <a:solidFill>
                  <a:srgbClr val="0B3E5D"/>
                </a:solidFill>
                <a:latin typeface="Roboto Bold" pitchFamily="34" charset="0"/>
                <a:ea typeface="Roboto Bold" pitchFamily="34" charset="-122"/>
                <a:cs typeface="Roboto Bold" pitchFamily="34" charset="-120"/>
              </a:rPr>
              <a:t>Corso di Digitalizzazione per la PA</a:t>
            </a:r>
            <a:endParaRPr lang="en-US" sz="5563" dirty="0"/>
          </a:p>
        </p:txBody>
      </p:sp>
      <p:sp>
        <p:nvSpPr>
          <p:cNvPr id="4" name="Text 1"/>
          <p:cNvSpPr/>
          <p:nvPr/>
        </p:nvSpPr>
        <p:spPr>
          <a:xfrm>
            <a:off x="7850238" y="4353074"/>
            <a:ext cx="9445526" cy="2445544"/>
          </a:xfrm>
          <a:prstGeom prst="rect">
            <a:avLst/>
          </a:prstGeom>
          <a:noFill/>
          <a:ln/>
        </p:spPr>
        <p:txBody>
          <a:bodyPr wrap="square" lIns="0" tIns="0" rIns="0" bIns="0" rtlCol="0" anchor="t"/>
          <a:lstStyle/>
          <a:p>
            <a:pPr>
              <a:lnSpc>
                <a:spcPts val="9625"/>
              </a:lnSpc>
            </a:pPr>
            <a:r>
              <a:rPr lang="en-US" sz="7688" b="1" dirty="0">
                <a:solidFill>
                  <a:srgbClr val="0B3E5D"/>
                </a:solidFill>
                <a:latin typeface="Roboto Bold" pitchFamily="34" charset="0"/>
                <a:ea typeface="Roboto Bold" pitchFamily="34" charset="-122"/>
                <a:cs typeface="Roboto Bold" pitchFamily="34" charset="-120"/>
              </a:rPr>
              <a:t>L'Identità Digitale al Servizio del Cittadino</a:t>
            </a:r>
            <a:endParaRPr lang="en-US" sz="7688" dirty="0"/>
          </a:p>
        </p:txBody>
      </p:sp>
      <p:sp>
        <p:nvSpPr>
          <p:cNvPr id="5" name="Text 2"/>
          <p:cNvSpPr/>
          <p:nvPr/>
        </p:nvSpPr>
        <p:spPr>
          <a:xfrm>
            <a:off x="7850238" y="7223821"/>
            <a:ext cx="9445526" cy="907256"/>
          </a:xfrm>
          <a:prstGeom prst="rect">
            <a:avLst/>
          </a:prstGeom>
          <a:noFill/>
          <a:ln/>
        </p:spPr>
        <p:txBody>
          <a:bodyPr wrap="square" lIns="0" tIns="0" rIns="0" bIns="0" rtlCol="0" anchor="t"/>
          <a:lstStyle/>
          <a:p>
            <a:pPr>
              <a:lnSpc>
                <a:spcPts val="3563"/>
              </a:lnSpc>
            </a:pPr>
            <a:r>
              <a:rPr lang="en-US" sz="2188" dirty="0">
                <a:solidFill>
                  <a:srgbClr val="0B3E5D"/>
                </a:solidFill>
                <a:latin typeface="Roboto" pitchFamily="34" charset="0"/>
                <a:ea typeface="Roboto" pitchFamily="34" charset="-122"/>
                <a:cs typeface="Roboto" pitchFamily="34" charset="-120"/>
              </a:rPr>
              <a:t>Un percorso formativo completo per comprendere e implementare gli strumenti di identità digitale nella Pubblica Amministrazione italiana.</a:t>
            </a:r>
            <a:endParaRPr lang="en-US" sz="2188"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7" y="1410295"/>
            <a:ext cx="15776823" cy="775098"/>
          </a:xfrm>
          <a:prstGeom prst="rect">
            <a:avLst/>
          </a:prstGeom>
          <a:noFill/>
          <a:ln/>
        </p:spPr>
        <p:txBody>
          <a:bodyPr wrap="none" lIns="0" tIns="0" rIns="0" bIns="0" rtlCol="0" anchor="t"/>
          <a:lstStyle/>
          <a:p>
            <a:pPr>
              <a:lnSpc>
                <a:spcPts val="6063"/>
              </a:lnSpc>
            </a:pPr>
            <a:r>
              <a:rPr lang="en-US" sz="4875" dirty="0">
                <a:solidFill>
                  <a:srgbClr val="3257B8"/>
                </a:solidFill>
                <a:latin typeface="Roboto Slab" pitchFamily="34" charset="0"/>
                <a:ea typeface="Roboto Slab" pitchFamily="34" charset="-122"/>
                <a:cs typeface="Roboto Slab" pitchFamily="34" charset="-120"/>
              </a:rPr>
              <a:t>La Registrazione Univoca: Certezza e Immodificabilità</a:t>
            </a:r>
            <a:endParaRPr lang="en-US" sz="4875" dirty="0"/>
          </a:p>
        </p:txBody>
      </p:sp>
      <p:sp>
        <p:nvSpPr>
          <p:cNvPr id="3" name="Shape 1"/>
          <p:cNvSpPr/>
          <p:nvPr/>
        </p:nvSpPr>
        <p:spPr>
          <a:xfrm>
            <a:off x="992238" y="2681436"/>
            <a:ext cx="16303526" cy="3652540"/>
          </a:xfrm>
          <a:prstGeom prst="roundRect">
            <a:avLst>
              <a:gd name="adj" fmla="val 1019"/>
            </a:avLst>
          </a:prstGeom>
          <a:solidFill>
            <a:srgbClr val="E9ECF2"/>
          </a:solidFill>
          <a:ln/>
        </p:spPr>
      </p:sp>
      <p:sp>
        <p:nvSpPr>
          <p:cNvPr id="4" name="Shape 2"/>
          <p:cNvSpPr/>
          <p:nvPr/>
        </p:nvSpPr>
        <p:spPr>
          <a:xfrm>
            <a:off x="992237" y="2681436"/>
            <a:ext cx="8151763" cy="1826270"/>
          </a:xfrm>
          <a:prstGeom prst="roundRect">
            <a:avLst>
              <a:gd name="adj" fmla="val 2038"/>
            </a:avLst>
          </a:prstGeom>
          <a:solidFill>
            <a:srgbClr val="E9ECF2"/>
          </a:solidFill>
          <a:ln/>
        </p:spPr>
      </p:sp>
      <p:sp>
        <p:nvSpPr>
          <p:cNvPr id="5" name="Text 3"/>
          <p:cNvSpPr/>
          <p:nvPr/>
        </p:nvSpPr>
        <p:spPr>
          <a:xfrm>
            <a:off x="1240186" y="2929384"/>
            <a:ext cx="3101131" cy="387698"/>
          </a:xfrm>
          <a:prstGeom prst="rect">
            <a:avLst/>
          </a:prstGeom>
          <a:noFill/>
          <a:ln/>
        </p:spPr>
        <p:txBody>
          <a:bodyPr wrap="none" lIns="0" tIns="0" rIns="0" bIns="0" rtlCol="0" anchor="t"/>
          <a:lstStyle/>
          <a:p>
            <a:pPr>
              <a:lnSpc>
                <a:spcPts val="3000"/>
              </a:lnSpc>
            </a:pPr>
            <a:r>
              <a:rPr lang="en-US" sz="2438" dirty="0">
                <a:solidFill>
                  <a:srgbClr val="15213F"/>
                </a:solidFill>
                <a:latin typeface="Roboto Slab" pitchFamily="34" charset="0"/>
                <a:ea typeface="Roboto Slab" pitchFamily="34" charset="-122"/>
                <a:cs typeface="Roboto Slab" pitchFamily="34" charset="-120"/>
              </a:rPr>
              <a:t>Numero Progressivo</a:t>
            </a:r>
            <a:endParaRPr lang="en-US" sz="2438" dirty="0"/>
          </a:p>
        </p:txBody>
      </p:sp>
      <p:sp>
        <p:nvSpPr>
          <p:cNvPr id="6" name="Text 4"/>
          <p:cNvSpPr/>
          <p:nvPr/>
        </p:nvSpPr>
        <p:spPr>
          <a:xfrm>
            <a:off x="1240185" y="3465909"/>
            <a:ext cx="7655868" cy="793849"/>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Assegnato automaticamente dal sistema in ordine cronologico, unico nell'anno solare, non modificabile né riutilizzabile</a:t>
            </a:r>
            <a:endParaRPr lang="en-US" sz="1938" dirty="0"/>
          </a:p>
        </p:txBody>
      </p:sp>
      <p:sp>
        <p:nvSpPr>
          <p:cNvPr id="7" name="Shape 5"/>
          <p:cNvSpPr/>
          <p:nvPr/>
        </p:nvSpPr>
        <p:spPr>
          <a:xfrm>
            <a:off x="9144000" y="2681436"/>
            <a:ext cx="8151763" cy="1826270"/>
          </a:xfrm>
          <a:prstGeom prst="rect">
            <a:avLst/>
          </a:prstGeom>
          <a:solidFill>
            <a:srgbClr val="E9ECF2"/>
          </a:solidFill>
          <a:ln/>
        </p:spPr>
      </p:sp>
      <p:sp>
        <p:nvSpPr>
          <p:cNvPr id="8" name="Shape 6"/>
          <p:cNvSpPr/>
          <p:nvPr/>
        </p:nvSpPr>
        <p:spPr>
          <a:xfrm>
            <a:off x="9144000" y="2681436"/>
            <a:ext cx="28575" cy="1826270"/>
          </a:xfrm>
          <a:prstGeom prst="roundRect">
            <a:avLst>
              <a:gd name="adj" fmla="val 130232"/>
            </a:avLst>
          </a:prstGeom>
          <a:solidFill>
            <a:srgbClr val="CFD2D8"/>
          </a:solidFill>
          <a:ln/>
        </p:spPr>
      </p:sp>
      <p:sp>
        <p:nvSpPr>
          <p:cNvPr id="9" name="Text 7"/>
          <p:cNvSpPr/>
          <p:nvPr/>
        </p:nvSpPr>
        <p:spPr>
          <a:xfrm>
            <a:off x="9391948" y="2929384"/>
            <a:ext cx="3101131" cy="387698"/>
          </a:xfrm>
          <a:prstGeom prst="rect">
            <a:avLst/>
          </a:prstGeom>
          <a:noFill/>
          <a:ln/>
        </p:spPr>
        <p:txBody>
          <a:bodyPr wrap="none" lIns="0" tIns="0" rIns="0" bIns="0" rtlCol="0" anchor="t"/>
          <a:lstStyle/>
          <a:p>
            <a:pPr>
              <a:lnSpc>
                <a:spcPts val="3000"/>
              </a:lnSpc>
            </a:pPr>
            <a:r>
              <a:rPr lang="en-US" sz="2438" dirty="0">
                <a:solidFill>
                  <a:srgbClr val="15213F"/>
                </a:solidFill>
                <a:latin typeface="Roboto Slab" pitchFamily="34" charset="0"/>
                <a:ea typeface="Roboto Slab" pitchFamily="34" charset="-122"/>
                <a:cs typeface="Roboto Slab" pitchFamily="34" charset="-120"/>
              </a:rPr>
              <a:t>Data e Ora</a:t>
            </a:r>
            <a:endParaRPr lang="en-US" sz="2438" dirty="0"/>
          </a:p>
        </p:txBody>
      </p:sp>
      <p:sp>
        <p:nvSpPr>
          <p:cNvPr id="10" name="Text 8"/>
          <p:cNvSpPr/>
          <p:nvPr/>
        </p:nvSpPr>
        <p:spPr>
          <a:xfrm>
            <a:off x="9391947" y="3465909"/>
            <a:ext cx="7655868" cy="793849"/>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Timestamp preciso di registrazione che certifica il momento di acquisizione del documento da parte dell'ente</a:t>
            </a:r>
            <a:endParaRPr lang="en-US" sz="1938" dirty="0"/>
          </a:p>
        </p:txBody>
      </p:sp>
      <p:sp>
        <p:nvSpPr>
          <p:cNvPr id="11" name="Shape 9"/>
          <p:cNvSpPr/>
          <p:nvPr/>
        </p:nvSpPr>
        <p:spPr>
          <a:xfrm>
            <a:off x="992237" y="4507706"/>
            <a:ext cx="8151763" cy="1826270"/>
          </a:xfrm>
          <a:prstGeom prst="rect">
            <a:avLst/>
          </a:prstGeom>
          <a:solidFill>
            <a:srgbClr val="E9ECF2"/>
          </a:solidFill>
          <a:ln/>
        </p:spPr>
      </p:sp>
      <p:sp>
        <p:nvSpPr>
          <p:cNvPr id="12" name="Shape 10"/>
          <p:cNvSpPr/>
          <p:nvPr/>
        </p:nvSpPr>
        <p:spPr>
          <a:xfrm>
            <a:off x="992237" y="4507706"/>
            <a:ext cx="8151763" cy="28575"/>
          </a:xfrm>
          <a:prstGeom prst="roundRect">
            <a:avLst>
              <a:gd name="adj" fmla="val 130232"/>
            </a:avLst>
          </a:prstGeom>
          <a:solidFill>
            <a:srgbClr val="CFD2D8"/>
          </a:solidFill>
          <a:ln/>
        </p:spPr>
      </p:sp>
      <p:sp>
        <p:nvSpPr>
          <p:cNvPr id="13" name="Text 11"/>
          <p:cNvSpPr/>
          <p:nvPr/>
        </p:nvSpPr>
        <p:spPr>
          <a:xfrm>
            <a:off x="1240185" y="4755654"/>
            <a:ext cx="3151585" cy="387698"/>
          </a:xfrm>
          <a:prstGeom prst="rect">
            <a:avLst/>
          </a:prstGeom>
          <a:noFill/>
          <a:ln/>
        </p:spPr>
        <p:txBody>
          <a:bodyPr wrap="none" lIns="0" tIns="0" rIns="0" bIns="0" rtlCol="0" anchor="t"/>
          <a:lstStyle/>
          <a:p>
            <a:pPr>
              <a:lnSpc>
                <a:spcPts val="3000"/>
              </a:lnSpc>
            </a:pPr>
            <a:r>
              <a:rPr lang="en-US" sz="2438" dirty="0">
                <a:solidFill>
                  <a:srgbClr val="15213F"/>
                </a:solidFill>
                <a:latin typeface="Roboto Slab" pitchFamily="34" charset="0"/>
                <a:ea typeface="Roboto Slab" pitchFamily="34" charset="-122"/>
                <a:cs typeface="Roboto Slab" pitchFamily="34" charset="-120"/>
              </a:rPr>
              <a:t>Mittente/Destinatario</a:t>
            </a:r>
            <a:endParaRPr lang="en-US" sz="2438" dirty="0"/>
          </a:p>
        </p:txBody>
      </p:sp>
      <p:sp>
        <p:nvSpPr>
          <p:cNvPr id="14" name="Text 12"/>
          <p:cNvSpPr/>
          <p:nvPr/>
        </p:nvSpPr>
        <p:spPr>
          <a:xfrm>
            <a:off x="1240185" y="5292179"/>
            <a:ext cx="7655868" cy="793849"/>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Identificazione completa del soggetto che invia (per documenti in entrata) o riceve (per documenti in uscita)</a:t>
            </a:r>
            <a:endParaRPr lang="en-US" sz="1938" dirty="0"/>
          </a:p>
        </p:txBody>
      </p:sp>
      <p:sp>
        <p:nvSpPr>
          <p:cNvPr id="15" name="Shape 13"/>
          <p:cNvSpPr/>
          <p:nvPr/>
        </p:nvSpPr>
        <p:spPr>
          <a:xfrm>
            <a:off x="9144000" y="4507706"/>
            <a:ext cx="8151763" cy="1826270"/>
          </a:xfrm>
          <a:prstGeom prst="rect">
            <a:avLst/>
          </a:prstGeom>
          <a:solidFill>
            <a:srgbClr val="E9ECF2"/>
          </a:solidFill>
          <a:ln/>
        </p:spPr>
      </p:sp>
      <p:sp>
        <p:nvSpPr>
          <p:cNvPr id="16" name="Shape 14"/>
          <p:cNvSpPr/>
          <p:nvPr/>
        </p:nvSpPr>
        <p:spPr>
          <a:xfrm>
            <a:off x="9144000" y="4507706"/>
            <a:ext cx="28575" cy="1826270"/>
          </a:xfrm>
          <a:prstGeom prst="roundRect">
            <a:avLst>
              <a:gd name="adj" fmla="val 130232"/>
            </a:avLst>
          </a:prstGeom>
          <a:solidFill>
            <a:srgbClr val="CFD2D8"/>
          </a:solidFill>
          <a:ln/>
        </p:spPr>
      </p:sp>
      <p:sp>
        <p:nvSpPr>
          <p:cNvPr id="17" name="Shape 15"/>
          <p:cNvSpPr/>
          <p:nvPr/>
        </p:nvSpPr>
        <p:spPr>
          <a:xfrm>
            <a:off x="9144000" y="4507706"/>
            <a:ext cx="8151763" cy="28575"/>
          </a:xfrm>
          <a:prstGeom prst="roundRect">
            <a:avLst>
              <a:gd name="adj" fmla="val 130232"/>
            </a:avLst>
          </a:prstGeom>
          <a:solidFill>
            <a:srgbClr val="CFD2D8"/>
          </a:solidFill>
          <a:ln/>
        </p:spPr>
      </p:sp>
      <p:sp>
        <p:nvSpPr>
          <p:cNvPr id="18" name="Text 16"/>
          <p:cNvSpPr/>
          <p:nvPr/>
        </p:nvSpPr>
        <p:spPr>
          <a:xfrm>
            <a:off x="9391948" y="4755654"/>
            <a:ext cx="3101131" cy="387698"/>
          </a:xfrm>
          <a:prstGeom prst="rect">
            <a:avLst/>
          </a:prstGeom>
          <a:noFill/>
          <a:ln/>
        </p:spPr>
        <p:txBody>
          <a:bodyPr wrap="none" lIns="0" tIns="0" rIns="0" bIns="0" rtlCol="0" anchor="t"/>
          <a:lstStyle/>
          <a:p>
            <a:pPr>
              <a:lnSpc>
                <a:spcPts val="3000"/>
              </a:lnSpc>
            </a:pPr>
            <a:r>
              <a:rPr lang="en-US" sz="2438" dirty="0">
                <a:solidFill>
                  <a:srgbClr val="15213F"/>
                </a:solidFill>
                <a:latin typeface="Roboto Slab" pitchFamily="34" charset="0"/>
                <a:ea typeface="Roboto Slab" pitchFamily="34" charset="-122"/>
                <a:cs typeface="Roboto Slab" pitchFamily="34" charset="-120"/>
              </a:rPr>
              <a:t>Oggetto</a:t>
            </a:r>
            <a:endParaRPr lang="en-US" sz="2438" dirty="0"/>
          </a:p>
        </p:txBody>
      </p:sp>
      <p:sp>
        <p:nvSpPr>
          <p:cNvPr id="19" name="Text 17"/>
          <p:cNvSpPr/>
          <p:nvPr/>
        </p:nvSpPr>
        <p:spPr>
          <a:xfrm>
            <a:off x="9391947" y="5292179"/>
            <a:ext cx="7655868" cy="793849"/>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Descrizione sintetica ma esauriente del contenuto del documento per facilitarne il reperimento</a:t>
            </a:r>
            <a:endParaRPr lang="en-US" sz="1938" dirty="0"/>
          </a:p>
        </p:txBody>
      </p:sp>
      <p:sp>
        <p:nvSpPr>
          <p:cNvPr id="20" name="Text 18"/>
          <p:cNvSpPr/>
          <p:nvPr/>
        </p:nvSpPr>
        <p:spPr>
          <a:xfrm>
            <a:off x="992238" y="6613029"/>
            <a:ext cx="16303526" cy="1190774"/>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Ogni documento protocollato riceve una segnatura di protocollo che include tutti questi elementi e viene apposta sul documento stesso, diventando parte integrante e immodificabile dello stesso. La segnatura garantisce l'opponibilità a terzi del documento e certifica il momento di acquisizione da parte dell'amministrazione, elemento cruciale per il rispetto dei termini procedimentali e per la validità giuridica degli atti.</a:t>
            </a:r>
            <a:endParaRPr lang="en-US" sz="1938" dirty="0"/>
          </a:p>
        </p:txBody>
      </p:sp>
      <p:sp>
        <p:nvSpPr>
          <p:cNvPr id="21" name="Text 19"/>
          <p:cNvSpPr/>
          <p:nvPr/>
        </p:nvSpPr>
        <p:spPr>
          <a:xfrm>
            <a:off x="992238" y="8082856"/>
            <a:ext cx="16303526" cy="793849"/>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Il sistema deve garantire che il numero di protocollo non possa mai essere riutilizzato, nemmeno in caso di errore nella registrazione, e deve prevedere meccanismi di annullamento che mantengano comunque traccia della registrazione originaria.</a:t>
            </a:r>
            <a:endParaRPr lang="en-US" sz="1938"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7" y="682229"/>
            <a:ext cx="11159133" cy="775098"/>
          </a:xfrm>
          <a:prstGeom prst="rect">
            <a:avLst/>
          </a:prstGeom>
          <a:noFill/>
          <a:ln/>
        </p:spPr>
        <p:txBody>
          <a:bodyPr wrap="none" lIns="0" tIns="0" rIns="0" bIns="0" rtlCol="0" anchor="t"/>
          <a:lstStyle/>
          <a:p>
            <a:pPr>
              <a:lnSpc>
                <a:spcPts val="6063"/>
              </a:lnSpc>
            </a:pPr>
            <a:r>
              <a:rPr lang="en-US" sz="4875" dirty="0">
                <a:solidFill>
                  <a:srgbClr val="3257B8"/>
                </a:solidFill>
                <a:latin typeface="Roboto Slab" pitchFamily="34" charset="0"/>
                <a:ea typeface="Roboto Slab" pitchFamily="34" charset="-122"/>
                <a:cs typeface="Roboto Slab" pitchFamily="34" charset="-120"/>
              </a:rPr>
              <a:t>La Conservazione Sostitutiva a Norma</a:t>
            </a:r>
            <a:endParaRPr lang="en-US" sz="4875" dirty="0"/>
          </a:p>
        </p:txBody>
      </p:sp>
      <p:sp>
        <p:nvSpPr>
          <p:cNvPr id="3" name="Text 1"/>
          <p:cNvSpPr/>
          <p:nvPr/>
        </p:nvSpPr>
        <p:spPr>
          <a:xfrm>
            <a:off x="992238" y="1556445"/>
            <a:ext cx="9400729" cy="465088"/>
          </a:xfrm>
          <a:prstGeom prst="rect">
            <a:avLst/>
          </a:prstGeom>
          <a:noFill/>
          <a:ln/>
        </p:spPr>
        <p:txBody>
          <a:bodyPr wrap="none" lIns="0" tIns="0" rIns="0" bIns="0" rtlCol="0" anchor="t"/>
          <a:lstStyle/>
          <a:p>
            <a:pPr>
              <a:lnSpc>
                <a:spcPts val="3625"/>
              </a:lnSpc>
            </a:pPr>
            <a:r>
              <a:rPr lang="en-US" sz="2875" dirty="0">
                <a:solidFill>
                  <a:srgbClr val="3257B8"/>
                </a:solidFill>
                <a:latin typeface="Roboto Slab" pitchFamily="34" charset="0"/>
                <a:ea typeface="Roboto Slab" pitchFamily="34" charset="-122"/>
                <a:cs typeface="Roboto Slab" pitchFamily="34" charset="-120"/>
              </a:rPr>
              <a:t>Dal Documento Cartaceo alla Memoria Digitale Eterna</a:t>
            </a:r>
            <a:endParaRPr lang="en-US" sz="2875" dirty="0"/>
          </a:p>
        </p:txBody>
      </p:sp>
      <p:sp>
        <p:nvSpPr>
          <p:cNvPr id="4" name="Text 2"/>
          <p:cNvSpPr/>
          <p:nvPr/>
        </p:nvSpPr>
        <p:spPr>
          <a:xfrm>
            <a:off x="992238" y="2616845"/>
            <a:ext cx="8694539" cy="2381548"/>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La conservazione sostitutiva, o più propriamente "conservazione digitale a norma", rappresenta il processo attraverso il quale i documenti informatici vengono preservati nel tempo garantendone l'autenticità, l'integrità, l'affidabilità, la leggibilità e la reperibilità. Non si tratta di una semplice memorizzazione su supporti digitali, ma di un sistema complesso che coinvolge aspetti tecnologici, organizzativi e giuridici.</a:t>
            </a:r>
            <a:endParaRPr lang="en-US" sz="1938" dirty="0"/>
          </a:p>
        </p:txBody>
      </p:sp>
      <p:sp>
        <p:nvSpPr>
          <p:cNvPr id="5" name="Text 3"/>
          <p:cNvSpPr/>
          <p:nvPr/>
        </p:nvSpPr>
        <p:spPr>
          <a:xfrm>
            <a:off x="992238" y="5221635"/>
            <a:ext cx="8694539" cy="2381548"/>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Il processo di conservazione è disciplinato dalle Linee Guida AgID sulla formazione, gestione e conservazione dei documenti informatici, che definiscono ruoli, responsabilità e requisiti tecnici. Un sistema di conservazione conforme deve garantire che i documenti conservati mantengano il loro valore probatorio nel tempo, resistendo all'obsolescenza tecnologica e ai rischi di deterioramento o perdita.</a:t>
            </a:r>
            <a:endParaRPr lang="en-US" sz="1938" dirty="0"/>
          </a:p>
        </p:txBody>
      </p:sp>
      <p:sp>
        <p:nvSpPr>
          <p:cNvPr id="6" name="Text 4"/>
          <p:cNvSpPr/>
          <p:nvPr/>
        </p:nvSpPr>
        <p:spPr>
          <a:xfrm>
            <a:off x="10301436" y="2796629"/>
            <a:ext cx="3346848" cy="818704"/>
          </a:xfrm>
          <a:prstGeom prst="rect">
            <a:avLst/>
          </a:prstGeom>
          <a:noFill/>
          <a:ln/>
        </p:spPr>
        <p:txBody>
          <a:bodyPr wrap="none" lIns="0" tIns="0" rIns="0" bIns="0" rtlCol="0" anchor="t"/>
          <a:lstStyle/>
          <a:p>
            <a:pPr algn="ctr">
              <a:lnSpc>
                <a:spcPts val="6438"/>
              </a:lnSpc>
            </a:pPr>
            <a:r>
              <a:rPr lang="en-US" sz="6438" dirty="0">
                <a:solidFill>
                  <a:srgbClr val="15213F"/>
                </a:solidFill>
                <a:latin typeface="Roboto Slab" pitchFamily="34" charset="0"/>
                <a:ea typeface="Roboto Slab" pitchFamily="34" charset="-122"/>
                <a:cs typeface="Roboto Slab" pitchFamily="34" charset="-120"/>
              </a:rPr>
              <a:t>10</a:t>
            </a:r>
            <a:endParaRPr lang="en-US" sz="6438" dirty="0"/>
          </a:p>
        </p:txBody>
      </p:sp>
      <p:sp>
        <p:nvSpPr>
          <p:cNvPr id="7" name="Text 5"/>
          <p:cNvSpPr/>
          <p:nvPr/>
        </p:nvSpPr>
        <p:spPr>
          <a:xfrm>
            <a:off x="10424221" y="3925341"/>
            <a:ext cx="3101131" cy="387698"/>
          </a:xfrm>
          <a:prstGeom prst="rect">
            <a:avLst/>
          </a:prstGeom>
          <a:noFill/>
          <a:ln/>
        </p:spPr>
        <p:txBody>
          <a:bodyPr wrap="none" lIns="0" tIns="0" rIns="0" bIns="0" rtlCol="0" anchor="t"/>
          <a:lstStyle/>
          <a:p>
            <a:pPr algn="ctr">
              <a:lnSpc>
                <a:spcPts val="3000"/>
              </a:lnSpc>
            </a:pPr>
            <a:r>
              <a:rPr lang="en-US" sz="2438" dirty="0">
                <a:solidFill>
                  <a:srgbClr val="15213F"/>
                </a:solidFill>
                <a:latin typeface="Roboto Slab" pitchFamily="34" charset="0"/>
                <a:ea typeface="Roboto Slab" pitchFamily="34" charset="-122"/>
                <a:cs typeface="Roboto Slab" pitchFamily="34" charset="-120"/>
              </a:rPr>
              <a:t>Anni Minimi</a:t>
            </a:r>
            <a:endParaRPr lang="en-US" sz="2438" dirty="0"/>
          </a:p>
        </p:txBody>
      </p:sp>
      <p:sp>
        <p:nvSpPr>
          <p:cNvPr id="8" name="Text 6"/>
          <p:cNvSpPr/>
          <p:nvPr/>
        </p:nvSpPr>
        <p:spPr>
          <a:xfrm>
            <a:off x="10301436" y="4560987"/>
            <a:ext cx="3346848" cy="1190774"/>
          </a:xfrm>
          <a:prstGeom prst="rect">
            <a:avLst/>
          </a:prstGeom>
          <a:noFill/>
          <a:ln/>
        </p:spPr>
        <p:txBody>
          <a:bodyPr wrap="square" lIns="0" tIns="0" rIns="0" bIns="0" rtlCol="0" anchor="t"/>
          <a:lstStyle/>
          <a:p>
            <a:pPr algn="ctr">
              <a:lnSpc>
                <a:spcPts val="3125"/>
              </a:lnSpc>
            </a:pPr>
            <a:r>
              <a:rPr lang="en-US" sz="1938" dirty="0">
                <a:solidFill>
                  <a:srgbClr val="15213F"/>
                </a:solidFill>
                <a:latin typeface="Roboto" pitchFamily="34" charset="0"/>
                <a:ea typeface="Roboto" pitchFamily="34" charset="-122"/>
                <a:cs typeface="Roboto" pitchFamily="34" charset="-120"/>
              </a:rPr>
              <a:t>Periodo di conservazione minimo per la maggior parte dei documenti amministrativi</a:t>
            </a:r>
            <a:endParaRPr lang="en-US" sz="1938" dirty="0"/>
          </a:p>
        </p:txBody>
      </p:sp>
      <p:sp>
        <p:nvSpPr>
          <p:cNvPr id="9" name="Text 7"/>
          <p:cNvSpPr/>
          <p:nvPr/>
        </p:nvSpPr>
        <p:spPr>
          <a:xfrm>
            <a:off x="13958292" y="2796629"/>
            <a:ext cx="3346848" cy="818704"/>
          </a:xfrm>
          <a:prstGeom prst="rect">
            <a:avLst/>
          </a:prstGeom>
          <a:noFill/>
          <a:ln/>
        </p:spPr>
        <p:txBody>
          <a:bodyPr wrap="none" lIns="0" tIns="0" rIns="0" bIns="0" rtlCol="0" anchor="t"/>
          <a:lstStyle/>
          <a:p>
            <a:pPr algn="ctr">
              <a:lnSpc>
                <a:spcPts val="6438"/>
              </a:lnSpc>
            </a:pPr>
            <a:r>
              <a:rPr lang="en-US" sz="6438" dirty="0">
                <a:solidFill>
                  <a:srgbClr val="15213F"/>
                </a:solidFill>
                <a:latin typeface="Roboto Slab" pitchFamily="34" charset="0"/>
                <a:ea typeface="Roboto Slab" pitchFamily="34" charset="-122"/>
                <a:cs typeface="Roboto Slab" pitchFamily="34" charset="-120"/>
              </a:rPr>
              <a:t>40</a:t>
            </a:r>
            <a:endParaRPr lang="en-US" sz="6438" dirty="0"/>
          </a:p>
        </p:txBody>
      </p:sp>
      <p:sp>
        <p:nvSpPr>
          <p:cNvPr id="10" name="Text 8"/>
          <p:cNvSpPr/>
          <p:nvPr/>
        </p:nvSpPr>
        <p:spPr>
          <a:xfrm>
            <a:off x="14081076" y="3925341"/>
            <a:ext cx="3101131" cy="387698"/>
          </a:xfrm>
          <a:prstGeom prst="rect">
            <a:avLst/>
          </a:prstGeom>
          <a:noFill/>
          <a:ln/>
        </p:spPr>
        <p:txBody>
          <a:bodyPr wrap="none" lIns="0" tIns="0" rIns="0" bIns="0" rtlCol="0" anchor="t"/>
          <a:lstStyle/>
          <a:p>
            <a:pPr algn="ctr">
              <a:lnSpc>
                <a:spcPts val="3000"/>
              </a:lnSpc>
            </a:pPr>
            <a:r>
              <a:rPr lang="en-US" sz="2438" dirty="0">
                <a:solidFill>
                  <a:srgbClr val="15213F"/>
                </a:solidFill>
                <a:latin typeface="Roboto Slab" pitchFamily="34" charset="0"/>
                <a:ea typeface="Roboto Slab" pitchFamily="34" charset="-122"/>
                <a:cs typeface="Roboto Slab" pitchFamily="34" charset="-120"/>
              </a:rPr>
              <a:t>Anni per Atti</a:t>
            </a:r>
            <a:endParaRPr lang="en-US" sz="2438" dirty="0"/>
          </a:p>
        </p:txBody>
      </p:sp>
      <p:sp>
        <p:nvSpPr>
          <p:cNvPr id="11" name="Text 9"/>
          <p:cNvSpPr/>
          <p:nvPr/>
        </p:nvSpPr>
        <p:spPr>
          <a:xfrm>
            <a:off x="13958292" y="4560987"/>
            <a:ext cx="3346848" cy="1190774"/>
          </a:xfrm>
          <a:prstGeom prst="rect">
            <a:avLst/>
          </a:prstGeom>
          <a:noFill/>
          <a:ln/>
        </p:spPr>
        <p:txBody>
          <a:bodyPr wrap="square" lIns="0" tIns="0" rIns="0" bIns="0" rtlCol="0" anchor="t"/>
          <a:lstStyle/>
          <a:p>
            <a:pPr algn="ctr">
              <a:lnSpc>
                <a:spcPts val="3125"/>
              </a:lnSpc>
            </a:pPr>
            <a:r>
              <a:rPr lang="en-US" sz="1938" dirty="0">
                <a:solidFill>
                  <a:srgbClr val="15213F"/>
                </a:solidFill>
                <a:latin typeface="Roboto" pitchFamily="34" charset="0"/>
                <a:ea typeface="Roboto" pitchFamily="34" charset="-122"/>
                <a:cs typeface="Roboto" pitchFamily="34" charset="-120"/>
              </a:rPr>
              <a:t>Durata della conservazione per atti con rilevanza storica permanente</a:t>
            </a:r>
            <a:endParaRPr lang="en-US" sz="1938" dirty="0"/>
          </a:p>
        </p:txBody>
      </p:sp>
      <p:sp>
        <p:nvSpPr>
          <p:cNvPr id="12" name="Text 10"/>
          <p:cNvSpPr/>
          <p:nvPr/>
        </p:nvSpPr>
        <p:spPr>
          <a:xfrm>
            <a:off x="12129790" y="6371779"/>
            <a:ext cx="3346848" cy="818704"/>
          </a:xfrm>
          <a:prstGeom prst="rect">
            <a:avLst/>
          </a:prstGeom>
          <a:noFill/>
          <a:ln/>
        </p:spPr>
        <p:txBody>
          <a:bodyPr wrap="none" lIns="0" tIns="0" rIns="0" bIns="0" rtlCol="0" anchor="t"/>
          <a:lstStyle/>
          <a:p>
            <a:pPr algn="ctr">
              <a:lnSpc>
                <a:spcPts val="6438"/>
              </a:lnSpc>
            </a:pPr>
            <a:r>
              <a:rPr lang="en-US" sz="6438" dirty="0">
                <a:solidFill>
                  <a:srgbClr val="15213F"/>
                </a:solidFill>
                <a:latin typeface="Roboto Slab" pitchFamily="34" charset="0"/>
                <a:ea typeface="Roboto Slab" pitchFamily="34" charset="-122"/>
                <a:cs typeface="Roboto Slab" pitchFamily="34" charset="-120"/>
              </a:rPr>
              <a:t>5</a:t>
            </a:r>
            <a:endParaRPr lang="en-US" sz="6438" dirty="0"/>
          </a:p>
        </p:txBody>
      </p:sp>
      <p:sp>
        <p:nvSpPr>
          <p:cNvPr id="13" name="Text 11"/>
          <p:cNvSpPr/>
          <p:nvPr/>
        </p:nvSpPr>
        <p:spPr>
          <a:xfrm>
            <a:off x="12252573" y="7500491"/>
            <a:ext cx="3101131" cy="387698"/>
          </a:xfrm>
          <a:prstGeom prst="rect">
            <a:avLst/>
          </a:prstGeom>
          <a:noFill/>
          <a:ln/>
        </p:spPr>
        <p:txBody>
          <a:bodyPr wrap="none" lIns="0" tIns="0" rIns="0" bIns="0" rtlCol="0" anchor="t"/>
          <a:lstStyle/>
          <a:p>
            <a:pPr algn="ctr">
              <a:lnSpc>
                <a:spcPts val="3000"/>
              </a:lnSpc>
            </a:pPr>
            <a:r>
              <a:rPr lang="en-US" sz="2438" dirty="0">
                <a:solidFill>
                  <a:srgbClr val="15213F"/>
                </a:solidFill>
                <a:latin typeface="Roboto Slab" pitchFamily="34" charset="0"/>
                <a:ea typeface="Roboto Slab" pitchFamily="34" charset="-122"/>
                <a:cs typeface="Roboto Slab" pitchFamily="34" charset="-120"/>
              </a:rPr>
              <a:t>Giorni Massimi</a:t>
            </a:r>
            <a:endParaRPr lang="en-US" sz="2438" dirty="0"/>
          </a:p>
        </p:txBody>
      </p:sp>
      <p:sp>
        <p:nvSpPr>
          <p:cNvPr id="14" name="Text 12"/>
          <p:cNvSpPr/>
          <p:nvPr/>
        </p:nvSpPr>
        <p:spPr>
          <a:xfrm>
            <a:off x="12129790" y="8136137"/>
            <a:ext cx="3346848" cy="1190774"/>
          </a:xfrm>
          <a:prstGeom prst="rect">
            <a:avLst/>
          </a:prstGeom>
          <a:noFill/>
          <a:ln/>
        </p:spPr>
        <p:txBody>
          <a:bodyPr wrap="square" lIns="0" tIns="0" rIns="0" bIns="0" rtlCol="0" anchor="t"/>
          <a:lstStyle/>
          <a:p>
            <a:pPr algn="ctr">
              <a:lnSpc>
                <a:spcPts val="3125"/>
              </a:lnSpc>
            </a:pPr>
            <a:r>
              <a:rPr lang="en-US" sz="1938" dirty="0">
                <a:solidFill>
                  <a:srgbClr val="15213F"/>
                </a:solidFill>
                <a:latin typeface="Roboto" pitchFamily="34" charset="0"/>
                <a:ea typeface="Roboto" pitchFamily="34" charset="-122"/>
                <a:cs typeface="Roboto" pitchFamily="34" charset="-120"/>
              </a:rPr>
              <a:t>Termine per completare il processo di conservazione dalla chiusura del documento</a:t>
            </a:r>
            <a:endParaRPr lang="en-US" sz="1938"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8" y="775247"/>
            <a:ext cx="7940129" cy="581471"/>
          </a:xfrm>
          <a:prstGeom prst="rect">
            <a:avLst/>
          </a:prstGeom>
          <a:noFill/>
          <a:ln/>
        </p:spPr>
        <p:txBody>
          <a:bodyPr wrap="none" lIns="0" tIns="0" rIns="0" bIns="0" rtlCol="0" anchor="t"/>
          <a:lstStyle/>
          <a:p>
            <a:pPr>
              <a:lnSpc>
                <a:spcPts val="4563"/>
              </a:lnSpc>
            </a:pPr>
            <a:r>
              <a:rPr lang="en-US" sz="3625" dirty="0">
                <a:solidFill>
                  <a:srgbClr val="3257B8"/>
                </a:solidFill>
                <a:latin typeface="Roboto Slab" pitchFamily="34" charset="0"/>
                <a:ea typeface="Roboto Slab" pitchFamily="34" charset="-122"/>
                <a:cs typeface="Roboto Slab" pitchFamily="34" charset="-120"/>
              </a:rPr>
              <a:t>Requisiti Legali della Conservazione</a:t>
            </a:r>
            <a:endParaRPr lang="en-US" sz="3625" dirty="0"/>
          </a:p>
        </p:txBody>
      </p:sp>
      <p:sp>
        <p:nvSpPr>
          <p:cNvPr id="3" name="Shape 1"/>
          <p:cNvSpPr/>
          <p:nvPr/>
        </p:nvSpPr>
        <p:spPr>
          <a:xfrm>
            <a:off x="992238" y="1728788"/>
            <a:ext cx="16303526" cy="1407765"/>
          </a:xfrm>
          <a:prstGeom prst="roundRect">
            <a:avLst>
              <a:gd name="adj" fmla="val 1983"/>
            </a:avLst>
          </a:prstGeom>
          <a:solidFill>
            <a:srgbClr val="FBFCFE"/>
          </a:solidFill>
          <a:ln w="15240">
            <a:solidFill>
              <a:srgbClr val="CFD2D8"/>
            </a:solidFill>
            <a:prstDash val="solid"/>
          </a:ln>
        </p:spPr>
      </p:sp>
      <p:sp>
        <p:nvSpPr>
          <p:cNvPr id="4" name="Shape 2"/>
          <p:cNvSpPr/>
          <p:nvPr/>
        </p:nvSpPr>
        <p:spPr>
          <a:xfrm>
            <a:off x="1011288" y="1747838"/>
            <a:ext cx="744141" cy="1369665"/>
          </a:xfrm>
          <a:prstGeom prst="roundRect">
            <a:avLst>
              <a:gd name="adj" fmla="val 679"/>
            </a:avLst>
          </a:prstGeom>
          <a:solidFill>
            <a:srgbClr val="E9ECF2"/>
          </a:solidFill>
          <a:ln/>
        </p:spPr>
      </p:sp>
      <p:sp>
        <p:nvSpPr>
          <p:cNvPr id="5" name="Text 3"/>
          <p:cNvSpPr/>
          <p:nvPr/>
        </p:nvSpPr>
        <p:spPr>
          <a:xfrm>
            <a:off x="1243756" y="2258169"/>
            <a:ext cx="279053" cy="348854"/>
          </a:xfrm>
          <a:prstGeom prst="rect">
            <a:avLst/>
          </a:prstGeom>
          <a:noFill/>
          <a:ln/>
        </p:spPr>
        <p:txBody>
          <a:bodyPr wrap="none" lIns="0" tIns="0" rIns="0" bIns="0" rtlCol="0" anchor="t"/>
          <a:lstStyle/>
          <a:p>
            <a:pPr>
              <a:lnSpc>
                <a:spcPts val="2188"/>
              </a:lnSpc>
            </a:pPr>
            <a:r>
              <a:rPr lang="en-US" sz="2188" dirty="0">
                <a:solidFill>
                  <a:srgbClr val="15213F"/>
                </a:solidFill>
                <a:latin typeface="Roboto Slab" pitchFamily="34" charset="0"/>
                <a:ea typeface="Roboto Slab" pitchFamily="34" charset="-122"/>
                <a:cs typeface="Roboto Slab" pitchFamily="34" charset="-120"/>
              </a:rPr>
              <a:t>1</a:t>
            </a:r>
            <a:endParaRPr lang="en-US" sz="2188" dirty="0"/>
          </a:p>
        </p:txBody>
      </p:sp>
      <p:sp>
        <p:nvSpPr>
          <p:cNvPr id="6" name="Text 4"/>
          <p:cNvSpPr/>
          <p:nvPr/>
        </p:nvSpPr>
        <p:spPr>
          <a:xfrm>
            <a:off x="1941462" y="1933873"/>
            <a:ext cx="2325738" cy="290661"/>
          </a:xfrm>
          <a:prstGeom prst="rect">
            <a:avLst/>
          </a:prstGeom>
          <a:noFill/>
          <a:ln/>
        </p:spPr>
        <p:txBody>
          <a:bodyPr wrap="none" lIns="0" tIns="0" rIns="0" bIns="0" rtlCol="0" anchor="t"/>
          <a:lstStyle/>
          <a:p>
            <a:pPr>
              <a:lnSpc>
                <a:spcPts val="2250"/>
              </a:lnSpc>
            </a:pPr>
            <a:r>
              <a:rPr lang="en-US" sz="1813" dirty="0">
                <a:solidFill>
                  <a:srgbClr val="15213F"/>
                </a:solidFill>
                <a:latin typeface="Roboto Slab" pitchFamily="34" charset="0"/>
                <a:ea typeface="Roboto Slab" pitchFamily="34" charset="-122"/>
                <a:cs typeface="Roboto Slab" pitchFamily="34" charset="-120"/>
              </a:rPr>
              <a:t>Autenticità</a:t>
            </a:r>
            <a:endParaRPr lang="en-US" sz="1813" dirty="0"/>
          </a:p>
        </p:txBody>
      </p:sp>
      <p:sp>
        <p:nvSpPr>
          <p:cNvPr id="7" name="Text 5"/>
          <p:cNvSpPr/>
          <p:nvPr/>
        </p:nvSpPr>
        <p:spPr>
          <a:xfrm>
            <a:off x="1941463" y="2336155"/>
            <a:ext cx="15335250" cy="595313"/>
          </a:xfrm>
          <a:prstGeom prst="rect">
            <a:avLst/>
          </a:prstGeom>
          <a:noFill/>
          <a:ln/>
        </p:spPr>
        <p:txBody>
          <a:bodyPr wrap="square" lIns="0" tIns="0" rIns="0" bIns="0" rtlCol="0" anchor="t"/>
          <a:lstStyle/>
          <a:p>
            <a:pPr>
              <a:lnSpc>
                <a:spcPts val="2313"/>
              </a:lnSpc>
            </a:pPr>
            <a:r>
              <a:rPr lang="en-US" sz="1438" dirty="0">
                <a:solidFill>
                  <a:srgbClr val="15213F"/>
                </a:solidFill>
                <a:latin typeface="Roboto" pitchFamily="34" charset="0"/>
                <a:ea typeface="Roboto" pitchFamily="34" charset="-122"/>
                <a:cs typeface="Roboto" pitchFamily="34" charset="-120"/>
              </a:rPr>
              <a:t>Il documento conservato deve essere riconducibile in modo inequivocabile al soggetto che lo ha prodotto e sottoscritto. Questo requisito si garantisce attraverso l'uso della firma digitale o di altri meccanismi di autenticazione forte, che devono essere mantenuti validi anche dopo la scadenza dei certificati.</a:t>
            </a:r>
            <a:endParaRPr lang="en-US" sz="1438" dirty="0"/>
          </a:p>
        </p:txBody>
      </p:sp>
      <p:sp>
        <p:nvSpPr>
          <p:cNvPr id="8" name="Shape 6"/>
          <p:cNvSpPr/>
          <p:nvPr/>
        </p:nvSpPr>
        <p:spPr>
          <a:xfrm>
            <a:off x="992238" y="3322588"/>
            <a:ext cx="16303526" cy="1407765"/>
          </a:xfrm>
          <a:prstGeom prst="roundRect">
            <a:avLst>
              <a:gd name="adj" fmla="val 1983"/>
            </a:avLst>
          </a:prstGeom>
          <a:solidFill>
            <a:srgbClr val="FBFCFE"/>
          </a:solidFill>
          <a:ln w="15240">
            <a:solidFill>
              <a:srgbClr val="CFD2D8"/>
            </a:solidFill>
            <a:prstDash val="solid"/>
          </a:ln>
        </p:spPr>
      </p:sp>
      <p:sp>
        <p:nvSpPr>
          <p:cNvPr id="9" name="Shape 7"/>
          <p:cNvSpPr/>
          <p:nvPr/>
        </p:nvSpPr>
        <p:spPr>
          <a:xfrm>
            <a:off x="1011288" y="3341638"/>
            <a:ext cx="744141" cy="1369665"/>
          </a:xfrm>
          <a:prstGeom prst="roundRect">
            <a:avLst>
              <a:gd name="adj" fmla="val 679"/>
            </a:avLst>
          </a:prstGeom>
          <a:solidFill>
            <a:srgbClr val="E9ECF2"/>
          </a:solidFill>
          <a:ln/>
        </p:spPr>
      </p:sp>
      <p:sp>
        <p:nvSpPr>
          <p:cNvPr id="10" name="Text 8"/>
          <p:cNvSpPr/>
          <p:nvPr/>
        </p:nvSpPr>
        <p:spPr>
          <a:xfrm>
            <a:off x="1243756" y="3851971"/>
            <a:ext cx="279053" cy="348854"/>
          </a:xfrm>
          <a:prstGeom prst="rect">
            <a:avLst/>
          </a:prstGeom>
          <a:noFill/>
          <a:ln/>
        </p:spPr>
        <p:txBody>
          <a:bodyPr wrap="none" lIns="0" tIns="0" rIns="0" bIns="0" rtlCol="0" anchor="t"/>
          <a:lstStyle/>
          <a:p>
            <a:pPr>
              <a:lnSpc>
                <a:spcPts val="2188"/>
              </a:lnSpc>
            </a:pPr>
            <a:r>
              <a:rPr lang="en-US" sz="2188" dirty="0">
                <a:solidFill>
                  <a:srgbClr val="15213F"/>
                </a:solidFill>
                <a:latin typeface="Roboto Slab" pitchFamily="34" charset="0"/>
                <a:ea typeface="Roboto Slab" pitchFamily="34" charset="-122"/>
                <a:cs typeface="Roboto Slab" pitchFamily="34" charset="-120"/>
              </a:rPr>
              <a:t>2</a:t>
            </a:r>
            <a:endParaRPr lang="en-US" sz="2188" dirty="0"/>
          </a:p>
        </p:txBody>
      </p:sp>
      <p:sp>
        <p:nvSpPr>
          <p:cNvPr id="11" name="Text 9"/>
          <p:cNvSpPr/>
          <p:nvPr/>
        </p:nvSpPr>
        <p:spPr>
          <a:xfrm>
            <a:off x="1941462" y="3527673"/>
            <a:ext cx="2325738" cy="290661"/>
          </a:xfrm>
          <a:prstGeom prst="rect">
            <a:avLst/>
          </a:prstGeom>
          <a:noFill/>
          <a:ln/>
        </p:spPr>
        <p:txBody>
          <a:bodyPr wrap="none" lIns="0" tIns="0" rIns="0" bIns="0" rtlCol="0" anchor="t"/>
          <a:lstStyle/>
          <a:p>
            <a:pPr>
              <a:lnSpc>
                <a:spcPts val="2250"/>
              </a:lnSpc>
            </a:pPr>
            <a:r>
              <a:rPr lang="en-US" sz="1813" dirty="0">
                <a:solidFill>
                  <a:srgbClr val="15213F"/>
                </a:solidFill>
                <a:latin typeface="Roboto Slab" pitchFamily="34" charset="0"/>
                <a:ea typeface="Roboto Slab" pitchFamily="34" charset="-122"/>
                <a:cs typeface="Roboto Slab" pitchFamily="34" charset="-120"/>
              </a:rPr>
              <a:t>Integrità</a:t>
            </a:r>
            <a:endParaRPr lang="en-US" sz="1813" dirty="0"/>
          </a:p>
        </p:txBody>
      </p:sp>
      <p:sp>
        <p:nvSpPr>
          <p:cNvPr id="12" name="Text 10"/>
          <p:cNvSpPr/>
          <p:nvPr/>
        </p:nvSpPr>
        <p:spPr>
          <a:xfrm>
            <a:off x="1941463" y="3929955"/>
            <a:ext cx="15335250" cy="595313"/>
          </a:xfrm>
          <a:prstGeom prst="rect">
            <a:avLst/>
          </a:prstGeom>
          <a:noFill/>
          <a:ln/>
        </p:spPr>
        <p:txBody>
          <a:bodyPr wrap="square" lIns="0" tIns="0" rIns="0" bIns="0" rtlCol="0" anchor="t"/>
          <a:lstStyle/>
          <a:p>
            <a:pPr>
              <a:lnSpc>
                <a:spcPts val="2313"/>
              </a:lnSpc>
            </a:pPr>
            <a:r>
              <a:rPr lang="en-US" sz="1438" dirty="0">
                <a:solidFill>
                  <a:srgbClr val="15213F"/>
                </a:solidFill>
                <a:latin typeface="Roboto" pitchFamily="34" charset="0"/>
                <a:ea typeface="Roboto" pitchFamily="34" charset="-122"/>
                <a:cs typeface="Roboto" pitchFamily="34" charset="-120"/>
              </a:rPr>
              <a:t>Il contenuto del documento non deve subire alterazioni o modifiche nel tempo. L'integrità è assicurata attraverso l'apposizione della marca temporale e della firma digitale del responsabile della conservazione, oltre a meccanismi di hash crittografico che permettono di verificare che il documento non sia stato modificato.</a:t>
            </a:r>
            <a:endParaRPr lang="en-US" sz="1438" dirty="0"/>
          </a:p>
        </p:txBody>
      </p:sp>
      <p:sp>
        <p:nvSpPr>
          <p:cNvPr id="13" name="Shape 11"/>
          <p:cNvSpPr/>
          <p:nvPr/>
        </p:nvSpPr>
        <p:spPr>
          <a:xfrm>
            <a:off x="992238" y="4916389"/>
            <a:ext cx="16303526" cy="1407765"/>
          </a:xfrm>
          <a:prstGeom prst="roundRect">
            <a:avLst>
              <a:gd name="adj" fmla="val 1983"/>
            </a:avLst>
          </a:prstGeom>
          <a:solidFill>
            <a:srgbClr val="FBFCFE"/>
          </a:solidFill>
          <a:ln w="15240">
            <a:solidFill>
              <a:srgbClr val="CFD2D8"/>
            </a:solidFill>
            <a:prstDash val="solid"/>
          </a:ln>
        </p:spPr>
      </p:sp>
      <p:sp>
        <p:nvSpPr>
          <p:cNvPr id="14" name="Shape 12"/>
          <p:cNvSpPr/>
          <p:nvPr/>
        </p:nvSpPr>
        <p:spPr>
          <a:xfrm>
            <a:off x="1011288" y="4935439"/>
            <a:ext cx="744141" cy="1369665"/>
          </a:xfrm>
          <a:prstGeom prst="roundRect">
            <a:avLst>
              <a:gd name="adj" fmla="val 679"/>
            </a:avLst>
          </a:prstGeom>
          <a:solidFill>
            <a:srgbClr val="E9ECF2"/>
          </a:solidFill>
          <a:ln/>
        </p:spPr>
      </p:sp>
      <p:sp>
        <p:nvSpPr>
          <p:cNvPr id="15" name="Text 13"/>
          <p:cNvSpPr/>
          <p:nvPr/>
        </p:nvSpPr>
        <p:spPr>
          <a:xfrm>
            <a:off x="1243756" y="5445771"/>
            <a:ext cx="279053" cy="348854"/>
          </a:xfrm>
          <a:prstGeom prst="rect">
            <a:avLst/>
          </a:prstGeom>
          <a:noFill/>
          <a:ln/>
        </p:spPr>
        <p:txBody>
          <a:bodyPr wrap="none" lIns="0" tIns="0" rIns="0" bIns="0" rtlCol="0" anchor="t"/>
          <a:lstStyle/>
          <a:p>
            <a:pPr>
              <a:lnSpc>
                <a:spcPts val="2188"/>
              </a:lnSpc>
            </a:pPr>
            <a:r>
              <a:rPr lang="en-US" sz="2188" dirty="0">
                <a:solidFill>
                  <a:srgbClr val="15213F"/>
                </a:solidFill>
                <a:latin typeface="Roboto Slab" pitchFamily="34" charset="0"/>
                <a:ea typeface="Roboto Slab" pitchFamily="34" charset="-122"/>
                <a:cs typeface="Roboto Slab" pitchFamily="34" charset="-120"/>
              </a:rPr>
              <a:t>3</a:t>
            </a:r>
            <a:endParaRPr lang="en-US" sz="2188" dirty="0"/>
          </a:p>
        </p:txBody>
      </p:sp>
      <p:sp>
        <p:nvSpPr>
          <p:cNvPr id="16" name="Text 14"/>
          <p:cNvSpPr/>
          <p:nvPr/>
        </p:nvSpPr>
        <p:spPr>
          <a:xfrm>
            <a:off x="1941462" y="5121475"/>
            <a:ext cx="2325738" cy="290661"/>
          </a:xfrm>
          <a:prstGeom prst="rect">
            <a:avLst/>
          </a:prstGeom>
          <a:noFill/>
          <a:ln/>
        </p:spPr>
        <p:txBody>
          <a:bodyPr wrap="none" lIns="0" tIns="0" rIns="0" bIns="0" rtlCol="0" anchor="t"/>
          <a:lstStyle/>
          <a:p>
            <a:pPr>
              <a:lnSpc>
                <a:spcPts val="2250"/>
              </a:lnSpc>
            </a:pPr>
            <a:r>
              <a:rPr lang="en-US" sz="1813" dirty="0">
                <a:solidFill>
                  <a:srgbClr val="15213F"/>
                </a:solidFill>
                <a:latin typeface="Roboto Slab" pitchFamily="34" charset="0"/>
                <a:ea typeface="Roboto Slab" pitchFamily="34" charset="-122"/>
                <a:cs typeface="Roboto Slab" pitchFamily="34" charset="-120"/>
              </a:rPr>
              <a:t>Affidabilità</a:t>
            </a:r>
            <a:endParaRPr lang="en-US" sz="1813" dirty="0"/>
          </a:p>
        </p:txBody>
      </p:sp>
      <p:sp>
        <p:nvSpPr>
          <p:cNvPr id="17" name="Text 15"/>
          <p:cNvSpPr/>
          <p:nvPr/>
        </p:nvSpPr>
        <p:spPr>
          <a:xfrm>
            <a:off x="1941463" y="5523756"/>
            <a:ext cx="15335250" cy="595313"/>
          </a:xfrm>
          <a:prstGeom prst="rect">
            <a:avLst/>
          </a:prstGeom>
          <a:noFill/>
          <a:ln/>
        </p:spPr>
        <p:txBody>
          <a:bodyPr wrap="square" lIns="0" tIns="0" rIns="0" bIns="0" rtlCol="0" anchor="t"/>
          <a:lstStyle/>
          <a:p>
            <a:pPr>
              <a:lnSpc>
                <a:spcPts val="2313"/>
              </a:lnSpc>
            </a:pPr>
            <a:r>
              <a:rPr lang="en-US" sz="1438" dirty="0">
                <a:solidFill>
                  <a:srgbClr val="15213F"/>
                </a:solidFill>
                <a:latin typeface="Roboto" pitchFamily="34" charset="0"/>
                <a:ea typeface="Roboto" pitchFamily="34" charset="-122"/>
                <a:cs typeface="Roboto" pitchFamily="34" charset="-120"/>
              </a:rPr>
              <a:t>Il sistema di conservazione deve garantire che il documento rappresenti in modo veritiero i fatti o gli atti che intende documentare. Questo implica la tracciabilità completa di tutte le operazioni effettuate sul documento, dalla sua formazione alla messa in conservazione.</a:t>
            </a:r>
            <a:endParaRPr lang="en-US" sz="1438" dirty="0"/>
          </a:p>
        </p:txBody>
      </p:sp>
      <p:sp>
        <p:nvSpPr>
          <p:cNvPr id="18" name="Shape 16"/>
          <p:cNvSpPr/>
          <p:nvPr/>
        </p:nvSpPr>
        <p:spPr>
          <a:xfrm>
            <a:off x="992238" y="6510189"/>
            <a:ext cx="16303526" cy="1407765"/>
          </a:xfrm>
          <a:prstGeom prst="roundRect">
            <a:avLst>
              <a:gd name="adj" fmla="val 1983"/>
            </a:avLst>
          </a:prstGeom>
          <a:solidFill>
            <a:srgbClr val="FBFCFE"/>
          </a:solidFill>
          <a:ln w="15240">
            <a:solidFill>
              <a:srgbClr val="CFD2D8"/>
            </a:solidFill>
            <a:prstDash val="solid"/>
          </a:ln>
        </p:spPr>
      </p:sp>
      <p:sp>
        <p:nvSpPr>
          <p:cNvPr id="19" name="Shape 17"/>
          <p:cNvSpPr/>
          <p:nvPr/>
        </p:nvSpPr>
        <p:spPr>
          <a:xfrm>
            <a:off x="1011288" y="6529239"/>
            <a:ext cx="744141" cy="1369665"/>
          </a:xfrm>
          <a:prstGeom prst="roundRect">
            <a:avLst>
              <a:gd name="adj" fmla="val 679"/>
            </a:avLst>
          </a:prstGeom>
          <a:solidFill>
            <a:srgbClr val="E9ECF2"/>
          </a:solidFill>
          <a:ln/>
        </p:spPr>
      </p:sp>
      <p:sp>
        <p:nvSpPr>
          <p:cNvPr id="20" name="Text 18"/>
          <p:cNvSpPr/>
          <p:nvPr/>
        </p:nvSpPr>
        <p:spPr>
          <a:xfrm>
            <a:off x="1243756" y="7039571"/>
            <a:ext cx="279053" cy="348854"/>
          </a:xfrm>
          <a:prstGeom prst="rect">
            <a:avLst/>
          </a:prstGeom>
          <a:noFill/>
          <a:ln/>
        </p:spPr>
        <p:txBody>
          <a:bodyPr wrap="none" lIns="0" tIns="0" rIns="0" bIns="0" rtlCol="0" anchor="t"/>
          <a:lstStyle/>
          <a:p>
            <a:pPr>
              <a:lnSpc>
                <a:spcPts val="2188"/>
              </a:lnSpc>
            </a:pPr>
            <a:r>
              <a:rPr lang="en-US" sz="2188" dirty="0">
                <a:solidFill>
                  <a:srgbClr val="15213F"/>
                </a:solidFill>
                <a:latin typeface="Roboto Slab" pitchFamily="34" charset="0"/>
                <a:ea typeface="Roboto Slab" pitchFamily="34" charset="-122"/>
                <a:cs typeface="Roboto Slab" pitchFamily="34" charset="-120"/>
              </a:rPr>
              <a:t>4</a:t>
            </a:r>
            <a:endParaRPr lang="en-US" sz="2188" dirty="0"/>
          </a:p>
        </p:txBody>
      </p:sp>
      <p:sp>
        <p:nvSpPr>
          <p:cNvPr id="21" name="Text 19"/>
          <p:cNvSpPr/>
          <p:nvPr/>
        </p:nvSpPr>
        <p:spPr>
          <a:xfrm>
            <a:off x="1941462" y="6715275"/>
            <a:ext cx="2325738" cy="290661"/>
          </a:xfrm>
          <a:prstGeom prst="rect">
            <a:avLst/>
          </a:prstGeom>
          <a:noFill/>
          <a:ln/>
        </p:spPr>
        <p:txBody>
          <a:bodyPr wrap="none" lIns="0" tIns="0" rIns="0" bIns="0" rtlCol="0" anchor="t"/>
          <a:lstStyle/>
          <a:p>
            <a:pPr>
              <a:lnSpc>
                <a:spcPts val="2250"/>
              </a:lnSpc>
            </a:pPr>
            <a:r>
              <a:rPr lang="en-US" sz="1813" dirty="0">
                <a:solidFill>
                  <a:srgbClr val="15213F"/>
                </a:solidFill>
                <a:latin typeface="Roboto Slab" pitchFamily="34" charset="0"/>
                <a:ea typeface="Roboto Slab" pitchFamily="34" charset="-122"/>
                <a:cs typeface="Roboto Slab" pitchFamily="34" charset="-120"/>
              </a:rPr>
              <a:t>Leggibilità</a:t>
            </a:r>
            <a:endParaRPr lang="en-US" sz="1813" dirty="0"/>
          </a:p>
        </p:txBody>
      </p:sp>
      <p:sp>
        <p:nvSpPr>
          <p:cNvPr id="22" name="Text 20"/>
          <p:cNvSpPr/>
          <p:nvPr/>
        </p:nvSpPr>
        <p:spPr>
          <a:xfrm>
            <a:off x="1941463" y="7117556"/>
            <a:ext cx="15335250" cy="595313"/>
          </a:xfrm>
          <a:prstGeom prst="rect">
            <a:avLst/>
          </a:prstGeom>
          <a:noFill/>
          <a:ln/>
        </p:spPr>
        <p:txBody>
          <a:bodyPr wrap="square" lIns="0" tIns="0" rIns="0" bIns="0" rtlCol="0" anchor="t"/>
          <a:lstStyle/>
          <a:p>
            <a:pPr>
              <a:lnSpc>
                <a:spcPts val="2313"/>
              </a:lnSpc>
            </a:pPr>
            <a:r>
              <a:rPr lang="en-US" sz="1438" dirty="0">
                <a:solidFill>
                  <a:srgbClr val="15213F"/>
                </a:solidFill>
                <a:latin typeface="Roboto" pitchFamily="34" charset="0"/>
                <a:ea typeface="Roboto" pitchFamily="34" charset="-122"/>
                <a:cs typeface="Roboto" pitchFamily="34" charset="-120"/>
              </a:rPr>
              <a:t>I documenti devono rimanere accessibili e leggibili nel tempo, nonostante l'evoluzione tecnologica. Si utilizzano formati standard e aperti (PDF/A, XML, TIFF) e si pianificano migrazioni periodiche verso nuovi formati quando necessario, mantenendo sempre la possibilità di verificare l'autenticità e l'integrità.</a:t>
            </a:r>
            <a:endParaRPr lang="en-US" sz="1438" dirty="0"/>
          </a:p>
        </p:txBody>
      </p:sp>
      <p:sp>
        <p:nvSpPr>
          <p:cNvPr id="23" name="Shape 21"/>
          <p:cNvSpPr/>
          <p:nvPr/>
        </p:nvSpPr>
        <p:spPr>
          <a:xfrm>
            <a:off x="992238" y="8103989"/>
            <a:ext cx="16303526" cy="1407765"/>
          </a:xfrm>
          <a:prstGeom prst="roundRect">
            <a:avLst>
              <a:gd name="adj" fmla="val 1983"/>
            </a:avLst>
          </a:prstGeom>
          <a:solidFill>
            <a:srgbClr val="FBFCFE"/>
          </a:solidFill>
          <a:ln w="15240">
            <a:solidFill>
              <a:srgbClr val="CFD2D8"/>
            </a:solidFill>
            <a:prstDash val="solid"/>
          </a:ln>
        </p:spPr>
      </p:sp>
      <p:sp>
        <p:nvSpPr>
          <p:cNvPr id="24" name="Shape 22"/>
          <p:cNvSpPr/>
          <p:nvPr/>
        </p:nvSpPr>
        <p:spPr>
          <a:xfrm>
            <a:off x="1011288" y="8123039"/>
            <a:ext cx="744141" cy="1369665"/>
          </a:xfrm>
          <a:prstGeom prst="roundRect">
            <a:avLst>
              <a:gd name="adj" fmla="val 679"/>
            </a:avLst>
          </a:prstGeom>
          <a:solidFill>
            <a:srgbClr val="E9ECF2"/>
          </a:solidFill>
          <a:ln/>
        </p:spPr>
      </p:sp>
      <p:sp>
        <p:nvSpPr>
          <p:cNvPr id="25" name="Text 23"/>
          <p:cNvSpPr/>
          <p:nvPr/>
        </p:nvSpPr>
        <p:spPr>
          <a:xfrm>
            <a:off x="1243756" y="8633372"/>
            <a:ext cx="279053" cy="348854"/>
          </a:xfrm>
          <a:prstGeom prst="rect">
            <a:avLst/>
          </a:prstGeom>
          <a:noFill/>
          <a:ln/>
        </p:spPr>
        <p:txBody>
          <a:bodyPr wrap="none" lIns="0" tIns="0" rIns="0" bIns="0" rtlCol="0" anchor="t"/>
          <a:lstStyle/>
          <a:p>
            <a:pPr>
              <a:lnSpc>
                <a:spcPts val="2188"/>
              </a:lnSpc>
            </a:pPr>
            <a:r>
              <a:rPr lang="en-US" sz="2188" dirty="0">
                <a:solidFill>
                  <a:srgbClr val="15213F"/>
                </a:solidFill>
                <a:latin typeface="Roboto Slab" pitchFamily="34" charset="0"/>
                <a:ea typeface="Roboto Slab" pitchFamily="34" charset="-122"/>
                <a:cs typeface="Roboto Slab" pitchFamily="34" charset="-120"/>
              </a:rPr>
              <a:t>5</a:t>
            </a:r>
            <a:endParaRPr lang="en-US" sz="2188" dirty="0"/>
          </a:p>
        </p:txBody>
      </p:sp>
      <p:sp>
        <p:nvSpPr>
          <p:cNvPr id="26" name="Text 24"/>
          <p:cNvSpPr/>
          <p:nvPr/>
        </p:nvSpPr>
        <p:spPr>
          <a:xfrm>
            <a:off x="1941462" y="8309075"/>
            <a:ext cx="2325738" cy="290661"/>
          </a:xfrm>
          <a:prstGeom prst="rect">
            <a:avLst/>
          </a:prstGeom>
          <a:noFill/>
          <a:ln/>
        </p:spPr>
        <p:txBody>
          <a:bodyPr wrap="none" lIns="0" tIns="0" rIns="0" bIns="0" rtlCol="0" anchor="t"/>
          <a:lstStyle/>
          <a:p>
            <a:pPr>
              <a:lnSpc>
                <a:spcPts val="2250"/>
              </a:lnSpc>
            </a:pPr>
            <a:r>
              <a:rPr lang="en-US" sz="1813" dirty="0">
                <a:solidFill>
                  <a:srgbClr val="15213F"/>
                </a:solidFill>
                <a:latin typeface="Roboto Slab" pitchFamily="34" charset="0"/>
                <a:ea typeface="Roboto Slab" pitchFamily="34" charset="-122"/>
                <a:cs typeface="Roboto Slab" pitchFamily="34" charset="-120"/>
              </a:rPr>
              <a:t>Reperibilità</a:t>
            </a:r>
            <a:endParaRPr lang="en-US" sz="1813" dirty="0"/>
          </a:p>
        </p:txBody>
      </p:sp>
      <p:sp>
        <p:nvSpPr>
          <p:cNvPr id="27" name="Text 25"/>
          <p:cNvSpPr/>
          <p:nvPr/>
        </p:nvSpPr>
        <p:spPr>
          <a:xfrm>
            <a:off x="1941463" y="8711356"/>
            <a:ext cx="15335250" cy="595313"/>
          </a:xfrm>
          <a:prstGeom prst="rect">
            <a:avLst/>
          </a:prstGeom>
          <a:noFill/>
          <a:ln/>
        </p:spPr>
        <p:txBody>
          <a:bodyPr wrap="square" lIns="0" tIns="0" rIns="0" bIns="0" rtlCol="0" anchor="t"/>
          <a:lstStyle/>
          <a:p>
            <a:pPr>
              <a:lnSpc>
                <a:spcPts val="2313"/>
              </a:lnSpc>
            </a:pPr>
            <a:r>
              <a:rPr lang="en-US" sz="1438" dirty="0">
                <a:solidFill>
                  <a:srgbClr val="15213F"/>
                </a:solidFill>
                <a:latin typeface="Roboto" pitchFamily="34" charset="0"/>
                <a:ea typeface="Roboto" pitchFamily="34" charset="-122"/>
                <a:cs typeface="Roboto" pitchFamily="34" charset="-120"/>
              </a:rPr>
              <a:t>Deve essere possibile individuare e recuperare rapidamente i documenti conservati attraverso sistemi di indicizzazione efficaci basati sui metadati obbligatori. Il sistema deve garantire tempi di risposta adeguati e la possibilità di effettuare ricerche complesse.</a:t>
            </a:r>
            <a:endParaRPr lang="en-US" sz="1438"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8" y="1285726"/>
            <a:ext cx="12036475" cy="658863"/>
          </a:xfrm>
          <a:prstGeom prst="rect">
            <a:avLst/>
          </a:prstGeom>
          <a:noFill/>
          <a:ln/>
        </p:spPr>
        <p:txBody>
          <a:bodyPr wrap="none" lIns="0" tIns="0" rIns="0" bIns="0" rtlCol="0" anchor="t"/>
          <a:lstStyle/>
          <a:p>
            <a:pPr>
              <a:lnSpc>
                <a:spcPts val="5188"/>
              </a:lnSpc>
            </a:pPr>
            <a:r>
              <a:rPr lang="en-US" sz="4125" dirty="0">
                <a:solidFill>
                  <a:srgbClr val="3257B8"/>
                </a:solidFill>
                <a:latin typeface="Roboto Slab" pitchFamily="34" charset="0"/>
                <a:ea typeface="Roboto Slab" pitchFamily="34" charset="-122"/>
                <a:cs typeface="Roboto Slab" pitchFamily="34" charset="-120"/>
              </a:rPr>
              <a:t>Requisiti Operativi del Sistema di Conservazione</a:t>
            </a:r>
            <a:endParaRPr lang="en-US" sz="4125" dirty="0"/>
          </a:p>
        </p:txBody>
      </p:sp>
      <p:pic>
        <p:nvPicPr>
          <p:cNvPr id="3" name="Image 0" descr="preencoded.png"/>
          <p:cNvPicPr>
            <a:picLocks noChangeAspect="1"/>
          </p:cNvPicPr>
          <p:nvPr/>
        </p:nvPicPr>
        <p:blipFill>
          <a:blip r:embed="rId3"/>
          <a:stretch>
            <a:fillRect/>
          </a:stretch>
        </p:blipFill>
        <p:spPr>
          <a:xfrm>
            <a:off x="992238" y="2366219"/>
            <a:ext cx="527149" cy="527149"/>
          </a:xfrm>
          <a:prstGeom prst="rect">
            <a:avLst/>
          </a:prstGeom>
        </p:spPr>
      </p:pic>
      <p:sp>
        <p:nvSpPr>
          <p:cNvPr id="4" name="Text 1"/>
          <p:cNvSpPr/>
          <p:nvPr/>
        </p:nvSpPr>
        <p:spPr>
          <a:xfrm>
            <a:off x="1782961" y="2491383"/>
            <a:ext cx="4215705" cy="329356"/>
          </a:xfrm>
          <a:prstGeom prst="rect">
            <a:avLst/>
          </a:prstGeom>
          <a:noFill/>
          <a:ln/>
        </p:spPr>
        <p:txBody>
          <a:bodyPr wrap="none" lIns="0" tIns="0" rIns="0" bIns="0" rtlCol="0" anchor="t"/>
          <a:lstStyle/>
          <a:p>
            <a:pPr>
              <a:lnSpc>
                <a:spcPts val="2563"/>
              </a:lnSpc>
            </a:pPr>
            <a:r>
              <a:rPr lang="en-US" sz="2063" dirty="0">
                <a:solidFill>
                  <a:srgbClr val="15213F"/>
                </a:solidFill>
                <a:latin typeface="Roboto Slab" pitchFamily="34" charset="0"/>
                <a:ea typeface="Roboto Slab" pitchFamily="34" charset="-122"/>
                <a:cs typeface="Roboto Slab" pitchFamily="34" charset="-120"/>
              </a:rPr>
              <a:t>Responsabile della Conservazione</a:t>
            </a:r>
            <a:endParaRPr lang="en-US" sz="2063" dirty="0"/>
          </a:p>
        </p:txBody>
      </p:sp>
      <p:sp>
        <p:nvSpPr>
          <p:cNvPr id="5" name="Text 2"/>
          <p:cNvSpPr/>
          <p:nvPr/>
        </p:nvSpPr>
        <p:spPr>
          <a:xfrm>
            <a:off x="1782961" y="2947244"/>
            <a:ext cx="7229178" cy="1349574"/>
          </a:xfrm>
          <a:prstGeom prst="rect">
            <a:avLst/>
          </a:prstGeom>
          <a:noFill/>
          <a:ln/>
        </p:spPr>
        <p:txBody>
          <a:bodyPr wrap="square" lIns="0" tIns="0" rIns="0" bIns="0" rtlCol="0" anchor="t"/>
          <a:lstStyle/>
          <a:p>
            <a:pPr>
              <a:lnSpc>
                <a:spcPts val="2625"/>
              </a:lnSpc>
            </a:pPr>
            <a:r>
              <a:rPr lang="en-US" sz="1625" dirty="0">
                <a:solidFill>
                  <a:srgbClr val="15213F"/>
                </a:solidFill>
                <a:latin typeface="Roboto" pitchFamily="34" charset="0"/>
                <a:ea typeface="Roboto" pitchFamily="34" charset="-122"/>
                <a:cs typeface="Roboto" pitchFamily="34" charset="-120"/>
              </a:rPr>
              <a:t>Figura obbligatoria nominata dall'ente, che coordina e vigila sul processo di conservazione, definisce le regole operative, autorizza i versamenti e garantisce la conformità normativa. Deve possedere competenze specifiche in materia di gestione documentale e normativa archivistica.</a:t>
            </a:r>
            <a:endParaRPr lang="en-US" sz="1625" dirty="0"/>
          </a:p>
        </p:txBody>
      </p:sp>
      <p:pic>
        <p:nvPicPr>
          <p:cNvPr id="6" name="Image 1" descr="preencoded.png"/>
          <p:cNvPicPr>
            <a:picLocks noChangeAspect="1"/>
          </p:cNvPicPr>
          <p:nvPr/>
        </p:nvPicPr>
        <p:blipFill>
          <a:blip r:embed="rId4"/>
          <a:stretch>
            <a:fillRect/>
          </a:stretch>
        </p:blipFill>
        <p:spPr>
          <a:xfrm>
            <a:off x="9275713" y="2366219"/>
            <a:ext cx="527149" cy="527149"/>
          </a:xfrm>
          <a:prstGeom prst="rect">
            <a:avLst/>
          </a:prstGeom>
        </p:spPr>
      </p:pic>
      <p:sp>
        <p:nvSpPr>
          <p:cNvPr id="7" name="Text 3"/>
          <p:cNvSpPr/>
          <p:nvPr/>
        </p:nvSpPr>
        <p:spPr>
          <a:xfrm>
            <a:off x="10066436" y="2491383"/>
            <a:ext cx="3293120" cy="329356"/>
          </a:xfrm>
          <a:prstGeom prst="rect">
            <a:avLst/>
          </a:prstGeom>
          <a:noFill/>
          <a:ln/>
        </p:spPr>
        <p:txBody>
          <a:bodyPr wrap="none" lIns="0" tIns="0" rIns="0" bIns="0" rtlCol="0" anchor="t"/>
          <a:lstStyle/>
          <a:p>
            <a:pPr>
              <a:lnSpc>
                <a:spcPts val="2563"/>
              </a:lnSpc>
            </a:pPr>
            <a:r>
              <a:rPr lang="en-US" sz="2063" dirty="0">
                <a:solidFill>
                  <a:srgbClr val="15213F"/>
                </a:solidFill>
                <a:latin typeface="Roboto Slab" pitchFamily="34" charset="0"/>
                <a:ea typeface="Roboto Slab" pitchFamily="34" charset="-122"/>
                <a:cs typeface="Roboto Slab" pitchFamily="34" charset="-120"/>
              </a:rPr>
              <a:t>Manuale di Conservazione</a:t>
            </a:r>
            <a:endParaRPr lang="en-US" sz="2063" dirty="0"/>
          </a:p>
        </p:txBody>
      </p:sp>
      <p:sp>
        <p:nvSpPr>
          <p:cNvPr id="8" name="Text 4"/>
          <p:cNvSpPr/>
          <p:nvPr/>
        </p:nvSpPr>
        <p:spPr>
          <a:xfrm>
            <a:off x="10066437" y="2947244"/>
            <a:ext cx="7229326" cy="1349574"/>
          </a:xfrm>
          <a:prstGeom prst="rect">
            <a:avLst/>
          </a:prstGeom>
          <a:noFill/>
          <a:ln/>
        </p:spPr>
        <p:txBody>
          <a:bodyPr wrap="square" lIns="0" tIns="0" rIns="0" bIns="0" rtlCol="0" anchor="t"/>
          <a:lstStyle/>
          <a:p>
            <a:pPr>
              <a:lnSpc>
                <a:spcPts val="2625"/>
              </a:lnSpc>
            </a:pPr>
            <a:r>
              <a:rPr lang="en-US" sz="1625" dirty="0">
                <a:solidFill>
                  <a:srgbClr val="15213F"/>
                </a:solidFill>
                <a:latin typeface="Roboto" pitchFamily="34" charset="0"/>
                <a:ea typeface="Roboto" pitchFamily="34" charset="-122"/>
                <a:cs typeface="Roboto" pitchFamily="34" charset="-120"/>
              </a:rPr>
              <a:t>Documento fondamentale che descrive il sistema di conservazione adottato, le modalità operative, i formati utilizzati, i tempi di versamento, le responsabilità dei soggetti coinvolti e le procedure di sicurezza. Deve essere aggiornato periodicamente e pubblicato sul sito istituzionale.</a:t>
            </a:r>
            <a:endParaRPr lang="en-US" sz="1625" dirty="0"/>
          </a:p>
        </p:txBody>
      </p:sp>
      <p:pic>
        <p:nvPicPr>
          <p:cNvPr id="9" name="Image 2" descr="preencoded.png"/>
          <p:cNvPicPr>
            <a:picLocks noChangeAspect="1"/>
          </p:cNvPicPr>
          <p:nvPr/>
        </p:nvPicPr>
        <p:blipFill>
          <a:blip r:embed="rId5"/>
          <a:stretch>
            <a:fillRect/>
          </a:stretch>
        </p:blipFill>
        <p:spPr>
          <a:xfrm>
            <a:off x="992238" y="4718448"/>
            <a:ext cx="527149" cy="527149"/>
          </a:xfrm>
          <a:prstGeom prst="rect">
            <a:avLst/>
          </a:prstGeom>
        </p:spPr>
      </p:pic>
      <p:sp>
        <p:nvSpPr>
          <p:cNvPr id="10" name="Text 5"/>
          <p:cNvSpPr/>
          <p:nvPr/>
        </p:nvSpPr>
        <p:spPr>
          <a:xfrm>
            <a:off x="1782962" y="4843612"/>
            <a:ext cx="3031034" cy="329356"/>
          </a:xfrm>
          <a:prstGeom prst="rect">
            <a:avLst/>
          </a:prstGeom>
          <a:noFill/>
          <a:ln/>
        </p:spPr>
        <p:txBody>
          <a:bodyPr wrap="none" lIns="0" tIns="0" rIns="0" bIns="0" rtlCol="0" anchor="t"/>
          <a:lstStyle/>
          <a:p>
            <a:pPr>
              <a:lnSpc>
                <a:spcPts val="2563"/>
              </a:lnSpc>
            </a:pPr>
            <a:r>
              <a:rPr lang="en-US" sz="2063" dirty="0">
                <a:solidFill>
                  <a:srgbClr val="15213F"/>
                </a:solidFill>
                <a:latin typeface="Roboto Slab" pitchFamily="34" charset="0"/>
                <a:ea typeface="Roboto Slab" pitchFamily="34" charset="-122"/>
                <a:cs typeface="Roboto Slab" pitchFamily="34" charset="-120"/>
              </a:rPr>
              <a:t>Pacchetti di Versamento</a:t>
            </a:r>
            <a:endParaRPr lang="en-US" sz="2063" dirty="0"/>
          </a:p>
        </p:txBody>
      </p:sp>
      <p:sp>
        <p:nvSpPr>
          <p:cNvPr id="11" name="Text 6"/>
          <p:cNvSpPr/>
          <p:nvPr/>
        </p:nvSpPr>
        <p:spPr>
          <a:xfrm>
            <a:off x="1782961" y="5299473"/>
            <a:ext cx="7229178" cy="1349574"/>
          </a:xfrm>
          <a:prstGeom prst="rect">
            <a:avLst/>
          </a:prstGeom>
          <a:noFill/>
          <a:ln/>
        </p:spPr>
        <p:txBody>
          <a:bodyPr wrap="square" lIns="0" tIns="0" rIns="0" bIns="0" rtlCol="0" anchor="t"/>
          <a:lstStyle/>
          <a:p>
            <a:pPr>
              <a:lnSpc>
                <a:spcPts val="2625"/>
              </a:lnSpc>
            </a:pPr>
            <a:r>
              <a:rPr lang="en-US" sz="1625" dirty="0">
                <a:solidFill>
                  <a:srgbClr val="15213F"/>
                </a:solidFill>
                <a:latin typeface="Roboto" pitchFamily="34" charset="0"/>
                <a:ea typeface="Roboto" pitchFamily="34" charset="-122"/>
                <a:cs typeface="Roboto" pitchFamily="34" charset="-120"/>
              </a:rPr>
              <a:t>I documenti vengono organizzati in pacchetti informativi strutturati secondo standard definiti (es. Standard SInCRO), contenenti i documenti, i metadati descrittivi e gli elementi per la verifica dell'integrità. Ogni pacchetto è accompagnato da un indice che ne descrive il contenuto.</a:t>
            </a:r>
            <a:endParaRPr lang="en-US" sz="1625" dirty="0"/>
          </a:p>
        </p:txBody>
      </p:sp>
      <p:pic>
        <p:nvPicPr>
          <p:cNvPr id="12" name="Image 3" descr="preencoded.png"/>
          <p:cNvPicPr>
            <a:picLocks noChangeAspect="1"/>
          </p:cNvPicPr>
          <p:nvPr/>
        </p:nvPicPr>
        <p:blipFill>
          <a:blip r:embed="rId6"/>
          <a:stretch>
            <a:fillRect/>
          </a:stretch>
        </p:blipFill>
        <p:spPr>
          <a:xfrm>
            <a:off x="9275713" y="4718448"/>
            <a:ext cx="527149" cy="527149"/>
          </a:xfrm>
          <a:prstGeom prst="rect">
            <a:avLst/>
          </a:prstGeom>
        </p:spPr>
      </p:pic>
      <p:sp>
        <p:nvSpPr>
          <p:cNvPr id="13" name="Text 7"/>
          <p:cNvSpPr/>
          <p:nvPr/>
        </p:nvSpPr>
        <p:spPr>
          <a:xfrm>
            <a:off x="10066436" y="4843612"/>
            <a:ext cx="2635895" cy="329356"/>
          </a:xfrm>
          <a:prstGeom prst="rect">
            <a:avLst/>
          </a:prstGeom>
          <a:noFill/>
          <a:ln/>
        </p:spPr>
        <p:txBody>
          <a:bodyPr wrap="none" lIns="0" tIns="0" rIns="0" bIns="0" rtlCol="0" anchor="t"/>
          <a:lstStyle/>
          <a:p>
            <a:pPr>
              <a:lnSpc>
                <a:spcPts val="2563"/>
              </a:lnSpc>
            </a:pPr>
            <a:r>
              <a:rPr lang="en-US" sz="2063" dirty="0">
                <a:solidFill>
                  <a:srgbClr val="15213F"/>
                </a:solidFill>
                <a:latin typeface="Roboto Slab" pitchFamily="34" charset="0"/>
                <a:ea typeface="Roboto Slab" pitchFamily="34" charset="-122"/>
                <a:cs typeface="Roboto Slab" pitchFamily="34" charset="-120"/>
              </a:rPr>
              <a:t>Misure di Sicurezza</a:t>
            </a:r>
            <a:endParaRPr lang="en-US" sz="2063" dirty="0"/>
          </a:p>
        </p:txBody>
      </p:sp>
      <p:sp>
        <p:nvSpPr>
          <p:cNvPr id="14" name="Text 8"/>
          <p:cNvSpPr/>
          <p:nvPr/>
        </p:nvSpPr>
        <p:spPr>
          <a:xfrm>
            <a:off x="10066437" y="5299473"/>
            <a:ext cx="7229326" cy="1349574"/>
          </a:xfrm>
          <a:prstGeom prst="rect">
            <a:avLst/>
          </a:prstGeom>
          <a:noFill/>
          <a:ln/>
        </p:spPr>
        <p:txBody>
          <a:bodyPr wrap="square" lIns="0" tIns="0" rIns="0" bIns="0" rtlCol="0" anchor="t"/>
          <a:lstStyle/>
          <a:p>
            <a:pPr>
              <a:lnSpc>
                <a:spcPts val="2625"/>
              </a:lnSpc>
            </a:pPr>
            <a:r>
              <a:rPr lang="en-US" sz="1625" dirty="0">
                <a:solidFill>
                  <a:srgbClr val="15213F"/>
                </a:solidFill>
                <a:latin typeface="Roboto" pitchFamily="34" charset="0"/>
                <a:ea typeface="Roboto" pitchFamily="34" charset="-122"/>
                <a:cs typeface="Roboto" pitchFamily="34" charset="-120"/>
              </a:rPr>
              <a:t>Il sistema deve implementare controlli di accesso granulari, sistemi di backup ridondanti in siti geograficamente separati, protezione da malware e intrusioni, tracciamento di tutti gli accessi e le operazioni, crittografia dei dati e procedure di disaster recovery testate regolarmente.</a:t>
            </a:r>
            <a:endParaRPr lang="en-US" sz="1625" dirty="0"/>
          </a:p>
        </p:txBody>
      </p:sp>
      <p:pic>
        <p:nvPicPr>
          <p:cNvPr id="15" name="Image 4" descr="preencoded.png"/>
          <p:cNvPicPr>
            <a:picLocks noChangeAspect="1"/>
          </p:cNvPicPr>
          <p:nvPr/>
        </p:nvPicPr>
        <p:blipFill>
          <a:blip r:embed="rId7"/>
          <a:stretch>
            <a:fillRect/>
          </a:stretch>
        </p:blipFill>
        <p:spPr>
          <a:xfrm>
            <a:off x="992238" y="7070676"/>
            <a:ext cx="527149" cy="527149"/>
          </a:xfrm>
          <a:prstGeom prst="rect">
            <a:avLst/>
          </a:prstGeom>
        </p:spPr>
      </p:pic>
      <p:sp>
        <p:nvSpPr>
          <p:cNvPr id="16" name="Text 9"/>
          <p:cNvSpPr/>
          <p:nvPr/>
        </p:nvSpPr>
        <p:spPr>
          <a:xfrm>
            <a:off x="1782962" y="7195841"/>
            <a:ext cx="3215134" cy="329356"/>
          </a:xfrm>
          <a:prstGeom prst="rect">
            <a:avLst/>
          </a:prstGeom>
          <a:noFill/>
          <a:ln/>
        </p:spPr>
        <p:txBody>
          <a:bodyPr wrap="none" lIns="0" tIns="0" rIns="0" bIns="0" rtlCol="0" anchor="t"/>
          <a:lstStyle/>
          <a:p>
            <a:pPr>
              <a:lnSpc>
                <a:spcPts val="2563"/>
              </a:lnSpc>
            </a:pPr>
            <a:r>
              <a:rPr lang="en-US" sz="2063" dirty="0">
                <a:solidFill>
                  <a:srgbClr val="15213F"/>
                </a:solidFill>
                <a:latin typeface="Roboto Slab" pitchFamily="34" charset="0"/>
                <a:ea typeface="Roboto Slab" pitchFamily="34" charset="-122"/>
                <a:cs typeface="Roboto Slab" pitchFamily="34" charset="-120"/>
              </a:rPr>
              <a:t>Firma e Marca Temporale</a:t>
            </a:r>
            <a:endParaRPr lang="en-US" sz="2063" dirty="0"/>
          </a:p>
        </p:txBody>
      </p:sp>
      <p:sp>
        <p:nvSpPr>
          <p:cNvPr id="17" name="Text 10"/>
          <p:cNvSpPr/>
          <p:nvPr/>
        </p:nvSpPr>
        <p:spPr>
          <a:xfrm>
            <a:off x="1782961" y="7651701"/>
            <a:ext cx="7229178" cy="1349574"/>
          </a:xfrm>
          <a:prstGeom prst="rect">
            <a:avLst/>
          </a:prstGeom>
          <a:noFill/>
          <a:ln/>
        </p:spPr>
        <p:txBody>
          <a:bodyPr wrap="square" lIns="0" tIns="0" rIns="0" bIns="0" rtlCol="0" anchor="t"/>
          <a:lstStyle/>
          <a:p>
            <a:pPr>
              <a:lnSpc>
                <a:spcPts val="2625"/>
              </a:lnSpc>
            </a:pPr>
            <a:r>
              <a:rPr lang="en-US" sz="1625" dirty="0">
                <a:solidFill>
                  <a:srgbClr val="15213F"/>
                </a:solidFill>
                <a:latin typeface="Roboto" pitchFamily="34" charset="0"/>
                <a:ea typeface="Roboto" pitchFamily="34" charset="-122"/>
                <a:cs typeface="Roboto" pitchFamily="34" charset="-120"/>
              </a:rPr>
              <a:t>Ogni pacchetto di archiviazione viene sottoscritto con firma digitale del responsabile della conservazione e contrassegnato con marca temporale per certificare il momento della presa in carico. Questi elementi devono essere periodicamente rinnovati prima della scadenza dei certificati.</a:t>
            </a:r>
            <a:endParaRPr lang="en-US" sz="1625" dirty="0"/>
          </a:p>
        </p:txBody>
      </p:sp>
      <p:pic>
        <p:nvPicPr>
          <p:cNvPr id="18" name="Image 5" descr="preencoded.png"/>
          <p:cNvPicPr>
            <a:picLocks noChangeAspect="1"/>
          </p:cNvPicPr>
          <p:nvPr/>
        </p:nvPicPr>
        <p:blipFill>
          <a:blip r:embed="rId8"/>
          <a:stretch>
            <a:fillRect/>
          </a:stretch>
        </p:blipFill>
        <p:spPr>
          <a:xfrm>
            <a:off x="9275713" y="7070676"/>
            <a:ext cx="527149" cy="527149"/>
          </a:xfrm>
          <a:prstGeom prst="rect">
            <a:avLst/>
          </a:prstGeom>
        </p:spPr>
      </p:pic>
      <p:sp>
        <p:nvSpPr>
          <p:cNvPr id="19" name="Text 11"/>
          <p:cNvSpPr/>
          <p:nvPr/>
        </p:nvSpPr>
        <p:spPr>
          <a:xfrm>
            <a:off x="10066437" y="7195841"/>
            <a:ext cx="2768054" cy="329356"/>
          </a:xfrm>
          <a:prstGeom prst="rect">
            <a:avLst/>
          </a:prstGeom>
          <a:noFill/>
          <a:ln/>
        </p:spPr>
        <p:txBody>
          <a:bodyPr wrap="none" lIns="0" tIns="0" rIns="0" bIns="0" rtlCol="0" anchor="t"/>
          <a:lstStyle/>
          <a:p>
            <a:pPr>
              <a:lnSpc>
                <a:spcPts val="2563"/>
              </a:lnSpc>
            </a:pPr>
            <a:r>
              <a:rPr lang="en-US" sz="2063" dirty="0">
                <a:solidFill>
                  <a:srgbClr val="15213F"/>
                </a:solidFill>
                <a:latin typeface="Roboto Slab" pitchFamily="34" charset="0"/>
                <a:ea typeface="Roboto Slab" pitchFamily="34" charset="-122"/>
                <a:cs typeface="Roboto Slab" pitchFamily="34" charset="-120"/>
              </a:rPr>
              <a:t>Procedure di Controllo</a:t>
            </a:r>
            <a:endParaRPr lang="en-US" sz="2063" dirty="0"/>
          </a:p>
        </p:txBody>
      </p:sp>
      <p:sp>
        <p:nvSpPr>
          <p:cNvPr id="20" name="Text 12"/>
          <p:cNvSpPr/>
          <p:nvPr/>
        </p:nvSpPr>
        <p:spPr>
          <a:xfrm>
            <a:off x="10066437" y="7651701"/>
            <a:ext cx="7229326" cy="1349574"/>
          </a:xfrm>
          <a:prstGeom prst="rect">
            <a:avLst/>
          </a:prstGeom>
          <a:noFill/>
          <a:ln/>
        </p:spPr>
        <p:txBody>
          <a:bodyPr wrap="square" lIns="0" tIns="0" rIns="0" bIns="0" rtlCol="0" anchor="t"/>
          <a:lstStyle/>
          <a:p>
            <a:pPr>
              <a:lnSpc>
                <a:spcPts val="2625"/>
              </a:lnSpc>
            </a:pPr>
            <a:r>
              <a:rPr lang="en-US" sz="1625" dirty="0">
                <a:solidFill>
                  <a:srgbClr val="15213F"/>
                </a:solidFill>
                <a:latin typeface="Roboto" pitchFamily="34" charset="0"/>
                <a:ea typeface="Roboto" pitchFamily="34" charset="-122"/>
                <a:cs typeface="Roboto" pitchFamily="34" charset="-120"/>
              </a:rPr>
              <a:t>Verifiche periodiche dell'integrità dei documenti conservati, test di ripristino dai backup, audit delle operazioni effettuate, controlli sulla leggibilità dei formati e monitoraggio continuo dello stato del sistema. I risultati devono essere documentati e conservati.</a:t>
            </a:r>
            <a:endParaRPr lang="en-US" sz="1625"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8" y="729407"/>
            <a:ext cx="9009460" cy="620166"/>
          </a:xfrm>
          <a:prstGeom prst="rect">
            <a:avLst/>
          </a:prstGeom>
          <a:noFill/>
          <a:ln/>
        </p:spPr>
        <p:txBody>
          <a:bodyPr wrap="none" lIns="0" tIns="0" rIns="0" bIns="0" rtlCol="0" anchor="t"/>
          <a:lstStyle/>
          <a:p>
            <a:pPr>
              <a:lnSpc>
                <a:spcPts val="4875"/>
              </a:lnSpc>
            </a:pPr>
            <a:r>
              <a:rPr lang="en-US" sz="3875" dirty="0">
                <a:solidFill>
                  <a:srgbClr val="3257B8"/>
                </a:solidFill>
                <a:latin typeface="Roboto Slab" pitchFamily="34" charset="0"/>
                <a:ea typeface="Roboto Slab" pitchFamily="34" charset="-122"/>
                <a:cs typeface="Roboto Slab" pitchFamily="34" charset="-120"/>
              </a:rPr>
              <a:t>Il Processo di Conservazione: Timeline</a:t>
            </a:r>
            <a:endParaRPr lang="en-US" sz="3875" dirty="0"/>
          </a:p>
        </p:txBody>
      </p:sp>
      <p:sp>
        <p:nvSpPr>
          <p:cNvPr id="3" name="Shape 1"/>
          <p:cNvSpPr/>
          <p:nvPr/>
        </p:nvSpPr>
        <p:spPr>
          <a:xfrm>
            <a:off x="9129713" y="1746498"/>
            <a:ext cx="28575" cy="6952506"/>
          </a:xfrm>
          <a:prstGeom prst="roundRect">
            <a:avLst>
              <a:gd name="adj" fmla="val 104186"/>
            </a:avLst>
          </a:prstGeom>
          <a:solidFill>
            <a:srgbClr val="CFD2D8"/>
          </a:solidFill>
          <a:ln/>
        </p:spPr>
      </p:sp>
      <p:sp>
        <p:nvSpPr>
          <p:cNvPr id="4" name="Shape 2"/>
          <p:cNvSpPr/>
          <p:nvPr/>
        </p:nvSpPr>
        <p:spPr>
          <a:xfrm>
            <a:off x="8354020" y="1955453"/>
            <a:ext cx="595313" cy="28575"/>
          </a:xfrm>
          <a:prstGeom prst="roundRect">
            <a:avLst>
              <a:gd name="adj" fmla="val 104186"/>
            </a:avLst>
          </a:prstGeom>
          <a:solidFill>
            <a:srgbClr val="CFD2D8"/>
          </a:solidFill>
          <a:ln/>
        </p:spPr>
      </p:sp>
      <p:sp>
        <p:nvSpPr>
          <p:cNvPr id="5" name="Shape 3"/>
          <p:cNvSpPr/>
          <p:nvPr/>
        </p:nvSpPr>
        <p:spPr>
          <a:xfrm>
            <a:off x="8920758" y="1746498"/>
            <a:ext cx="446485" cy="446485"/>
          </a:xfrm>
          <a:prstGeom prst="roundRect">
            <a:avLst>
              <a:gd name="adj" fmla="val 6668"/>
            </a:avLst>
          </a:prstGeom>
          <a:solidFill>
            <a:srgbClr val="E9ECF2"/>
          </a:solidFill>
          <a:ln/>
        </p:spPr>
      </p:sp>
      <p:sp>
        <p:nvSpPr>
          <p:cNvPr id="6" name="Text 4"/>
          <p:cNvSpPr/>
          <p:nvPr/>
        </p:nvSpPr>
        <p:spPr>
          <a:xfrm>
            <a:off x="8995172" y="1783705"/>
            <a:ext cx="297656" cy="372070"/>
          </a:xfrm>
          <a:prstGeom prst="rect">
            <a:avLst/>
          </a:prstGeom>
          <a:noFill/>
          <a:ln/>
        </p:spPr>
        <p:txBody>
          <a:bodyPr wrap="none" lIns="0" tIns="0" rIns="0" bIns="0" rtlCol="0" anchor="t"/>
          <a:lstStyle/>
          <a:p>
            <a:pPr algn="ctr">
              <a:lnSpc>
                <a:spcPts val="2313"/>
              </a:lnSpc>
            </a:pPr>
            <a:r>
              <a:rPr lang="en-US" sz="2313" dirty="0">
                <a:solidFill>
                  <a:srgbClr val="15213F"/>
                </a:solidFill>
                <a:latin typeface="Roboto Slab" pitchFamily="34" charset="0"/>
                <a:ea typeface="Roboto Slab" pitchFamily="34" charset="-122"/>
                <a:cs typeface="Roboto Slab" pitchFamily="34" charset="-120"/>
              </a:rPr>
              <a:t>1</a:t>
            </a:r>
            <a:endParaRPr lang="en-US" sz="2313" dirty="0"/>
          </a:p>
        </p:txBody>
      </p:sp>
      <p:sp>
        <p:nvSpPr>
          <p:cNvPr id="7" name="Text 5"/>
          <p:cNvSpPr/>
          <p:nvPr/>
        </p:nvSpPr>
        <p:spPr>
          <a:xfrm>
            <a:off x="5670948" y="1814662"/>
            <a:ext cx="2480816" cy="310009"/>
          </a:xfrm>
          <a:prstGeom prst="rect">
            <a:avLst/>
          </a:prstGeom>
          <a:noFill/>
          <a:ln/>
        </p:spPr>
        <p:txBody>
          <a:bodyPr wrap="none" lIns="0" tIns="0" rIns="0" bIns="0" rtlCol="0" anchor="t"/>
          <a:lstStyle/>
          <a:p>
            <a:pPr algn="r">
              <a:lnSpc>
                <a:spcPts val="2438"/>
              </a:lnSpc>
            </a:pPr>
            <a:r>
              <a:rPr lang="en-US" sz="1938" dirty="0">
                <a:solidFill>
                  <a:srgbClr val="15213F"/>
                </a:solidFill>
                <a:latin typeface="Roboto Slab" pitchFamily="34" charset="0"/>
                <a:ea typeface="Roboto Slab" pitchFamily="34" charset="-122"/>
                <a:cs typeface="Roboto Slab" pitchFamily="34" charset="-120"/>
              </a:rPr>
              <a:t>Chiusura Documento</a:t>
            </a:r>
            <a:endParaRPr lang="en-US" sz="1938" dirty="0"/>
          </a:p>
        </p:txBody>
      </p:sp>
      <p:sp>
        <p:nvSpPr>
          <p:cNvPr id="8" name="Text 6"/>
          <p:cNvSpPr/>
          <p:nvPr/>
        </p:nvSpPr>
        <p:spPr>
          <a:xfrm>
            <a:off x="992238" y="2243733"/>
            <a:ext cx="7159526" cy="635199"/>
          </a:xfrm>
          <a:prstGeom prst="rect">
            <a:avLst/>
          </a:prstGeom>
          <a:noFill/>
          <a:ln/>
        </p:spPr>
        <p:txBody>
          <a:bodyPr wrap="square" lIns="0" tIns="0" rIns="0" bIns="0" rtlCol="0" anchor="t"/>
          <a:lstStyle/>
          <a:p>
            <a:pPr algn="r">
              <a:lnSpc>
                <a:spcPts val="2500"/>
              </a:lnSpc>
            </a:pPr>
            <a:r>
              <a:rPr lang="en-US" sz="1563" dirty="0">
                <a:solidFill>
                  <a:srgbClr val="15213F"/>
                </a:solidFill>
                <a:latin typeface="Roboto" pitchFamily="34" charset="0"/>
                <a:ea typeface="Roboto" pitchFamily="34" charset="-122"/>
                <a:cs typeface="Roboto" pitchFamily="34" charset="-120"/>
              </a:rPr>
              <a:t>Il documento viene chiuso al termine del procedimento, completato con tutti gli allegati e i metadati richiesti</a:t>
            </a:r>
            <a:endParaRPr lang="en-US" sz="1563" dirty="0"/>
          </a:p>
        </p:txBody>
      </p:sp>
      <p:sp>
        <p:nvSpPr>
          <p:cNvPr id="9" name="Shape 7"/>
          <p:cNvSpPr/>
          <p:nvPr/>
        </p:nvSpPr>
        <p:spPr>
          <a:xfrm>
            <a:off x="9338667" y="3146226"/>
            <a:ext cx="595313" cy="28575"/>
          </a:xfrm>
          <a:prstGeom prst="roundRect">
            <a:avLst>
              <a:gd name="adj" fmla="val 104186"/>
            </a:avLst>
          </a:prstGeom>
          <a:solidFill>
            <a:srgbClr val="CFD2D8"/>
          </a:solidFill>
          <a:ln/>
        </p:spPr>
      </p:sp>
      <p:sp>
        <p:nvSpPr>
          <p:cNvPr id="10" name="Shape 8"/>
          <p:cNvSpPr/>
          <p:nvPr/>
        </p:nvSpPr>
        <p:spPr>
          <a:xfrm>
            <a:off x="8920758" y="2937273"/>
            <a:ext cx="446485" cy="446485"/>
          </a:xfrm>
          <a:prstGeom prst="roundRect">
            <a:avLst>
              <a:gd name="adj" fmla="val 6668"/>
            </a:avLst>
          </a:prstGeom>
          <a:solidFill>
            <a:srgbClr val="E9ECF2"/>
          </a:solidFill>
          <a:ln/>
        </p:spPr>
      </p:sp>
      <p:sp>
        <p:nvSpPr>
          <p:cNvPr id="11" name="Text 9"/>
          <p:cNvSpPr/>
          <p:nvPr/>
        </p:nvSpPr>
        <p:spPr>
          <a:xfrm>
            <a:off x="8995172" y="2974479"/>
            <a:ext cx="297656" cy="372070"/>
          </a:xfrm>
          <a:prstGeom prst="rect">
            <a:avLst/>
          </a:prstGeom>
          <a:noFill/>
          <a:ln/>
        </p:spPr>
        <p:txBody>
          <a:bodyPr wrap="none" lIns="0" tIns="0" rIns="0" bIns="0" rtlCol="0" anchor="t"/>
          <a:lstStyle/>
          <a:p>
            <a:pPr algn="ctr">
              <a:lnSpc>
                <a:spcPts val="2313"/>
              </a:lnSpc>
            </a:pPr>
            <a:r>
              <a:rPr lang="en-US" sz="2313" dirty="0">
                <a:solidFill>
                  <a:srgbClr val="15213F"/>
                </a:solidFill>
                <a:latin typeface="Roboto Slab" pitchFamily="34" charset="0"/>
                <a:ea typeface="Roboto Slab" pitchFamily="34" charset="-122"/>
                <a:cs typeface="Roboto Slab" pitchFamily="34" charset="-120"/>
              </a:rPr>
              <a:t>2</a:t>
            </a:r>
            <a:endParaRPr lang="en-US" sz="2313" dirty="0"/>
          </a:p>
        </p:txBody>
      </p:sp>
      <p:sp>
        <p:nvSpPr>
          <p:cNvPr id="12" name="Text 10"/>
          <p:cNvSpPr/>
          <p:nvPr/>
        </p:nvSpPr>
        <p:spPr>
          <a:xfrm>
            <a:off x="10136238" y="3005436"/>
            <a:ext cx="2480816" cy="310009"/>
          </a:xfrm>
          <a:prstGeom prst="rect">
            <a:avLst/>
          </a:prstGeom>
          <a:noFill/>
          <a:ln/>
        </p:spPr>
        <p:txBody>
          <a:bodyPr wrap="none" lIns="0" tIns="0" rIns="0" bIns="0" rtlCol="0" anchor="t"/>
          <a:lstStyle/>
          <a:p>
            <a:pPr>
              <a:lnSpc>
                <a:spcPts val="2438"/>
              </a:lnSpc>
            </a:pPr>
            <a:r>
              <a:rPr lang="en-US" sz="1938" dirty="0">
                <a:solidFill>
                  <a:srgbClr val="15213F"/>
                </a:solidFill>
                <a:latin typeface="Roboto Slab" pitchFamily="34" charset="0"/>
                <a:ea typeface="Roboto Slab" pitchFamily="34" charset="-122"/>
                <a:cs typeface="Roboto Slab" pitchFamily="34" charset="-120"/>
              </a:rPr>
              <a:t>Preparazione</a:t>
            </a:r>
            <a:endParaRPr lang="en-US" sz="1938" dirty="0"/>
          </a:p>
        </p:txBody>
      </p:sp>
      <p:sp>
        <p:nvSpPr>
          <p:cNvPr id="13" name="Text 11"/>
          <p:cNvSpPr/>
          <p:nvPr/>
        </p:nvSpPr>
        <p:spPr>
          <a:xfrm>
            <a:off x="10136238" y="3434507"/>
            <a:ext cx="7159526" cy="635199"/>
          </a:xfrm>
          <a:prstGeom prst="rect">
            <a:avLst/>
          </a:prstGeom>
          <a:noFill/>
          <a:ln/>
        </p:spPr>
        <p:txBody>
          <a:bodyPr wrap="square" lIns="0" tIns="0" rIns="0" bIns="0" rtlCol="0" anchor="t"/>
          <a:lstStyle/>
          <a:p>
            <a:pPr>
              <a:lnSpc>
                <a:spcPts val="2500"/>
              </a:lnSpc>
            </a:pPr>
            <a:r>
              <a:rPr lang="en-US" sz="1563" dirty="0">
                <a:solidFill>
                  <a:srgbClr val="15213F"/>
                </a:solidFill>
                <a:latin typeface="Roboto" pitchFamily="34" charset="0"/>
                <a:ea typeface="Roboto" pitchFamily="34" charset="-122"/>
                <a:cs typeface="Roboto" pitchFamily="34" charset="-120"/>
              </a:rPr>
              <a:t>Verifica della conformità, conversione in formato di conservazione (es. PDF/A), apposizione firma digitale</a:t>
            </a:r>
            <a:endParaRPr lang="en-US" sz="1563" dirty="0"/>
          </a:p>
        </p:txBody>
      </p:sp>
      <p:sp>
        <p:nvSpPr>
          <p:cNvPr id="14" name="Shape 12"/>
          <p:cNvSpPr/>
          <p:nvPr/>
        </p:nvSpPr>
        <p:spPr>
          <a:xfrm>
            <a:off x="8354020" y="4172545"/>
            <a:ext cx="595313" cy="28575"/>
          </a:xfrm>
          <a:prstGeom prst="roundRect">
            <a:avLst>
              <a:gd name="adj" fmla="val 104186"/>
            </a:avLst>
          </a:prstGeom>
          <a:solidFill>
            <a:srgbClr val="CFD2D8"/>
          </a:solidFill>
          <a:ln/>
        </p:spPr>
      </p:sp>
      <p:sp>
        <p:nvSpPr>
          <p:cNvPr id="15" name="Shape 13"/>
          <p:cNvSpPr/>
          <p:nvPr/>
        </p:nvSpPr>
        <p:spPr>
          <a:xfrm>
            <a:off x="8920758" y="3963591"/>
            <a:ext cx="446485" cy="446485"/>
          </a:xfrm>
          <a:prstGeom prst="roundRect">
            <a:avLst>
              <a:gd name="adj" fmla="val 6668"/>
            </a:avLst>
          </a:prstGeom>
          <a:solidFill>
            <a:srgbClr val="E9ECF2"/>
          </a:solidFill>
          <a:ln/>
        </p:spPr>
      </p:sp>
      <p:sp>
        <p:nvSpPr>
          <p:cNvPr id="16" name="Text 14"/>
          <p:cNvSpPr/>
          <p:nvPr/>
        </p:nvSpPr>
        <p:spPr>
          <a:xfrm>
            <a:off x="8995172" y="4000798"/>
            <a:ext cx="297656" cy="372070"/>
          </a:xfrm>
          <a:prstGeom prst="rect">
            <a:avLst/>
          </a:prstGeom>
          <a:noFill/>
          <a:ln/>
        </p:spPr>
        <p:txBody>
          <a:bodyPr wrap="none" lIns="0" tIns="0" rIns="0" bIns="0" rtlCol="0" anchor="t"/>
          <a:lstStyle/>
          <a:p>
            <a:pPr algn="ctr">
              <a:lnSpc>
                <a:spcPts val="2313"/>
              </a:lnSpc>
            </a:pPr>
            <a:r>
              <a:rPr lang="en-US" sz="2313" dirty="0">
                <a:solidFill>
                  <a:srgbClr val="15213F"/>
                </a:solidFill>
                <a:latin typeface="Roboto Slab" pitchFamily="34" charset="0"/>
                <a:ea typeface="Roboto Slab" pitchFamily="34" charset="-122"/>
                <a:cs typeface="Roboto Slab" pitchFamily="34" charset="-120"/>
              </a:rPr>
              <a:t>3</a:t>
            </a:r>
            <a:endParaRPr lang="en-US" sz="2313" dirty="0"/>
          </a:p>
        </p:txBody>
      </p:sp>
      <p:sp>
        <p:nvSpPr>
          <p:cNvPr id="17" name="Text 15"/>
          <p:cNvSpPr/>
          <p:nvPr/>
        </p:nvSpPr>
        <p:spPr>
          <a:xfrm>
            <a:off x="5670948" y="4031754"/>
            <a:ext cx="2480816" cy="310009"/>
          </a:xfrm>
          <a:prstGeom prst="rect">
            <a:avLst/>
          </a:prstGeom>
          <a:noFill/>
          <a:ln/>
        </p:spPr>
        <p:txBody>
          <a:bodyPr wrap="none" lIns="0" tIns="0" rIns="0" bIns="0" rtlCol="0" anchor="t"/>
          <a:lstStyle/>
          <a:p>
            <a:pPr algn="r">
              <a:lnSpc>
                <a:spcPts val="2438"/>
              </a:lnSpc>
            </a:pPr>
            <a:r>
              <a:rPr lang="en-US" sz="1938" dirty="0">
                <a:solidFill>
                  <a:srgbClr val="15213F"/>
                </a:solidFill>
                <a:latin typeface="Roboto Slab" pitchFamily="34" charset="0"/>
                <a:ea typeface="Roboto Slab" pitchFamily="34" charset="-122"/>
                <a:cs typeface="Roboto Slab" pitchFamily="34" charset="-120"/>
              </a:rPr>
              <a:t>Versamento</a:t>
            </a:r>
            <a:endParaRPr lang="en-US" sz="1938" dirty="0"/>
          </a:p>
        </p:txBody>
      </p:sp>
      <p:sp>
        <p:nvSpPr>
          <p:cNvPr id="18" name="Text 16"/>
          <p:cNvSpPr/>
          <p:nvPr/>
        </p:nvSpPr>
        <p:spPr>
          <a:xfrm>
            <a:off x="992238" y="4460826"/>
            <a:ext cx="7159526" cy="635199"/>
          </a:xfrm>
          <a:prstGeom prst="rect">
            <a:avLst/>
          </a:prstGeom>
          <a:noFill/>
          <a:ln/>
        </p:spPr>
        <p:txBody>
          <a:bodyPr wrap="square" lIns="0" tIns="0" rIns="0" bIns="0" rtlCol="0" anchor="t"/>
          <a:lstStyle/>
          <a:p>
            <a:pPr algn="r">
              <a:lnSpc>
                <a:spcPts val="2500"/>
              </a:lnSpc>
            </a:pPr>
            <a:r>
              <a:rPr lang="en-US" sz="1563" dirty="0">
                <a:solidFill>
                  <a:srgbClr val="15213F"/>
                </a:solidFill>
                <a:latin typeface="Roboto" pitchFamily="34" charset="0"/>
                <a:ea typeface="Roboto" pitchFamily="34" charset="-122"/>
                <a:cs typeface="Roboto" pitchFamily="34" charset="-120"/>
              </a:rPr>
              <a:t>Trasferimento del pacchetto di versamento dal sistema di gestione documentale al sistema di conservazione</a:t>
            </a:r>
            <a:endParaRPr lang="en-US" sz="1563" dirty="0"/>
          </a:p>
        </p:txBody>
      </p:sp>
      <p:sp>
        <p:nvSpPr>
          <p:cNvPr id="19" name="Shape 17"/>
          <p:cNvSpPr/>
          <p:nvPr/>
        </p:nvSpPr>
        <p:spPr>
          <a:xfrm>
            <a:off x="9338667" y="5199013"/>
            <a:ext cx="595313" cy="28575"/>
          </a:xfrm>
          <a:prstGeom prst="roundRect">
            <a:avLst>
              <a:gd name="adj" fmla="val 104186"/>
            </a:avLst>
          </a:prstGeom>
          <a:solidFill>
            <a:srgbClr val="CFD2D8"/>
          </a:solidFill>
          <a:ln/>
        </p:spPr>
      </p:sp>
      <p:sp>
        <p:nvSpPr>
          <p:cNvPr id="20" name="Shape 18"/>
          <p:cNvSpPr/>
          <p:nvPr/>
        </p:nvSpPr>
        <p:spPr>
          <a:xfrm>
            <a:off x="8920758" y="4990059"/>
            <a:ext cx="446485" cy="446485"/>
          </a:xfrm>
          <a:prstGeom prst="roundRect">
            <a:avLst>
              <a:gd name="adj" fmla="val 6668"/>
            </a:avLst>
          </a:prstGeom>
          <a:solidFill>
            <a:srgbClr val="E9ECF2"/>
          </a:solidFill>
          <a:ln/>
        </p:spPr>
      </p:sp>
      <p:sp>
        <p:nvSpPr>
          <p:cNvPr id="21" name="Text 19"/>
          <p:cNvSpPr/>
          <p:nvPr/>
        </p:nvSpPr>
        <p:spPr>
          <a:xfrm>
            <a:off x="8995172" y="5027265"/>
            <a:ext cx="297656" cy="372070"/>
          </a:xfrm>
          <a:prstGeom prst="rect">
            <a:avLst/>
          </a:prstGeom>
          <a:noFill/>
          <a:ln/>
        </p:spPr>
        <p:txBody>
          <a:bodyPr wrap="none" lIns="0" tIns="0" rIns="0" bIns="0" rtlCol="0" anchor="t"/>
          <a:lstStyle/>
          <a:p>
            <a:pPr algn="ctr">
              <a:lnSpc>
                <a:spcPts val="2313"/>
              </a:lnSpc>
            </a:pPr>
            <a:r>
              <a:rPr lang="en-US" sz="2313" dirty="0">
                <a:solidFill>
                  <a:srgbClr val="15213F"/>
                </a:solidFill>
                <a:latin typeface="Roboto Slab" pitchFamily="34" charset="0"/>
                <a:ea typeface="Roboto Slab" pitchFamily="34" charset="-122"/>
                <a:cs typeface="Roboto Slab" pitchFamily="34" charset="-120"/>
              </a:rPr>
              <a:t>4</a:t>
            </a:r>
            <a:endParaRPr lang="en-US" sz="2313" dirty="0"/>
          </a:p>
        </p:txBody>
      </p:sp>
      <p:sp>
        <p:nvSpPr>
          <p:cNvPr id="22" name="Text 20"/>
          <p:cNvSpPr/>
          <p:nvPr/>
        </p:nvSpPr>
        <p:spPr>
          <a:xfrm>
            <a:off x="10136238" y="5058222"/>
            <a:ext cx="2480816" cy="310009"/>
          </a:xfrm>
          <a:prstGeom prst="rect">
            <a:avLst/>
          </a:prstGeom>
          <a:noFill/>
          <a:ln/>
        </p:spPr>
        <p:txBody>
          <a:bodyPr wrap="none" lIns="0" tIns="0" rIns="0" bIns="0" rtlCol="0" anchor="t"/>
          <a:lstStyle/>
          <a:p>
            <a:pPr>
              <a:lnSpc>
                <a:spcPts val="2438"/>
              </a:lnSpc>
            </a:pPr>
            <a:r>
              <a:rPr lang="en-US" sz="1938" dirty="0">
                <a:solidFill>
                  <a:srgbClr val="15213F"/>
                </a:solidFill>
                <a:latin typeface="Roboto Slab" pitchFamily="34" charset="0"/>
                <a:ea typeface="Roboto Slab" pitchFamily="34" charset="-122"/>
                <a:cs typeface="Roboto Slab" pitchFamily="34" charset="-120"/>
              </a:rPr>
              <a:t>Presa in Carico</a:t>
            </a:r>
            <a:endParaRPr lang="en-US" sz="1938" dirty="0"/>
          </a:p>
        </p:txBody>
      </p:sp>
      <p:sp>
        <p:nvSpPr>
          <p:cNvPr id="23" name="Text 21"/>
          <p:cNvSpPr/>
          <p:nvPr/>
        </p:nvSpPr>
        <p:spPr>
          <a:xfrm>
            <a:off x="10136238" y="5487293"/>
            <a:ext cx="7159526" cy="635199"/>
          </a:xfrm>
          <a:prstGeom prst="rect">
            <a:avLst/>
          </a:prstGeom>
          <a:noFill/>
          <a:ln/>
        </p:spPr>
        <p:txBody>
          <a:bodyPr wrap="square" lIns="0" tIns="0" rIns="0" bIns="0" rtlCol="0" anchor="t"/>
          <a:lstStyle/>
          <a:p>
            <a:pPr>
              <a:lnSpc>
                <a:spcPts val="2500"/>
              </a:lnSpc>
            </a:pPr>
            <a:r>
              <a:rPr lang="en-US" sz="1563" dirty="0">
                <a:solidFill>
                  <a:srgbClr val="15213F"/>
                </a:solidFill>
                <a:latin typeface="Roboto" pitchFamily="34" charset="0"/>
                <a:ea typeface="Roboto" pitchFamily="34" charset="-122"/>
                <a:cs typeface="Roboto" pitchFamily="34" charset="-120"/>
              </a:rPr>
              <a:t>Verifica dell'integrità, generazione del pacchetto di archiviazione, firma del responsabile e marca temporale</a:t>
            </a:r>
            <a:endParaRPr lang="en-US" sz="1563" dirty="0"/>
          </a:p>
        </p:txBody>
      </p:sp>
      <p:sp>
        <p:nvSpPr>
          <p:cNvPr id="24" name="Shape 22"/>
          <p:cNvSpPr/>
          <p:nvPr/>
        </p:nvSpPr>
        <p:spPr>
          <a:xfrm>
            <a:off x="8354020" y="6225480"/>
            <a:ext cx="595313" cy="28575"/>
          </a:xfrm>
          <a:prstGeom prst="roundRect">
            <a:avLst>
              <a:gd name="adj" fmla="val 104186"/>
            </a:avLst>
          </a:prstGeom>
          <a:solidFill>
            <a:srgbClr val="CFD2D8"/>
          </a:solidFill>
          <a:ln/>
        </p:spPr>
      </p:sp>
      <p:sp>
        <p:nvSpPr>
          <p:cNvPr id="25" name="Shape 23"/>
          <p:cNvSpPr/>
          <p:nvPr/>
        </p:nvSpPr>
        <p:spPr>
          <a:xfrm>
            <a:off x="8920758" y="6016526"/>
            <a:ext cx="446485" cy="446485"/>
          </a:xfrm>
          <a:prstGeom prst="roundRect">
            <a:avLst>
              <a:gd name="adj" fmla="val 6668"/>
            </a:avLst>
          </a:prstGeom>
          <a:solidFill>
            <a:srgbClr val="E9ECF2"/>
          </a:solidFill>
          <a:ln/>
        </p:spPr>
      </p:sp>
      <p:sp>
        <p:nvSpPr>
          <p:cNvPr id="26" name="Text 24"/>
          <p:cNvSpPr/>
          <p:nvPr/>
        </p:nvSpPr>
        <p:spPr>
          <a:xfrm>
            <a:off x="8995172" y="6053733"/>
            <a:ext cx="297656" cy="372070"/>
          </a:xfrm>
          <a:prstGeom prst="rect">
            <a:avLst/>
          </a:prstGeom>
          <a:noFill/>
          <a:ln/>
        </p:spPr>
        <p:txBody>
          <a:bodyPr wrap="none" lIns="0" tIns="0" rIns="0" bIns="0" rtlCol="0" anchor="t"/>
          <a:lstStyle/>
          <a:p>
            <a:pPr algn="ctr">
              <a:lnSpc>
                <a:spcPts val="2313"/>
              </a:lnSpc>
            </a:pPr>
            <a:r>
              <a:rPr lang="en-US" sz="2313" dirty="0">
                <a:solidFill>
                  <a:srgbClr val="15213F"/>
                </a:solidFill>
                <a:latin typeface="Roboto Slab" pitchFamily="34" charset="0"/>
                <a:ea typeface="Roboto Slab" pitchFamily="34" charset="-122"/>
                <a:cs typeface="Roboto Slab" pitchFamily="34" charset="-120"/>
              </a:rPr>
              <a:t>5</a:t>
            </a:r>
            <a:endParaRPr lang="en-US" sz="2313" dirty="0"/>
          </a:p>
        </p:txBody>
      </p:sp>
      <p:sp>
        <p:nvSpPr>
          <p:cNvPr id="27" name="Text 25"/>
          <p:cNvSpPr/>
          <p:nvPr/>
        </p:nvSpPr>
        <p:spPr>
          <a:xfrm>
            <a:off x="5670948" y="6084689"/>
            <a:ext cx="2480816" cy="310009"/>
          </a:xfrm>
          <a:prstGeom prst="rect">
            <a:avLst/>
          </a:prstGeom>
          <a:noFill/>
          <a:ln/>
        </p:spPr>
        <p:txBody>
          <a:bodyPr wrap="none" lIns="0" tIns="0" rIns="0" bIns="0" rtlCol="0" anchor="t"/>
          <a:lstStyle/>
          <a:p>
            <a:pPr algn="r">
              <a:lnSpc>
                <a:spcPts val="2438"/>
              </a:lnSpc>
            </a:pPr>
            <a:r>
              <a:rPr lang="en-US" sz="1938" dirty="0">
                <a:solidFill>
                  <a:srgbClr val="15213F"/>
                </a:solidFill>
                <a:latin typeface="Roboto Slab" pitchFamily="34" charset="0"/>
                <a:ea typeface="Roboto Slab" pitchFamily="34" charset="-122"/>
                <a:cs typeface="Roboto Slab" pitchFamily="34" charset="-120"/>
              </a:rPr>
              <a:t>Conservazione</a:t>
            </a:r>
            <a:endParaRPr lang="en-US" sz="1938" dirty="0"/>
          </a:p>
        </p:txBody>
      </p:sp>
      <p:sp>
        <p:nvSpPr>
          <p:cNvPr id="28" name="Text 26"/>
          <p:cNvSpPr/>
          <p:nvPr/>
        </p:nvSpPr>
        <p:spPr>
          <a:xfrm>
            <a:off x="992238" y="6513761"/>
            <a:ext cx="7159526" cy="635199"/>
          </a:xfrm>
          <a:prstGeom prst="rect">
            <a:avLst/>
          </a:prstGeom>
          <a:noFill/>
          <a:ln/>
        </p:spPr>
        <p:txBody>
          <a:bodyPr wrap="square" lIns="0" tIns="0" rIns="0" bIns="0" rtlCol="0" anchor="t"/>
          <a:lstStyle/>
          <a:p>
            <a:pPr algn="r">
              <a:lnSpc>
                <a:spcPts val="2500"/>
              </a:lnSpc>
            </a:pPr>
            <a:r>
              <a:rPr lang="en-US" sz="1563" dirty="0">
                <a:solidFill>
                  <a:srgbClr val="15213F"/>
                </a:solidFill>
                <a:latin typeface="Roboto" pitchFamily="34" charset="0"/>
                <a:ea typeface="Roboto" pitchFamily="34" charset="-122"/>
                <a:cs typeface="Roboto" pitchFamily="34" charset="-120"/>
              </a:rPr>
              <a:t>Memorizzazione permanente con backup ridondanti, monitoraggio continuo e verifiche periodiche di integrità</a:t>
            </a:r>
            <a:endParaRPr lang="en-US" sz="1563" dirty="0"/>
          </a:p>
        </p:txBody>
      </p:sp>
      <p:sp>
        <p:nvSpPr>
          <p:cNvPr id="29" name="Shape 27"/>
          <p:cNvSpPr/>
          <p:nvPr/>
        </p:nvSpPr>
        <p:spPr>
          <a:xfrm>
            <a:off x="9338667" y="7251948"/>
            <a:ext cx="595313" cy="28575"/>
          </a:xfrm>
          <a:prstGeom prst="roundRect">
            <a:avLst>
              <a:gd name="adj" fmla="val 104186"/>
            </a:avLst>
          </a:prstGeom>
          <a:solidFill>
            <a:srgbClr val="CFD2D8"/>
          </a:solidFill>
          <a:ln/>
        </p:spPr>
      </p:sp>
      <p:sp>
        <p:nvSpPr>
          <p:cNvPr id="30" name="Shape 28"/>
          <p:cNvSpPr/>
          <p:nvPr/>
        </p:nvSpPr>
        <p:spPr>
          <a:xfrm>
            <a:off x="8920758" y="7042994"/>
            <a:ext cx="446485" cy="446485"/>
          </a:xfrm>
          <a:prstGeom prst="roundRect">
            <a:avLst>
              <a:gd name="adj" fmla="val 6668"/>
            </a:avLst>
          </a:prstGeom>
          <a:solidFill>
            <a:srgbClr val="E9ECF2"/>
          </a:solidFill>
          <a:ln/>
        </p:spPr>
      </p:sp>
      <p:sp>
        <p:nvSpPr>
          <p:cNvPr id="31" name="Text 29"/>
          <p:cNvSpPr/>
          <p:nvPr/>
        </p:nvSpPr>
        <p:spPr>
          <a:xfrm>
            <a:off x="8995172" y="7080200"/>
            <a:ext cx="297656" cy="372070"/>
          </a:xfrm>
          <a:prstGeom prst="rect">
            <a:avLst/>
          </a:prstGeom>
          <a:noFill/>
          <a:ln/>
        </p:spPr>
        <p:txBody>
          <a:bodyPr wrap="none" lIns="0" tIns="0" rIns="0" bIns="0" rtlCol="0" anchor="t"/>
          <a:lstStyle/>
          <a:p>
            <a:pPr algn="ctr">
              <a:lnSpc>
                <a:spcPts val="2313"/>
              </a:lnSpc>
            </a:pPr>
            <a:r>
              <a:rPr lang="en-US" sz="2313" dirty="0">
                <a:solidFill>
                  <a:srgbClr val="15213F"/>
                </a:solidFill>
                <a:latin typeface="Roboto Slab" pitchFamily="34" charset="0"/>
                <a:ea typeface="Roboto Slab" pitchFamily="34" charset="-122"/>
                <a:cs typeface="Roboto Slab" pitchFamily="34" charset="-120"/>
              </a:rPr>
              <a:t>6</a:t>
            </a:r>
            <a:endParaRPr lang="en-US" sz="2313" dirty="0"/>
          </a:p>
        </p:txBody>
      </p:sp>
      <p:sp>
        <p:nvSpPr>
          <p:cNvPr id="32" name="Text 30"/>
          <p:cNvSpPr/>
          <p:nvPr/>
        </p:nvSpPr>
        <p:spPr>
          <a:xfrm>
            <a:off x="10136238" y="7111157"/>
            <a:ext cx="2480816" cy="310009"/>
          </a:xfrm>
          <a:prstGeom prst="rect">
            <a:avLst/>
          </a:prstGeom>
          <a:noFill/>
          <a:ln/>
        </p:spPr>
        <p:txBody>
          <a:bodyPr wrap="none" lIns="0" tIns="0" rIns="0" bIns="0" rtlCol="0" anchor="t"/>
          <a:lstStyle/>
          <a:p>
            <a:pPr>
              <a:lnSpc>
                <a:spcPts val="2438"/>
              </a:lnSpc>
            </a:pPr>
            <a:r>
              <a:rPr lang="en-US" sz="1938" dirty="0">
                <a:solidFill>
                  <a:srgbClr val="15213F"/>
                </a:solidFill>
                <a:latin typeface="Roboto Slab" pitchFamily="34" charset="0"/>
                <a:ea typeface="Roboto Slab" pitchFamily="34" charset="-122"/>
                <a:cs typeface="Roboto Slab" pitchFamily="34" charset="-120"/>
              </a:rPr>
              <a:t>Esibizione</a:t>
            </a:r>
            <a:endParaRPr lang="en-US" sz="1938" dirty="0"/>
          </a:p>
        </p:txBody>
      </p:sp>
      <p:sp>
        <p:nvSpPr>
          <p:cNvPr id="33" name="Text 31"/>
          <p:cNvSpPr/>
          <p:nvPr/>
        </p:nvSpPr>
        <p:spPr>
          <a:xfrm>
            <a:off x="10136238" y="7540229"/>
            <a:ext cx="7159526" cy="635199"/>
          </a:xfrm>
          <a:prstGeom prst="rect">
            <a:avLst/>
          </a:prstGeom>
          <a:noFill/>
          <a:ln/>
        </p:spPr>
        <p:txBody>
          <a:bodyPr wrap="square" lIns="0" tIns="0" rIns="0" bIns="0" rtlCol="0" anchor="t"/>
          <a:lstStyle/>
          <a:p>
            <a:pPr>
              <a:lnSpc>
                <a:spcPts val="2500"/>
              </a:lnSpc>
            </a:pPr>
            <a:r>
              <a:rPr lang="en-US" sz="1563" dirty="0">
                <a:solidFill>
                  <a:srgbClr val="15213F"/>
                </a:solidFill>
                <a:latin typeface="Roboto" pitchFamily="34" charset="0"/>
                <a:ea typeface="Roboto" pitchFamily="34" charset="-122"/>
                <a:cs typeface="Roboto" pitchFamily="34" charset="-120"/>
              </a:rPr>
              <a:t>Possibilità di recuperare e visualizzare il documento conservato con attestazione di conformità all'originale</a:t>
            </a:r>
            <a:endParaRPr lang="en-US" sz="1563" dirty="0"/>
          </a:p>
        </p:txBody>
      </p:sp>
      <p:sp>
        <p:nvSpPr>
          <p:cNvPr id="34" name="Text 32"/>
          <p:cNvSpPr/>
          <p:nvPr/>
        </p:nvSpPr>
        <p:spPr>
          <a:xfrm>
            <a:off x="992238" y="8922247"/>
            <a:ext cx="16303526" cy="635199"/>
          </a:xfrm>
          <a:prstGeom prst="rect">
            <a:avLst/>
          </a:prstGeom>
          <a:noFill/>
          <a:ln/>
        </p:spPr>
        <p:txBody>
          <a:bodyPr wrap="square" lIns="0" tIns="0" rIns="0" bIns="0" rtlCol="0" anchor="t"/>
          <a:lstStyle/>
          <a:p>
            <a:pPr>
              <a:lnSpc>
                <a:spcPts val="2500"/>
              </a:lnSpc>
            </a:pPr>
            <a:r>
              <a:rPr lang="en-US" sz="1563" dirty="0">
                <a:solidFill>
                  <a:srgbClr val="15213F"/>
                </a:solidFill>
                <a:latin typeface="Roboto" pitchFamily="34" charset="0"/>
                <a:ea typeface="Roboto" pitchFamily="34" charset="-122"/>
                <a:cs typeface="Roboto" pitchFamily="34" charset="-120"/>
              </a:rPr>
              <a:t>L'intero processo deve essere completato entro 5 giorni dalla chiusura del documento per i documenti informatici, mentre per quelli analogici scansionati i tempi possono essere più ampi ma devono essere definiti nel manuale di conservazione.</a:t>
            </a:r>
            <a:endParaRPr lang="en-US" sz="1563"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81372" y="674638"/>
            <a:ext cx="8837563" cy="498276"/>
          </a:xfrm>
          <a:prstGeom prst="rect">
            <a:avLst/>
          </a:prstGeom>
          <a:noFill/>
          <a:ln/>
        </p:spPr>
        <p:txBody>
          <a:bodyPr wrap="none" lIns="0" tIns="0" rIns="0" bIns="0" rtlCol="0" anchor="t"/>
          <a:lstStyle/>
          <a:p>
            <a:pPr>
              <a:lnSpc>
                <a:spcPts val="3875"/>
              </a:lnSpc>
            </a:pPr>
            <a:r>
              <a:rPr lang="en-US" sz="3125" dirty="0">
                <a:solidFill>
                  <a:srgbClr val="3257B8"/>
                </a:solidFill>
                <a:latin typeface="Roboto Slab" pitchFamily="34" charset="0"/>
                <a:ea typeface="Roboto Slab" pitchFamily="34" charset="-122"/>
                <a:cs typeface="Roboto Slab" pitchFamily="34" charset="-120"/>
              </a:rPr>
              <a:t>Esempio Pratico: Gestione Istanza del Cittadino</a:t>
            </a:r>
            <a:endParaRPr lang="en-US" sz="3125" dirty="0"/>
          </a:p>
        </p:txBody>
      </p:sp>
      <p:sp>
        <p:nvSpPr>
          <p:cNvPr id="3" name="Text 1"/>
          <p:cNvSpPr/>
          <p:nvPr/>
        </p:nvSpPr>
        <p:spPr>
          <a:xfrm>
            <a:off x="981373" y="1236612"/>
            <a:ext cx="5147965" cy="298848"/>
          </a:xfrm>
          <a:prstGeom prst="rect">
            <a:avLst/>
          </a:prstGeom>
          <a:noFill/>
          <a:ln/>
        </p:spPr>
        <p:txBody>
          <a:bodyPr wrap="none" lIns="0" tIns="0" rIns="0" bIns="0" rtlCol="0" anchor="t"/>
          <a:lstStyle/>
          <a:p>
            <a:pPr>
              <a:lnSpc>
                <a:spcPts val="2313"/>
              </a:lnSpc>
            </a:pPr>
            <a:r>
              <a:rPr lang="en-US" sz="1875" dirty="0">
                <a:solidFill>
                  <a:srgbClr val="3257B8"/>
                </a:solidFill>
                <a:latin typeface="Roboto Slab" pitchFamily="34" charset="0"/>
                <a:ea typeface="Roboto Slab" pitchFamily="34" charset="-122"/>
                <a:cs typeface="Roboto Slab" pitchFamily="34" charset="-120"/>
              </a:rPr>
              <a:t>Dal Portale Online alla Conservazione Digitale</a:t>
            </a:r>
            <a:endParaRPr lang="en-US" sz="1875" dirty="0"/>
          </a:p>
        </p:txBody>
      </p:sp>
      <p:pic>
        <p:nvPicPr>
          <p:cNvPr id="4" name="Image 0" descr="preencoded.png"/>
          <p:cNvPicPr>
            <a:picLocks noChangeAspect="1"/>
          </p:cNvPicPr>
          <p:nvPr/>
        </p:nvPicPr>
        <p:blipFill>
          <a:blip r:embed="rId3"/>
          <a:stretch>
            <a:fillRect/>
          </a:stretch>
        </p:blipFill>
        <p:spPr>
          <a:xfrm>
            <a:off x="981373" y="1774626"/>
            <a:ext cx="478334" cy="1428750"/>
          </a:xfrm>
          <a:prstGeom prst="rect">
            <a:avLst/>
          </a:prstGeom>
        </p:spPr>
      </p:pic>
      <p:sp>
        <p:nvSpPr>
          <p:cNvPr id="5" name="Text 2"/>
          <p:cNvSpPr/>
          <p:nvPr/>
        </p:nvSpPr>
        <p:spPr>
          <a:xfrm>
            <a:off x="1619101" y="1934021"/>
            <a:ext cx="2064990" cy="249288"/>
          </a:xfrm>
          <a:prstGeom prst="rect">
            <a:avLst/>
          </a:prstGeom>
          <a:noFill/>
          <a:ln/>
        </p:spPr>
        <p:txBody>
          <a:bodyPr wrap="none" lIns="0" tIns="0" rIns="0" bIns="0" rtlCol="0" anchor="t"/>
          <a:lstStyle/>
          <a:p>
            <a:pPr>
              <a:lnSpc>
                <a:spcPts val="1938"/>
              </a:lnSpc>
            </a:pPr>
            <a:r>
              <a:rPr lang="en-US" sz="1563" dirty="0">
                <a:solidFill>
                  <a:srgbClr val="15213F"/>
                </a:solidFill>
                <a:latin typeface="Roboto Slab" pitchFamily="34" charset="0"/>
                <a:ea typeface="Roboto Slab" pitchFamily="34" charset="-122"/>
                <a:cs typeface="Roboto Slab" pitchFamily="34" charset="-120"/>
              </a:rPr>
              <a:t>Presentazione Istanza</a:t>
            </a:r>
            <a:endParaRPr lang="en-US" sz="1563" dirty="0"/>
          </a:p>
        </p:txBody>
      </p:sp>
      <p:sp>
        <p:nvSpPr>
          <p:cNvPr id="6" name="Text 3"/>
          <p:cNvSpPr/>
          <p:nvPr/>
        </p:nvSpPr>
        <p:spPr>
          <a:xfrm>
            <a:off x="1619102" y="2278856"/>
            <a:ext cx="15687526" cy="510480"/>
          </a:xfrm>
          <a:prstGeom prst="rect">
            <a:avLst/>
          </a:prstGeom>
          <a:noFill/>
          <a:ln/>
        </p:spPr>
        <p:txBody>
          <a:bodyPr wrap="square" lIns="0" tIns="0" rIns="0" bIns="0" rtlCol="0" anchor="t"/>
          <a:lstStyle/>
          <a:p>
            <a:pPr>
              <a:lnSpc>
                <a:spcPts val="2000"/>
              </a:lnSpc>
            </a:pPr>
            <a:r>
              <a:rPr lang="en-US" sz="1250" dirty="0">
                <a:solidFill>
                  <a:srgbClr val="15213F"/>
                </a:solidFill>
                <a:latin typeface="Roboto" pitchFamily="34" charset="0"/>
                <a:ea typeface="Roboto" pitchFamily="34" charset="-122"/>
                <a:cs typeface="Roboto" pitchFamily="34" charset="-120"/>
              </a:rPr>
              <a:t>Il cittadino accede al portale comunale tramite SPID o CIE e compila il modulo online per richiedere un'autorizzazione (es. occupazione suolo pubblico). Il sistema acquisisce automaticamente i dati anagrafici e permette l'upload di allegati. L'istanza viene firmata digitalmente dal cittadino.</a:t>
            </a:r>
            <a:endParaRPr lang="en-US" sz="1250" dirty="0"/>
          </a:p>
        </p:txBody>
      </p:sp>
      <p:pic>
        <p:nvPicPr>
          <p:cNvPr id="7" name="Image 1" descr="preencoded.png"/>
          <p:cNvPicPr>
            <a:picLocks noChangeAspect="1"/>
          </p:cNvPicPr>
          <p:nvPr/>
        </p:nvPicPr>
        <p:blipFill>
          <a:blip r:embed="rId3"/>
          <a:stretch>
            <a:fillRect/>
          </a:stretch>
        </p:blipFill>
        <p:spPr>
          <a:xfrm>
            <a:off x="1220541" y="3108126"/>
            <a:ext cx="478334" cy="1428750"/>
          </a:xfrm>
          <a:prstGeom prst="rect">
            <a:avLst/>
          </a:prstGeom>
        </p:spPr>
      </p:pic>
      <p:sp>
        <p:nvSpPr>
          <p:cNvPr id="8" name="Text 4"/>
          <p:cNvSpPr/>
          <p:nvPr/>
        </p:nvSpPr>
        <p:spPr>
          <a:xfrm>
            <a:off x="1858267" y="3267521"/>
            <a:ext cx="2599433" cy="249288"/>
          </a:xfrm>
          <a:prstGeom prst="rect">
            <a:avLst/>
          </a:prstGeom>
          <a:noFill/>
          <a:ln/>
        </p:spPr>
        <p:txBody>
          <a:bodyPr wrap="none" lIns="0" tIns="0" rIns="0" bIns="0" rtlCol="0" anchor="t"/>
          <a:lstStyle/>
          <a:p>
            <a:pPr>
              <a:lnSpc>
                <a:spcPts val="1938"/>
              </a:lnSpc>
            </a:pPr>
            <a:r>
              <a:rPr lang="en-US" sz="1563" dirty="0">
                <a:solidFill>
                  <a:srgbClr val="15213F"/>
                </a:solidFill>
                <a:latin typeface="Roboto Slab" pitchFamily="34" charset="0"/>
                <a:ea typeface="Roboto Slab" pitchFamily="34" charset="-122"/>
                <a:cs typeface="Roboto Slab" pitchFamily="34" charset="-120"/>
              </a:rPr>
              <a:t>Protocollazione Automatica</a:t>
            </a:r>
            <a:endParaRPr lang="en-US" sz="1563" dirty="0"/>
          </a:p>
        </p:txBody>
      </p:sp>
      <p:sp>
        <p:nvSpPr>
          <p:cNvPr id="9" name="Text 5"/>
          <p:cNvSpPr/>
          <p:nvPr/>
        </p:nvSpPr>
        <p:spPr>
          <a:xfrm>
            <a:off x="1858268" y="3612356"/>
            <a:ext cx="15448360" cy="510480"/>
          </a:xfrm>
          <a:prstGeom prst="rect">
            <a:avLst/>
          </a:prstGeom>
          <a:noFill/>
          <a:ln/>
        </p:spPr>
        <p:txBody>
          <a:bodyPr wrap="square" lIns="0" tIns="0" rIns="0" bIns="0" rtlCol="0" anchor="t"/>
          <a:lstStyle/>
          <a:p>
            <a:pPr>
              <a:lnSpc>
                <a:spcPts val="2000"/>
              </a:lnSpc>
            </a:pPr>
            <a:r>
              <a:rPr lang="en-US" sz="1250" dirty="0">
                <a:solidFill>
                  <a:srgbClr val="15213F"/>
                </a:solidFill>
                <a:latin typeface="Roboto" pitchFamily="34" charset="0"/>
                <a:ea typeface="Roboto" pitchFamily="34" charset="-122"/>
                <a:cs typeface="Roboto" pitchFamily="34" charset="-120"/>
              </a:rPr>
              <a:t>Il sistema di protocollo acquisisce automaticamente l'istanza appena inviata, assegna il numero progressivo, registra data e ora di acquisizione, estrae i metadati e genera la segnatura di protocollo. Il cittadino riceve immediatamente una ricevuta PEC con il numero di protocollo.</a:t>
            </a:r>
            <a:endParaRPr lang="en-US" sz="1250" dirty="0"/>
          </a:p>
        </p:txBody>
      </p:sp>
      <p:pic>
        <p:nvPicPr>
          <p:cNvPr id="10" name="Image 2" descr="preencoded.png"/>
          <p:cNvPicPr>
            <a:picLocks noChangeAspect="1"/>
          </p:cNvPicPr>
          <p:nvPr/>
        </p:nvPicPr>
        <p:blipFill>
          <a:blip r:embed="rId3"/>
          <a:stretch>
            <a:fillRect/>
          </a:stretch>
        </p:blipFill>
        <p:spPr>
          <a:xfrm>
            <a:off x="1459707" y="4441626"/>
            <a:ext cx="478334" cy="1428750"/>
          </a:xfrm>
          <a:prstGeom prst="rect">
            <a:avLst/>
          </a:prstGeom>
        </p:spPr>
      </p:pic>
      <p:sp>
        <p:nvSpPr>
          <p:cNvPr id="11" name="Text 6"/>
          <p:cNvSpPr/>
          <p:nvPr/>
        </p:nvSpPr>
        <p:spPr>
          <a:xfrm>
            <a:off x="2097436" y="4601021"/>
            <a:ext cx="2372766" cy="249288"/>
          </a:xfrm>
          <a:prstGeom prst="rect">
            <a:avLst/>
          </a:prstGeom>
          <a:noFill/>
          <a:ln/>
        </p:spPr>
        <p:txBody>
          <a:bodyPr wrap="none" lIns="0" tIns="0" rIns="0" bIns="0" rtlCol="0" anchor="t"/>
          <a:lstStyle/>
          <a:p>
            <a:pPr>
              <a:lnSpc>
                <a:spcPts val="1938"/>
              </a:lnSpc>
            </a:pPr>
            <a:r>
              <a:rPr lang="en-US" sz="1563" dirty="0">
                <a:solidFill>
                  <a:srgbClr val="15213F"/>
                </a:solidFill>
                <a:latin typeface="Roboto Slab" pitchFamily="34" charset="0"/>
                <a:ea typeface="Roboto Slab" pitchFamily="34" charset="-122"/>
                <a:cs typeface="Roboto Slab" pitchFamily="34" charset="-120"/>
              </a:rPr>
              <a:t>Smistamento Intelligente</a:t>
            </a:r>
            <a:endParaRPr lang="en-US" sz="1563" dirty="0"/>
          </a:p>
        </p:txBody>
      </p:sp>
      <p:sp>
        <p:nvSpPr>
          <p:cNvPr id="12" name="Text 7"/>
          <p:cNvSpPr/>
          <p:nvPr/>
        </p:nvSpPr>
        <p:spPr>
          <a:xfrm>
            <a:off x="2097435" y="4945856"/>
            <a:ext cx="15209193" cy="510480"/>
          </a:xfrm>
          <a:prstGeom prst="rect">
            <a:avLst/>
          </a:prstGeom>
          <a:noFill/>
          <a:ln/>
        </p:spPr>
        <p:txBody>
          <a:bodyPr wrap="square" lIns="0" tIns="0" rIns="0" bIns="0" rtlCol="0" anchor="t"/>
          <a:lstStyle/>
          <a:p>
            <a:pPr>
              <a:lnSpc>
                <a:spcPts val="2000"/>
              </a:lnSpc>
            </a:pPr>
            <a:r>
              <a:rPr lang="en-US" sz="1250" dirty="0">
                <a:solidFill>
                  <a:srgbClr val="15213F"/>
                </a:solidFill>
                <a:latin typeface="Roboto" pitchFamily="34" charset="0"/>
                <a:ea typeface="Roboto" pitchFamily="34" charset="-122"/>
                <a:cs typeface="Roboto" pitchFamily="34" charset="-120"/>
              </a:rPr>
              <a:t>In base alla tipologia di istanza, il sistema assegna automaticamente la pratica all'ufficio competente (es. Polizia Municipale - Ufficio Commercio). Il responsabile del procedimento riceve una notifica via email e può visualizzare l'istanza completa dal proprio pannello di controllo.</a:t>
            </a:r>
            <a:endParaRPr lang="en-US" sz="1250" dirty="0"/>
          </a:p>
        </p:txBody>
      </p:sp>
      <p:pic>
        <p:nvPicPr>
          <p:cNvPr id="13" name="Image 3" descr="preencoded.png"/>
          <p:cNvPicPr>
            <a:picLocks noChangeAspect="1"/>
          </p:cNvPicPr>
          <p:nvPr/>
        </p:nvPicPr>
        <p:blipFill>
          <a:blip r:embed="rId3"/>
          <a:stretch>
            <a:fillRect/>
          </a:stretch>
        </p:blipFill>
        <p:spPr>
          <a:xfrm>
            <a:off x="1699023" y="5775126"/>
            <a:ext cx="478334" cy="1428750"/>
          </a:xfrm>
          <a:prstGeom prst="rect">
            <a:avLst/>
          </a:prstGeom>
        </p:spPr>
      </p:pic>
      <p:sp>
        <p:nvSpPr>
          <p:cNvPr id="14" name="Text 8"/>
          <p:cNvSpPr/>
          <p:nvPr/>
        </p:nvSpPr>
        <p:spPr>
          <a:xfrm>
            <a:off x="2336750" y="5934521"/>
            <a:ext cx="1993553" cy="249288"/>
          </a:xfrm>
          <a:prstGeom prst="rect">
            <a:avLst/>
          </a:prstGeom>
          <a:noFill/>
          <a:ln/>
        </p:spPr>
        <p:txBody>
          <a:bodyPr wrap="none" lIns="0" tIns="0" rIns="0" bIns="0" rtlCol="0" anchor="t"/>
          <a:lstStyle/>
          <a:p>
            <a:pPr>
              <a:lnSpc>
                <a:spcPts val="1938"/>
              </a:lnSpc>
            </a:pPr>
            <a:r>
              <a:rPr lang="en-US" sz="1563" dirty="0">
                <a:solidFill>
                  <a:srgbClr val="15213F"/>
                </a:solidFill>
                <a:latin typeface="Roboto Slab" pitchFamily="34" charset="0"/>
                <a:ea typeface="Roboto Slab" pitchFamily="34" charset="-122"/>
                <a:cs typeface="Roboto Slab" pitchFamily="34" charset="-120"/>
              </a:rPr>
              <a:t>Istruttoria Digitale</a:t>
            </a:r>
            <a:endParaRPr lang="en-US" sz="1563" dirty="0"/>
          </a:p>
        </p:txBody>
      </p:sp>
      <p:sp>
        <p:nvSpPr>
          <p:cNvPr id="15" name="Text 9"/>
          <p:cNvSpPr/>
          <p:nvPr/>
        </p:nvSpPr>
        <p:spPr>
          <a:xfrm>
            <a:off x="2336750" y="6279356"/>
            <a:ext cx="14969878" cy="510480"/>
          </a:xfrm>
          <a:prstGeom prst="rect">
            <a:avLst/>
          </a:prstGeom>
          <a:noFill/>
          <a:ln/>
        </p:spPr>
        <p:txBody>
          <a:bodyPr wrap="square" lIns="0" tIns="0" rIns="0" bIns="0" rtlCol="0" anchor="t"/>
          <a:lstStyle/>
          <a:p>
            <a:pPr>
              <a:lnSpc>
                <a:spcPts val="2000"/>
              </a:lnSpc>
            </a:pPr>
            <a:r>
              <a:rPr lang="en-US" sz="1250" dirty="0">
                <a:solidFill>
                  <a:srgbClr val="15213F"/>
                </a:solidFill>
                <a:latin typeface="Roboto" pitchFamily="34" charset="0"/>
                <a:ea typeface="Roboto" pitchFamily="34" charset="-122"/>
                <a:cs typeface="Roboto" pitchFamily="34" charset="-120"/>
              </a:rPr>
              <a:t>Il funzionario apre il fascicolo digitale, verifica la completezza della documentazione, richiede eventuali integrazioni tramite il sistema (che genera automaticamente comunicazioni protocollate), effettua i controlli necessari e produce la determina di autorizzazione o diniego, tutto in formato digitale.</a:t>
            </a:r>
            <a:endParaRPr lang="en-US" sz="1250" dirty="0"/>
          </a:p>
        </p:txBody>
      </p:sp>
      <p:pic>
        <p:nvPicPr>
          <p:cNvPr id="16" name="Image 4" descr="preencoded.png"/>
          <p:cNvPicPr>
            <a:picLocks noChangeAspect="1"/>
          </p:cNvPicPr>
          <p:nvPr/>
        </p:nvPicPr>
        <p:blipFill>
          <a:blip r:embed="rId3"/>
          <a:stretch>
            <a:fillRect/>
          </a:stretch>
        </p:blipFill>
        <p:spPr>
          <a:xfrm>
            <a:off x="1459707" y="7108626"/>
            <a:ext cx="478334" cy="1428750"/>
          </a:xfrm>
          <a:prstGeom prst="rect">
            <a:avLst/>
          </a:prstGeom>
        </p:spPr>
      </p:pic>
      <p:sp>
        <p:nvSpPr>
          <p:cNvPr id="17" name="Text 10"/>
          <p:cNvSpPr/>
          <p:nvPr/>
        </p:nvSpPr>
        <p:spPr>
          <a:xfrm>
            <a:off x="2097435" y="7268021"/>
            <a:ext cx="2732038" cy="249288"/>
          </a:xfrm>
          <a:prstGeom prst="rect">
            <a:avLst/>
          </a:prstGeom>
          <a:noFill/>
          <a:ln/>
        </p:spPr>
        <p:txBody>
          <a:bodyPr wrap="none" lIns="0" tIns="0" rIns="0" bIns="0" rtlCol="0" anchor="t"/>
          <a:lstStyle/>
          <a:p>
            <a:pPr>
              <a:lnSpc>
                <a:spcPts val="1938"/>
              </a:lnSpc>
            </a:pPr>
            <a:r>
              <a:rPr lang="en-US" sz="1563" dirty="0">
                <a:solidFill>
                  <a:srgbClr val="15213F"/>
                </a:solidFill>
                <a:latin typeface="Roboto Slab" pitchFamily="34" charset="0"/>
                <a:ea typeface="Roboto Slab" pitchFamily="34" charset="-122"/>
                <a:cs typeface="Roboto Slab" pitchFamily="34" charset="-120"/>
              </a:rPr>
              <a:t>Firma e Invio Provvedimento</a:t>
            </a:r>
            <a:endParaRPr lang="en-US" sz="1563" dirty="0"/>
          </a:p>
        </p:txBody>
      </p:sp>
      <p:sp>
        <p:nvSpPr>
          <p:cNvPr id="18" name="Text 11"/>
          <p:cNvSpPr/>
          <p:nvPr/>
        </p:nvSpPr>
        <p:spPr>
          <a:xfrm>
            <a:off x="2097435" y="7612856"/>
            <a:ext cx="15209193" cy="510480"/>
          </a:xfrm>
          <a:prstGeom prst="rect">
            <a:avLst/>
          </a:prstGeom>
          <a:noFill/>
          <a:ln/>
        </p:spPr>
        <p:txBody>
          <a:bodyPr wrap="square" lIns="0" tIns="0" rIns="0" bIns="0" rtlCol="0" anchor="t"/>
          <a:lstStyle/>
          <a:p>
            <a:pPr>
              <a:lnSpc>
                <a:spcPts val="2000"/>
              </a:lnSpc>
            </a:pPr>
            <a:r>
              <a:rPr lang="en-US" sz="1250" dirty="0">
                <a:solidFill>
                  <a:srgbClr val="15213F"/>
                </a:solidFill>
                <a:latin typeface="Roboto" pitchFamily="34" charset="0"/>
                <a:ea typeface="Roboto" pitchFamily="34" charset="-122"/>
                <a:cs typeface="Roboto" pitchFamily="34" charset="-120"/>
              </a:rPr>
              <a:t>Il provvedimento finale viene sottoscritto digitalmente dal dirigente, protocollato automaticamente e inviato al cittadino via PEC. Il fascicolo viene chiuso e marcato come completato. Tutti i documenti del procedimento sono collegati e facilmente consultabili.</a:t>
            </a:r>
            <a:endParaRPr lang="en-US" sz="1250" dirty="0"/>
          </a:p>
        </p:txBody>
      </p:sp>
      <p:pic>
        <p:nvPicPr>
          <p:cNvPr id="19" name="Image 5" descr="preencoded.png"/>
          <p:cNvPicPr>
            <a:picLocks noChangeAspect="1"/>
          </p:cNvPicPr>
          <p:nvPr/>
        </p:nvPicPr>
        <p:blipFill>
          <a:blip r:embed="rId3"/>
          <a:stretch>
            <a:fillRect/>
          </a:stretch>
        </p:blipFill>
        <p:spPr>
          <a:xfrm>
            <a:off x="1220541" y="8442126"/>
            <a:ext cx="478334" cy="1428750"/>
          </a:xfrm>
          <a:prstGeom prst="rect">
            <a:avLst/>
          </a:prstGeom>
        </p:spPr>
      </p:pic>
      <p:sp>
        <p:nvSpPr>
          <p:cNvPr id="20" name="Text 12"/>
          <p:cNvSpPr/>
          <p:nvPr/>
        </p:nvSpPr>
        <p:spPr>
          <a:xfrm>
            <a:off x="1858268" y="8601521"/>
            <a:ext cx="2243584" cy="249288"/>
          </a:xfrm>
          <a:prstGeom prst="rect">
            <a:avLst/>
          </a:prstGeom>
          <a:noFill/>
          <a:ln/>
        </p:spPr>
        <p:txBody>
          <a:bodyPr wrap="none" lIns="0" tIns="0" rIns="0" bIns="0" rtlCol="0" anchor="t"/>
          <a:lstStyle/>
          <a:p>
            <a:pPr>
              <a:lnSpc>
                <a:spcPts val="1938"/>
              </a:lnSpc>
            </a:pPr>
            <a:r>
              <a:rPr lang="en-US" sz="1563" dirty="0">
                <a:solidFill>
                  <a:srgbClr val="15213F"/>
                </a:solidFill>
                <a:latin typeface="Roboto Slab" pitchFamily="34" charset="0"/>
                <a:ea typeface="Roboto Slab" pitchFamily="34" charset="-122"/>
                <a:cs typeface="Roboto Slab" pitchFamily="34" charset="-120"/>
              </a:rPr>
              <a:t>Conservazione a Norma</a:t>
            </a:r>
            <a:endParaRPr lang="en-US" sz="1563" dirty="0"/>
          </a:p>
        </p:txBody>
      </p:sp>
      <p:sp>
        <p:nvSpPr>
          <p:cNvPr id="21" name="Text 13"/>
          <p:cNvSpPr/>
          <p:nvPr/>
        </p:nvSpPr>
        <p:spPr>
          <a:xfrm>
            <a:off x="1858268" y="8946356"/>
            <a:ext cx="15448360" cy="510480"/>
          </a:xfrm>
          <a:prstGeom prst="rect">
            <a:avLst/>
          </a:prstGeom>
          <a:noFill/>
          <a:ln/>
        </p:spPr>
        <p:txBody>
          <a:bodyPr wrap="square" lIns="0" tIns="0" rIns="0" bIns="0" rtlCol="0" anchor="t"/>
          <a:lstStyle/>
          <a:p>
            <a:pPr>
              <a:lnSpc>
                <a:spcPts val="2000"/>
              </a:lnSpc>
            </a:pPr>
            <a:r>
              <a:rPr lang="en-US" sz="1250" dirty="0">
                <a:solidFill>
                  <a:srgbClr val="15213F"/>
                </a:solidFill>
                <a:latin typeface="Roboto" pitchFamily="34" charset="0"/>
                <a:ea typeface="Roboto" pitchFamily="34" charset="-122"/>
                <a:cs typeface="Roboto" pitchFamily="34" charset="-120"/>
              </a:rPr>
              <a:t>Dopo la chiusura, il fascicolo completo (istanza iniziale, documenti istruttori, provvedimento finale) viene versato nel sistema di conservazione, dove riceve firma del responsabile della conservazione e marca temporale, garantendo la preservazione nel tempo con valore legale.</a:t>
            </a:r>
            <a:endParaRPr lang="en-US" sz="12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09030" y="556171"/>
            <a:ext cx="7315200" cy="410915"/>
          </a:xfrm>
          <a:prstGeom prst="rect">
            <a:avLst/>
          </a:prstGeom>
          <a:noFill/>
          <a:ln/>
        </p:spPr>
        <p:txBody>
          <a:bodyPr wrap="none" lIns="0" tIns="0" rIns="0" bIns="0" rtlCol="0" anchor="t"/>
          <a:lstStyle/>
          <a:p>
            <a:pPr>
              <a:lnSpc>
                <a:spcPts val="3188"/>
              </a:lnSpc>
            </a:pPr>
            <a:r>
              <a:rPr lang="en-US" sz="2563" dirty="0">
                <a:solidFill>
                  <a:srgbClr val="3257B8"/>
                </a:solidFill>
                <a:latin typeface="Roboto Slab" pitchFamily="34" charset="0"/>
                <a:ea typeface="Roboto Slab" pitchFamily="34" charset="-122"/>
                <a:cs typeface="Roboto Slab" pitchFamily="34" charset="-120"/>
              </a:rPr>
              <a:t>Esempio Pratico: Ciclo di Vita di una Determina</a:t>
            </a:r>
            <a:endParaRPr lang="en-US" sz="2563" dirty="0"/>
          </a:p>
        </p:txBody>
      </p:sp>
      <p:sp>
        <p:nvSpPr>
          <p:cNvPr id="3" name="Text 1"/>
          <p:cNvSpPr/>
          <p:nvPr/>
        </p:nvSpPr>
        <p:spPr>
          <a:xfrm>
            <a:off x="809030" y="1295698"/>
            <a:ext cx="1972270" cy="246460"/>
          </a:xfrm>
          <a:prstGeom prst="rect">
            <a:avLst/>
          </a:prstGeom>
          <a:noFill/>
          <a:ln/>
        </p:spPr>
        <p:txBody>
          <a:bodyPr wrap="none" lIns="0" tIns="0" rIns="0" bIns="0" rtlCol="0" anchor="t"/>
          <a:lstStyle/>
          <a:p>
            <a:pPr>
              <a:lnSpc>
                <a:spcPts val="1938"/>
              </a:lnSpc>
            </a:pPr>
            <a:r>
              <a:rPr lang="en-US" sz="1500" dirty="0">
                <a:solidFill>
                  <a:srgbClr val="3257B8"/>
                </a:solidFill>
                <a:latin typeface="Roboto Slab" pitchFamily="34" charset="0"/>
                <a:ea typeface="Roboto Slab" pitchFamily="34" charset="-122"/>
                <a:cs typeface="Roboto Slab" pitchFamily="34" charset="-120"/>
              </a:rPr>
              <a:t>Fase di Formazione</a:t>
            </a:r>
            <a:endParaRPr lang="en-US" sz="1500" dirty="0"/>
          </a:p>
        </p:txBody>
      </p:sp>
      <p:sp>
        <p:nvSpPr>
          <p:cNvPr id="4" name="Text 2"/>
          <p:cNvSpPr/>
          <p:nvPr/>
        </p:nvSpPr>
        <p:spPr>
          <a:xfrm>
            <a:off x="809030" y="1673573"/>
            <a:ext cx="7325023" cy="1052215"/>
          </a:xfrm>
          <a:prstGeom prst="rect">
            <a:avLst/>
          </a:prstGeom>
          <a:noFill/>
          <a:ln/>
        </p:spPr>
        <p:txBody>
          <a:bodyPr wrap="square" lIns="0" tIns="0" rIns="0" bIns="0" rtlCol="0" anchor="t"/>
          <a:lstStyle/>
          <a:p>
            <a:pPr>
              <a:lnSpc>
                <a:spcPts val="1625"/>
              </a:lnSpc>
            </a:pPr>
            <a:r>
              <a:rPr lang="en-US" sz="1000" dirty="0">
                <a:solidFill>
                  <a:srgbClr val="15213F"/>
                </a:solidFill>
                <a:latin typeface="Roboto" pitchFamily="34" charset="0"/>
                <a:ea typeface="Roboto" pitchFamily="34" charset="-122"/>
                <a:cs typeface="Roboto" pitchFamily="34" charset="-120"/>
              </a:rPr>
              <a:t>Il dirigente o il responsabile del servizio redige la bozza di determina utilizzando un modello predefinito nel sistema di gestione documentale. La determina può riguardare l'affidamento di un incarico, l'approvazione di una spesa, l'adozione di un atto gestionale. Il sistema compila automaticamente alcuni campi (numero progressivo della determina, data, dati del firmatario) e richiede l'inserimento di altri metadati obbligatori (oggetto, classificazione, importo se pertinente, CIG/CUP se applicabile).</a:t>
            </a:r>
            <a:endParaRPr lang="en-US" sz="1000" dirty="0"/>
          </a:p>
        </p:txBody>
      </p:sp>
      <p:sp>
        <p:nvSpPr>
          <p:cNvPr id="5" name="Text 3"/>
          <p:cNvSpPr/>
          <p:nvPr/>
        </p:nvSpPr>
        <p:spPr>
          <a:xfrm>
            <a:off x="809030" y="2844105"/>
            <a:ext cx="7325023" cy="841773"/>
          </a:xfrm>
          <a:prstGeom prst="rect">
            <a:avLst/>
          </a:prstGeom>
          <a:noFill/>
          <a:ln/>
        </p:spPr>
        <p:txBody>
          <a:bodyPr wrap="square" lIns="0" tIns="0" rIns="0" bIns="0" rtlCol="0" anchor="t"/>
          <a:lstStyle/>
          <a:p>
            <a:pPr>
              <a:lnSpc>
                <a:spcPts val="1625"/>
              </a:lnSpc>
            </a:pPr>
            <a:r>
              <a:rPr lang="en-US" sz="1000" dirty="0">
                <a:solidFill>
                  <a:srgbClr val="15213F"/>
                </a:solidFill>
                <a:latin typeface="Roboto" pitchFamily="34" charset="0"/>
                <a:ea typeface="Roboto" pitchFamily="34" charset="-122"/>
                <a:cs typeface="Roboto" pitchFamily="34" charset="-120"/>
              </a:rPr>
              <a:t>Durante la redazione, il sistema effettua controlli automatici: verifica la disponibilità di budget per le determine di spesa, controlla la presenza di pareri obbligatori, valida la correttezza formale del documento rispetto ai requisiti normativi. Se necessario, il sistema richiede l'acquisizione di pareri da altri uffici (es. parere contabile del ragioniere) attraverso un workflow automatizzato.</a:t>
            </a:r>
            <a:endParaRPr lang="en-US" sz="1000" dirty="0"/>
          </a:p>
        </p:txBody>
      </p:sp>
      <p:pic>
        <p:nvPicPr>
          <p:cNvPr id="6" name="Image 0" descr="preencoded.png"/>
          <p:cNvPicPr>
            <a:picLocks noChangeAspect="1"/>
          </p:cNvPicPr>
          <p:nvPr/>
        </p:nvPicPr>
        <p:blipFill>
          <a:blip r:embed="rId3"/>
          <a:stretch>
            <a:fillRect/>
          </a:stretch>
        </p:blipFill>
        <p:spPr>
          <a:xfrm>
            <a:off x="8464154" y="1312069"/>
            <a:ext cx="5865614" cy="5865614"/>
          </a:xfrm>
          <a:prstGeom prst="rect">
            <a:avLst/>
          </a:prstGeom>
        </p:spPr>
      </p:pic>
      <p:sp>
        <p:nvSpPr>
          <p:cNvPr id="7" name="Text 4"/>
          <p:cNvSpPr/>
          <p:nvPr/>
        </p:nvSpPr>
        <p:spPr>
          <a:xfrm>
            <a:off x="8464154" y="7325469"/>
            <a:ext cx="1972270" cy="246460"/>
          </a:xfrm>
          <a:prstGeom prst="rect">
            <a:avLst/>
          </a:prstGeom>
          <a:noFill/>
          <a:ln/>
        </p:spPr>
        <p:txBody>
          <a:bodyPr wrap="none" lIns="0" tIns="0" rIns="0" bIns="0" rtlCol="0" anchor="t"/>
          <a:lstStyle/>
          <a:p>
            <a:pPr>
              <a:lnSpc>
                <a:spcPts val="1938"/>
              </a:lnSpc>
            </a:pPr>
            <a:r>
              <a:rPr lang="en-US" sz="1500" dirty="0">
                <a:solidFill>
                  <a:srgbClr val="3257B8"/>
                </a:solidFill>
                <a:latin typeface="Roboto Slab" pitchFamily="34" charset="0"/>
                <a:ea typeface="Roboto Slab" pitchFamily="34" charset="-122"/>
                <a:cs typeface="Roboto Slab" pitchFamily="34" charset="-120"/>
              </a:rPr>
              <a:t>Acquisizione Pareri</a:t>
            </a:r>
            <a:endParaRPr lang="en-US" sz="1500" dirty="0"/>
          </a:p>
        </p:txBody>
      </p:sp>
      <p:pic>
        <p:nvPicPr>
          <p:cNvPr id="8" name="Image 1" descr="preencoded.png"/>
          <p:cNvPicPr>
            <a:picLocks noChangeAspect="1"/>
          </p:cNvPicPr>
          <p:nvPr/>
        </p:nvPicPr>
        <p:blipFill>
          <a:blip r:embed="rId4"/>
          <a:stretch>
            <a:fillRect/>
          </a:stretch>
        </p:blipFill>
        <p:spPr>
          <a:xfrm>
            <a:off x="8464154" y="7789591"/>
            <a:ext cx="65634" cy="65634"/>
          </a:xfrm>
          <a:prstGeom prst="rect">
            <a:avLst/>
          </a:prstGeom>
        </p:spPr>
      </p:pic>
      <p:sp>
        <p:nvSpPr>
          <p:cNvPr id="9" name="Text 5"/>
          <p:cNvSpPr/>
          <p:nvPr/>
        </p:nvSpPr>
        <p:spPr>
          <a:xfrm>
            <a:off x="8661201" y="7719715"/>
            <a:ext cx="2179885" cy="205383"/>
          </a:xfrm>
          <a:prstGeom prst="rect">
            <a:avLst/>
          </a:prstGeom>
          <a:noFill/>
          <a:ln/>
        </p:spPr>
        <p:txBody>
          <a:bodyPr wrap="none" lIns="0" tIns="0" rIns="0" bIns="0" rtlCol="0" anchor="t"/>
          <a:lstStyle/>
          <a:p>
            <a:pPr>
              <a:lnSpc>
                <a:spcPts val="1563"/>
              </a:lnSpc>
            </a:pPr>
            <a:r>
              <a:rPr lang="en-US" sz="1250" dirty="0">
                <a:solidFill>
                  <a:srgbClr val="15213F"/>
                </a:solidFill>
                <a:latin typeface="Roboto Slab" pitchFamily="34" charset="0"/>
                <a:ea typeface="Roboto Slab" pitchFamily="34" charset="-122"/>
                <a:cs typeface="Roboto Slab" pitchFamily="34" charset="-120"/>
              </a:rPr>
              <a:t>Parere di Regolarità Tecnica</a:t>
            </a:r>
            <a:endParaRPr lang="en-US" sz="1250" dirty="0"/>
          </a:p>
        </p:txBody>
      </p:sp>
      <p:sp>
        <p:nvSpPr>
          <p:cNvPr id="10" name="Text 6"/>
          <p:cNvSpPr/>
          <p:nvPr/>
        </p:nvSpPr>
        <p:spPr>
          <a:xfrm>
            <a:off x="8661201" y="8056512"/>
            <a:ext cx="8827145" cy="210443"/>
          </a:xfrm>
          <a:prstGeom prst="rect">
            <a:avLst/>
          </a:prstGeom>
          <a:noFill/>
          <a:ln/>
        </p:spPr>
        <p:txBody>
          <a:bodyPr wrap="none" lIns="0" tIns="0" rIns="0" bIns="0" rtlCol="0" anchor="t"/>
          <a:lstStyle/>
          <a:p>
            <a:pPr>
              <a:lnSpc>
                <a:spcPts val="1625"/>
              </a:lnSpc>
            </a:pPr>
            <a:r>
              <a:rPr lang="en-US" sz="1000" dirty="0">
                <a:solidFill>
                  <a:srgbClr val="15213F"/>
                </a:solidFill>
                <a:latin typeface="Roboto" pitchFamily="34" charset="0"/>
                <a:ea typeface="Roboto" pitchFamily="34" charset="-122"/>
                <a:cs typeface="Roboto" pitchFamily="34" charset="-120"/>
              </a:rPr>
              <a:t>Il responsabile del procedimento esprime parere favorevole sulla corretta istruttoria e sulla legittimità dell'atto</a:t>
            </a:r>
            <a:endParaRPr lang="en-US" sz="1000" dirty="0"/>
          </a:p>
        </p:txBody>
      </p:sp>
      <p:pic>
        <p:nvPicPr>
          <p:cNvPr id="11" name="Image 2" descr="preencoded.png"/>
          <p:cNvPicPr>
            <a:picLocks noChangeAspect="1"/>
          </p:cNvPicPr>
          <p:nvPr/>
        </p:nvPicPr>
        <p:blipFill>
          <a:blip r:embed="rId4"/>
          <a:stretch>
            <a:fillRect/>
          </a:stretch>
        </p:blipFill>
        <p:spPr>
          <a:xfrm>
            <a:off x="8464154" y="8599811"/>
            <a:ext cx="65634" cy="65634"/>
          </a:xfrm>
          <a:prstGeom prst="rect">
            <a:avLst/>
          </a:prstGeom>
        </p:spPr>
      </p:pic>
      <p:sp>
        <p:nvSpPr>
          <p:cNvPr id="12" name="Text 7"/>
          <p:cNvSpPr/>
          <p:nvPr/>
        </p:nvSpPr>
        <p:spPr>
          <a:xfrm>
            <a:off x="8661202" y="8529935"/>
            <a:ext cx="2291506" cy="205383"/>
          </a:xfrm>
          <a:prstGeom prst="rect">
            <a:avLst/>
          </a:prstGeom>
          <a:noFill/>
          <a:ln/>
        </p:spPr>
        <p:txBody>
          <a:bodyPr wrap="none" lIns="0" tIns="0" rIns="0" bIns="0" rtlCol="0" anchor="t"/>
          <a:lstStyle/>
          <a:p>
            <a:pPr>
              <a:lnSpc>
                <a:spcPts val="1563"/>
              </a:lnSpc>
            </a:pPr>
            <a:r>
              <a:rPr lang="en-US" sz="1250" dirty="0">
                <a:solidFill>
                  <a:srgbClr val="15213F"/>
                </a:solidFill>
                <a:latin typeface="Roboto Slab" pitchFamily="34" charset="0"/>
                <a:ea typeface="Roboto Slab" pitchFamily="34" charset="-122"/>
                <a:cs typeface="Roboto Slab" pitchFamily="34" charset="-120"/>
              </a:rPr>
              <a:t>Parere di Regolarità Contabile</a:t>
            </a:r>
            <a:endParaRPr lang="en-US" sz="1250" dirty="0"/>
          </a:p>
        </p:txBody>
      </p:sp>
      <p:sp>
        <p:nvSpPr>
          <p:cNvPr id="13" name="Text 8"/>
          <p:cNvSpPr/>
          <p:nvPr/>
        </p:nvSpPr>
        <p:spPr>
          <a:xfrm>
            <a:off x="8661201" y="8866734"/>
            <a:ext cx="8827145" cy="210443"/>
          </a:xfrm>
          <a:prstGeom prst="rect">
            <a:avLst/>
          </a:prstGeom>
          <a:noFill/>
          <a:ln/>
        </p:spPr>
        <p:txBody>
          <a:bodyPr wrap="none" lIns="0" tIns="0" rIns="0" bIns="0" rtlCol="0" anchor="t"/>
          <a:lstStyle/>
          <a:p>
            <a:pPr>
              <a:lnSpc>
                <a:spcPts val="1625"/>
              </a:lnSpc>
            </a:pPr>
            <a:r>
              <a:rPr lang="en-US" sz="1000" dirty="0">
                <a:solidFill>
                  <a:srgbClr val="15213F"/>
                </a:solidFill>
                <a:latin typeface="Roboto" pitchFamily="34" charset="0"/>
                <a:ea typeface="Roboto" pitchFamily="34" charset="-122"/>
                <a:cs typeface="Roboto" pitchFamily="34" charset="-120"/>
              </a:rPr>
              <a:t>Il responsabile del servizio finanziario verifica la copertura economica e la corretta imputazione contabile</a:t>
            </a:r>
            <a:endParaRPr lang="en-US" sz="1000" dirty="0"/>
          </a:p>
        </p:txBody>
      </p:sp>
      <p:pic>
        <p:nvPicPr>
          <p:cNvPr id="14" name="Image 3" descr="preencoded.png"/>
          <p:cNvPicPr>
            <a:picLocks noChangeAspect="1"/>
          </p:cNvPicPr>
          <p:nvPr/>
        </p:nvPicPr>
        <p:blipFill>
          <a:blip r:embed="rId4"/>
          <a:stretch>
            <a:fillRect/>
          </a:stretch>
        </p:blipFill>
        <p:spPr>
          <a:xfrm>
            <a:off x="8464154" y="9410031"/>
            <a:ext cx="65634" cy="65634"/>
          </a:xfrm>
          <a:prstGeom prst="rect">
            <a:avLst/>
          </a:prstGeom>
        </p:spPr>
      </p:pic>
      <p:sp>
        <p:nvSpPr>
          <p:cNvPr id="15" name="Text 9"/>
          <p:cNvSpPr/>
          <p:nvPr/>
        </p:nvSpPr>
        <p:spPr>
          <a:xfrm>
            <a:off x="8661202" y="9340155"/>
            <a:ext cx="1851571" cy="205383"/>
          </a:xfrm>
          <a:prstGeom prst="rect">
            <a:avLst/>
          </a:prstGeom>
          <a:noFill/>
          <a:ln/>
        </p:spPr>
        <p:txBody>
          <a:bodyPr wrap="none" lIns="0" tIns="0" rIns="0" bIns="0" rtlCol="0" anchor="t"/>
          <a:lstStyle/>
          <a:p>
            <a:pPr>
              <a:lnSpc>
                <a:spcPts val="1563"/>
              </a:lnSpc>
            </a:pPr>
            <a:r>
              <a:rPr lang="en-US" sz="1250" dirty="0">
                <a:solidFill>
                  <a:srgbClr val="15213F"/>
                </a:solidFill>
                <a:latin typeface="Roboto Slab" pitchFamily="34" charset="0"/>
                <a:ea typeface="Roboto Slab" pitchFamily="34" charset="-122"/>
                <a:cs typeface="Roboto Slab" pitchFamily="34" charset="-120"/>
              </a:rPr>
              <a:t>Altri Pareri Specialistici</a:t>
            </a:r>
            <a:endParaRPr lang="en-US" sz="1250" dirty="0"/>
          </a:p>
        </p:txBody>
      </p:sp>
      <p:sp>
        <p:nvSpPr>
          <p:cNvPr id="16" name="Text 10"/>
          <p:cNvSpPr/>
          <p:nvPr/>
        </p:nvSpPr>
        <p:spPr>
          <a:xfrm>
            <a:off x="8661201" y="9676954"/>
            <a:ext cx="8827145" cy="210443"/>
          </a:xfrm>
          <a:prstGeom prst="rect">
            <a:avLst/>
          </a:prstGeom>
          <a:noFill/>
          <a:ln/>
        </p:spPr>
        <p:txBody>
          <a:bodyPr wrap="none" lIns="0" tIns="0" rIns="0" bIns="0" rtlCol="0" anchor="t"/>
          <a:lstStyle/>
          <a:p>
            <a:pPr>
              <a:lnSpc>
                <a:spcPts val="1625"/>
              </a:lnSpc>
            </a:pPr>
            <a:r>
              <a:rPr lang="en-US" sz="1000" dirty="0">
                <a:solidFill>
                  <a:srgbClr val="15213F"/>
                </a:solidFill>
                <a:latin typeface="Roboto" pitchFamily="34" charset="0"/>
                <a:ea typeface="Roboto" pitchFamily="34" charset="-122"/>
                <a:cs typeface="Roboto" pitchFamily="34" charset="-120"/>
              </a:rPr>
              <a:t>Eventuali ulteriori valutazioni richieste dalla natura dell'atto (legale, tecnico, privacy, ecc.)</a:t>
            </a:r>
            <a:endParaRPr lang="en-US" sz="1000" dirty="0"/>
          </a:p>
        </p:txBody>
      </p:sp>
      <p:sp>
        <p:nvSpPr>
          <p:cNvPr id="17" name="Text 11"/>
          <p:cNvSpPr/>
          <p:nvPr/>
        </p:nvSpPr>
        <p:spPr>
          <a:xfrm>
            <a:off x="809031" y="10182969"/>
            <a:ext cx="16669941" cy="210443"/>
          </a:xfrm>
          <a:prstGeom prst="rect">
            <a:avLst/>
          </a:prstGeom>
          <a:noFill/>
          <a:ln/>
        </p:spPr>
        <p:txBody>
          <a:bodyPr wrap="none" lIns="0" tIns="0" rIns="0" bIns="0" rtlCol="0" anchor="t"/>
          <a:lstStyle/>
          <a:p>
            <a:pPr>
              <a:lnSpc>
                <a:spcPts val="1625"/>
              </a:lnSpc>
            </a:pPr>
            <a:r>
              <a:rPr lang="en-US" sz="1000" dirty="0">
                <a:solidFill>
                  <a:srgbClr val="15213F"/>
                </a:solidFill>
                <a:latin typeface="Roboto" pitchFamily="34" charset="0"/>
                <a:ea typeface="Roboto" pitchFamily="34" charset="-122"/>
                <a:cs typeface="Roboto" pitchFamily="34" charset="-120"/>
              </a:rPr>
              <a:t>Tutti i pareri vengono acquisiti digitalmente e sottoscritti con firma digitale dai rispettivi responsabili. Il sistema traccia i tempi di risposta e invia solleciti automatici in caso di ritardi.</a:t>
            </a:r>
            <a:endParaRPr lang="en-US" sz="1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7" y="758875"/>
            <a:ext cx="10528698" cy="658863"/>
          </a:xfrm>
          <a:prstGeom prst="rect">
            <a:avLst/>
          </a:prstGeom>
          <a:noFill/>
          <a:ln/>
        </p:spPr>
        <p:txBody>
          <a:bodyPr wrap="none" lIns="0" tIns="0" rIns="0" bIns="0" rtlCol="0" anchor="t"/>
          <a:lstStyle/>
          <a:p>
            <a:pPr>
              <a:lnSpc>
                <a:spcPts val="5188"/>
              </a:lnSpc>
            </a:pPr>
            <a:r>
              <a:rPr lang="en-US" sz="4125" dirty="0">
                <a:solidFill>
                  <a:srgbClr val="3257B8"/>
                </a:solidFill>
                <a:latin typeface="Roboto Slab" pitchFamily="34" charset="0"/>
                <a:ea typeface="Roboto Slab" pitchFamily="34" charset="-122"/>
                <a:cs typeface="Roboto Slab" pitchFamily="34" charset="-120"/>
              </a:rPr>
              <a:t>Determina: Pubblicazione e Conservazione</a:t>
            </a:r>
            <a:endParaRPr lang="en-US" sz="4125" dirty="0"/>
          </a:p>
        </p:txBody>
      </p:sp>
      <p:sp>
        <p:nvSpPr>
          <p:cNvPr id="3" name="Text 1"/>
          <p:cNvSpPr/>
          <p:nvPr/>
        </p:nvSpPr>
        <p:spPr>
          <a:xfrm>
            <a:off x="992238" y="1839366"/>
            <a:ext cx="210741" cy="263575"/>
          </a:xfrm>
          <a:prstGeom prst="rect">
            <a:avLst/>
          </a:prstGeom>
          <a:noFill/>
          <a:ln/>
        </p:spPr>
        <p:txBody>
          <a:bodyPr wrap="none" lIns="0" tIns="0" rIns="0" bIns="0" rtlCol="0" anchor="t"/>
          <a:lstStyle/>
          <a:p>
            <a:pPr>
              <a:lnSpc>
                <a:spcPts val="2625"/>
              </a:lnSpc>
            </a:pPr>
            <a:r>
              <a:rPr lang="en-US" sz="1625" dirty="0">
                <a:solidFill>
                  <a:srgbClr val="15213F"/>
                </a:solidFill>
                <a:latin typeface="Roboto Slab Light" pitchFamily="34" charset="0"/>
                <a:ea typeface="Roboto Slab Light" pitchFamily="34" charset="-122"/>
                <a:cs typeface="Roboto Slab Light" pitchFamily="34" charset="-120"/>
              </a:rPr>
              <a:t>01</a:t>
            </a:r>
            <a:endParaRPr lang="en-US" sz="1625" dirty="0"/>
          </a:p>
        </p:txBody>
      </p:sp>
      <p:pic>
        <p:nvPicPr>
          <p:cNvPr id="4" name="Image 0" descr="preencoded.png"/>
          <p:cNvPicPr>
            <a:picLocks noChangeAspect="1"/>
          </p:cNvPicPr>
          <p:nvPr/>
        </p:nvPicPr>
        <p:blipFill>
          <a:blip r:embed="rId3"/>
          <a:stretch>
            <a:fillRect/>
          </a:stretch>
        </p:blipFill>
        <p:spPr>
          <a:xfrm>
            <a:off x="992237" y="2169170"/>
            <a:ext cx="8046393" cy="28575"/>
          </a:xfrm>
          <a:prstGeom prst="rect">
            <a:avLst/>
          </a:prstGeom>
        </p:spPr>
      </p:pic>
      <p:sp>
        <p:nvSpPr>
          <p:cNvPr id="5" name="Text 2"/>
          <p:cNvSpPr/>
          <p:nvPr/>
        </p:nvSpPr>
        <p:spPr>
          <a:xfrm>
            <a:off x="992238" y="2331691"/>
            <a:ext cx="3407569" cy="329356"/>
          </a:xfrm>
          <a:prstGeom prst="rect">
            <a:avLst/>
          </a:prstGeom>
          <a:noFill/>
          <a:ln/>
        </p:spPr>
        <p:txBody>
          <a:bodyPr wrap="none" lIns="0" tIns="0" rIns="0" bIns="0" rtlCol="0" anchor="t"/>
          <a:lstStyle/>
          <a:p>
            <a:pPr>
              <a:lnSpc>
                <a:spcPts val="2563"/>
              </a:lnSpc>
            </a:pPr>
            <a:r>
              <a:rPr lang="en-US" sz="2063" dirty="0">
                <a:solidFill>
                  <a:srgbClr val="15213F"/>
                </a:solidFill>
                <a:latin typeface="Roboto Slab" pitchFamily="34" charset="0"/>
                <a:ea typeface="Roboto Slab" pitchFamily="34" charset="-122"/>
                <a:cs typeface="Roboto Slab" pitchFamily="34" charset="-120"/>
              </a:rPr>
              <a:t>Firma Digitale del Dirigente</a:t>
            </a:r>
            <a:endParaRPr lang="en-US" sz="2063" dirty="0"/>
          </a:p>
        </p:txBody>
      </p:sp>
      <p:sp>
        <p:nvSpPr>
          <p:cNvPr id="6" name="Text 3"/>
          <p:cNvSpPr/>
          <p:nvPr/>
        </p:nvSpPr>
        <p:spPr>
          <a:xfrm>
            <a:off x="992237" y="2787551"/>
            <a:ext cx="8046393" cy="1012180"/>
          </a:xfrm>
          <a:prstGeom prst="rect">
            <a:avLst/>
          </a:prstGeom>
          <a:noFill/>
          <a:ln/>
        </p:spPr>
        <p:txBody>
          <a:bodyPr wrap="square" lIns="0" tIns="0" rIns="0" bIns="0" rtlCol="0" anchor="t"/>
          <a:lstStyle/>
          <a:p>
            <a:pPr>
              <a:lnSpc>
                <a:spcPts val="2625"/>
              </a:lnSpc>
            </a:pPr>
            <a:r>
              <a:rPr lang="en-US" sz="1625" dirty="0">
                <a:solidFill>
                  <a:srgbClr val="15213F"/>
                </a:solidFill>
                <a:latin typeface="Roboto" pitchFamily="34" charset="0"/>
                <a:ea typeface="Roboto" pitchFamily="34" charset="-122"/>
                <a:cs typeface="Roboto" pitchFamily="34" charset="-120"/>
              </a:rPr>
              <a:t>Una volta acquisiti tutti i pareri favorevoli, la determina viene sottoscritta digitalmente dal dirigente competente. La firma digitale garantisce autenticità e integrità del documento e ha piena validità giuridica</a:t>
            </a:r>
            <a:endParaRPr lang="en-US" sz="1625" dirty="0"/>
          </a:p>
        </p:txBody>
      </p:sp>
      <p:sp>
        <p:nvSpPr>
          <p:cNvPr id="7" name="Text 4"/>
          <p:cNvSpPr/>
          <p:nvPr/>
        </p:nvSpPr>
        <p:spPr>
          <a:xfrm>
            <a:off x="9249371" y="1839366"/>
            <a:ext cx="210741" cy="263575"/>
          </a:xfrm>
          <a:prstGeom prst="rect">
            <a:avLst/>
          </a:prstGeom>
          <a:noFill/>
          <a:ln/>
        </p:spPr>
        <p:txBody>
          <a:bodyPr wrap="none" lIns="0" tIns="0" rIns="0" bIns="0" rtlCol="0" anchor="t"/>
          <a:lstStyle/>
          <a:p>
            <a:pPr>
              <a:lnSpc>
                <a:spcPts val="2625"/>
              </a:lnSpc>
            </a:pPr>
            <a:r>
              <a:rPr lang="en-US" sz="1625" dirty="0">
                <a:solidFill>
                  <a:srgbClr val="15213F"/>
                </a:solidFill>
                <a:latin typeface="Roboto Slab Light" pitchFamily="34" charset="0"/>
                <a:ea typeface="Roboto Slab Light" pitchFamily="34" charset="-122"/>
                <a:cs typeface="Roboto Slab Light" pitchFamily="34" charset="-120"/>
              </a:rPr>
              <a:t>02</a:t>
            </a:r>
            <a:endParaRPr lang="en-US" sz="1625" dirty="0"/>
          </a:p>
        </p:txBody>
      </p:sp>
      <p:pic>
        <p:nvPicPr>
          <p:cNvPr id="8" name="Image 1" descr="preencoded.png"/>
          <p:cNvPicPr>
            <a:picLocks noChangeAspect="1"/>
          </p:cNvPicPr>
          <p:nvPr/>
        </p:nvPicPr>
        <p:blipFill>
          <a:blip r:embed="rId3"/>
          <a:stretch>
            <a:fillRect/>
          </a:stretch>
        </p:blipFill>
        <p:spPr>
          <a:xfrm>
            <a:off x="9249370" y="2169170"/>
            <a:ext cx="8046393" cy="28575"/>
          </a:xfrm>
          <a:prstGeom prst="rect">
            <a:avLst/>
          </a:prstGeom>
        </p:spPr>
      </p:pic>
      <p:sp>
        <p:nvSpPr>
          <p:cNvPr id="9" name="Text 5"/>
          <p:cNvSpPr/>
          <p:nvPr/>
        </p:nvSpPr>
        <p:spPr>
          <a:xfrm>
            <a:off x="9249370" y="2331691"/>
            <a:ext cx="3645545" cy="329356"/>
          </a:xfrm>
          <a:prstGeom prst="rect">
            <a:avLst/>
          </a:prstGeom>
          <a:noFill/>
          <a:ln/>
        </p:spPr>
        <p:txBody>
          <a:bodyPr wrap="none" lIns="0" tIns="0" rIns="0" bIns="0" rtlCol="0" anchor="t"/>
          <a:lstStyle/>
          <a:p>
            <a:pPr>
              <a:lnSpc>
                <a:spcPts val="2563"/>
              </a:lnSpc>
            </a:pPr>
            <a:r>
              <a:rPr lang="en-US" sz="2063" dirty="0">
                <a:solidFill>
                  <a:srgbClr val="15213F"/>
                </a:solidFill>
                <a:latin typeface="Roboto Slab" pitchFamily="34" charset="0"/>
                <a:ea typeface="Roboto Slab" pitchFamily="34" charset="-122"/>
                <a:cs typeface="Roboto Slab" pitchFamily="34" charset="-120"/>
              </a:rPr>
              <a:t>Registrazione e Numerazione</a:t>
            </a:r>
            <a:endParaRPr lang="en-US" sz="2063" dirty="0"/>
          </a:p>
        </p:txBody>
      </p:sp>
      <p:sp>
        <p:nvSpPr>
          <p:cNvPr id="10" name="Text 6"/>
          <p:cNvSpPr/>
          <p:nvPr/>
        </p:nvSpPr>
        <p:spPr>
          <a:xfrm>
            <a:off x="9249370" y="2787551"/>
            <a:ext cx="8046393" cy="1012180"/>
          </a:xfrm>
          <a:prstGeom prst="rect">
            <a:avLst/>
          </a:prstGeom>
          <a:noFill/>
          <a:ln/>
        </p:spPr>
        <p:txBody>
          <a:bodyPr wrap="square" lIns="0" tIns="0" rIns="0" bIns="0" rtlCol="0" anchor="t"/>
          <a:lstStyle/>
          <a:p>
            <a:pPr>
              <a:lnSpc>
                <a:spcPts val="2625"/>
              </a:lnSpc>
            </a:pPr>
            <a:r>
              <a:rPr lang="en-US" sz="1625" dirty="0">
                <a:solidFill>
                  <a:srgbClr val="15213F"/>
                </a:solidFill>
                <a:latin typeface="Roboto" pitchFamily="34" charset="0"/>
                <a:ea typeface="Roboto" pitchFamily="34" charset="-122"/>
                <a:cs typeface="Roboto" pitchFamily="34" charset="-120"/>
              </a:rPr>
              <a:t>Il sistema assegna automaticamente il numero progressivo definitivo della determina (distinto dalla numerazione del protocollo generale) e la data di adozione. Viene generato il repertorio delle determine del servizio</a:t>
            </a:r>
            <a:endParaRPr lang="en-US" sz="1625" dirty="0"/>
          </a:p>
        </p:txBody>
      </p:sp>
      <p:sp>
        <p:nvSpPr>
          <p:cNvPr id="11" name="Text 7"/>
          <p:cNvSpPr/>
          <p:nvPr/>
        </p:nvSpPr>
        <p:spPr>
          <a:xfrm>
            <a:off x="992238" y="4168528"/>
            <a:ext cx="210741" cy="263575"/>
          </a:xfrm>
          <a:prstGeom prst="rect">
            <a:avLst/>
          </a:prstGeom>
          <a:noFill/>
          <a:ln/>
        </p:spPr>
        <p:txBody>
          <a:bodyPr wrap="none" lIns="0" tIns="0" rIns="0" bIns="0" rtlCol="0" anchor="t"/>
          <a:lstStyle/>
          <a:p>
            <a:pPr>
              <a:lnSpc>
                <a:spcPts val="2625"/>
              </a:lnSpc>
            </a:pPr>
            <a:r>
              <a:rPr lang="en-US" sz="1625" dirty="0">
                <a:solidFill>
                  <a:srgbClr val="15213F"/>
                </a:solidFill>
                <a:latin typeface="Roboto Slab Light" pitchFamily="34" charset="0"/>
                <a:ea typeface="Roboto Slab Light" pitchFamily="34" charset="-122"/>
                <a:cs typeface="Roboto Slab Light" pitchFamily="34" charset="-120"/>
              </a:rPr>
              <a:t>03</a:t>
            </a:r>
            <a:endParaRPr lang="en-US" sz="1625" dirty="0"/>
          </a:p>
        </p:txBody>
      </p:sp>
      <p:pic>
        <p:nvPicPr>
          <p:cNvPr id="12" name="Image 2" descr="preencoded.png"/>
          <p:cNvPicPr>
            <a:picLocks noChangeAspect="1"/>
          </p:cNvPicPr>
          <p:nvPr/>
        </p:nvPicPr>
        <p:blipFill>
          <a:blip r:embed="rId3"/>
          <a:stretch>
            <a:fillRect/>
          </a:stretch>
        </p:blipFill>
        <p:spPr>
          <a:xfrm>
            <a:off x="992237" y="4477196"/>
            <a:ext cx="8046393" cy="28575"/>
          </a:xfrm>
          <a:prstGeom prst="rect">
            <a:avLst/>
          </a:prstGeom>
        </p:spPr>
      </p:pic>
      <p:sp>
        <p:nvSpPr>
          <p:cNvPr id="13" name="Text 8"/>
          <p:cNvSpPr/>
          <p:nvPr/>
        </p:nvSpPr>
        <p:spPr>
          <a:xfrm>
            <a:off x="992238" y="4660851"/>
            <a:ext cx="3792736" cy="329356"/>
          </a:xfrm>
          <a:prstGeom prst="rect">
            <a:avLst/>
          </a:prstGeom>
          <a:noFill/>
          <a:ln/>
        </p:spPr>
        <p:txBody>
          <a:bodyPr wrap="none" lIns="0" tIns="0" rIns="0" bIns="0" rtlCol="0" anchor="t"/>
          <a:lstStyle/>
          <a:p>
            <a:pPr>
              <a:lnSpc>
                <a:spcPts val="2563"/>
              </a:lnSpc>
            </a:pPr>
            <a:r>
              <a:rPr lang="en-US" sz="2063" dirty="0">
                <a:solidFill>
                  <a:srgbClr val="15213F"/>
                </a:solidFill>
                <a:latin typeface="Roboto Slab" pitchFamily="34" charset="0"/>
                <a:ea typeface="Roboto Slab" pitchFamily="34" charset="-122"/>
                <a:cs typeface="Roboto Slab" pitchFamily="34" charset="-120"/>
              </a:rPr>
              <a:t>Pubblicazione all'Albo Pretorio</a:t>
            </a:r>
            <a:endParaRPr lang="en-US" sz="2063" dirty="0"/>
          </a:p>
        </p:txBody>
      </p:sp>
      <p:sp>
        <p:nvSpPr>
          <p:cNvPr id="14" name="Text 9"/>
          <p:cNvSpPr/>
          <p:nvPr/>
        </p:nvSpPr>
        <p:spPr>
          <a:xfrm>
            <a:off x="992237" y="5116711"/>
            <a:ext cx="8046393" cy="1012180"/>
          </a:xfrm>
          <a:prstGeom prst="rect">
            <a:avLst/>
          </a:prstGeom>
          <a:noFill/>
          <a:ln/>
        </p:spPr>
        <p:txBody>
          <a:bodyPr wrap="square" lIns="0" tIns="0" rIns="0" bIns="0" rtlCol="0" anchor="t"/>
          <a:lstStyle/>
          <a:p>
            <a:pPr>
              <a:lnSpc>
                <a:spcPts val="2625"/>
              </a:lnSpc>
            </a:pPr>
            <a:r>
              <a:rPr lang="en-US" sz="1625" dirty="0">
                <a:solidFill>
                  <a:srgbClr val="15213F"/>
                </a:solidFill>
                <a:latin typeface="Roboto" pitchFamily="34" charset="0"/>
                <a:ea typeface="Roboto" pitchFamily="34" charset="-122"/>
                <a:cs typeface="Roboto" pitchFamily="34" charset="-120"/>
              </a:rPr>
              <a:t>La determina viene pubblicata automaticamente all'albo pretorio online per 15 giorni consecutivi. Il sistema gestisce le date di pubblicazione e depublicazione, genera l'attestazione di pubblicazione e la conserva insieme alla determina</a:t>
            </a:r>
            <a:endParaRPr lang="en-US" sz="1625" dirty="0"/>
          </a:p>
        </p:txBody>
      </p:sp>
      <p:sp>
        <p:nvSpPr>
          <p:cNvPr id="15" name="Text 10"/>
          <p:cNvSpPr/>
          <p:nvPr/>
        </p:nvSpPr>
        <p:spPr>
          <a:xfrm>
            <a:off x="9249371" y="4168528"/>
            <a:ext cx="210741" cy="263575"/>
          </a:xfrm>
          <a:prstGeom prst="rect">
            <a:avLst/>
          </a:prstGeom>
          <a:noFill/>
          <a:ln/>
        </p:spPr>
        <p:txBody>
          <a:bodyPr wrap="none" lIns="0" tIns="0" rIns="0" bIns="0" rtlCol="0" anchor="t"/>
          <a:lstStyle/>
          <a:p>
            <a:pPr>
              <a:lnSpc>
                <a:spcPts val="2625"/>
              </a:lnSpc>
            </a:pPr>
            <a:r>
              <a:rPr lang="en-US" sz="1625" dirty="0">
                <a:solidFill>
                  <a:srgbClr val="15213F"/>
                </a:solidFill>
                <a:latin typeface="Roboto Slab Light" pitchFamily="34" charset="0"/>
                <a:ea typeface="Roboto Slab Light" pitchFamily="34" charset="-122"/>
                <a:cs typeface="Roboto Slab Light" pitchFamily="34" charset="-120"/>
              </a:rPr>
              <a:t>04</a:t>
            </a:r>
            <a:endParaRPr lang="en-US" sz="1625" dirty="0"/>
          </a:p>
        </p:txBody>
      </p:sp>
      <p:pic>
        <p:nvPicPr>
          <p:cNvPr id="16" name="Image 3" descr="preencoded.png"/>
          <p:cNvPicPr>
            <a:picLocks noChangeAspect="1"/>
          </p:cNvPicPr>
          <p:nvPr/>
        </p:nvPicPr>
        <p:blipFill>
          <a:blip r:embed="rId3"/>
          <a:stretch>
            <a:fillRect/>
          </a:stretch>
        </p:blipFill>
        <p:spPr>
          <a:xfrm>
            <a:off x="9249370" y="4477196"/>
            <a:ext cx="8046393" cy="28575"/>
          </a:xfrm>
          <a:prstGeom prst="rect">
            <a:avLst/>
          </a:prstGeom>
        </p:spPr>
      </p:pic>
      <p:sp>
        <p:nvSpPr>
          <p:cNvPr id="17" name="Text 11"/>
          <p:cNvSpPr/>
          <p:nvPr/>
        </p:nvSpPr>
        <p:spPr>
          <a:xfrm>
            <a:off x="9249371" y="4660851"/>
            <a:ext cx="5886301" cy="329356"/>
          </a:xfrm>
          <a:prstGeom prst="rect">
            <a:avLst/>
          </a:prstGeom>
          <a:noFill/>
          <a:ln/>
        </p:spPr>
        <p:txBody>
          <a:bodyPr wrap="none" lIns="0" tIns="0" rIns="0" bIns="0" rtlCol="0" anchor="t"/>
          <a:lstStyle/>
          <a:p>
            <a:pPr>
              <a:lnSpc>
                <a:spcPts val="2563"/>
              </a:lnSpc>
            </a:pPr>
            <a:r>
              <a:rPr lang="en-US" sz="2063" dirty="0">
                <a:solidFill>
                  <a:srgbClr val="15213F"/>
                </a:solidFill>
                <a:latin typeface="Roboto Slab" pitchFamily="34" charset="0"/>
                <a:ea typeface="Roboto Slab" pitchFamily="34" charset="-122"/>
                <a:cs typeface="Roboto Slab" pitchFamily="34" charset="-120"/>
              </a:rPr>
              <a:t>Pubblicazione in Amministrazione Trasparente</a:t>
            </a:r>
            <a:endParaRPr lang="en-US" sz="2063" dirty="0"/>
          </a:p>
        </p:txBody>
      </p:sp>
      <p:sp>
        <p:nvSpPr>
          <p:cNvPr id="18" name="Text 12"/>
          <p:cNvSpPr/>
          <p:nvPr/>
        </p:nvSpPr>
        <p:spPr>
          <a:xfrm>
            <a:off x="9249370" y="5116711"/>
            <a:ext cx="8046393" cy="1012180"/>
          </a:xfrm>
          <a:prstGeom prst="rect">
            <a:avLst/>
          </a:prstGeom>
          <a:noFill/>
          <a:ln/>
        </p:spPr>
        <p:txBody>
          <a:bodyPr wrap="square" lIns="0" tIns="0" rIns="0" bIns="0" rtlCol="0" anchor="t"/>
          <a:lstStyle/>
          <a:p>
            <a:pPr>
              <a:lnSpc>
                <a:spcPts val="2625"/>
              </a:lnSpc>
            </a:pPr>
            <a:r>
              <a:rPr lang="en-US" sz="1625" dirty="0">
                <a:solidFill>
                  <a:srgbClr val="15213F"/>
                </a:solidFill>
                <a:latin typeface="Roboto" pitchFamily="34" charset="0"/>
                <a:ea typeface="Roboto" pitchFamily="34" charset="-122"/>
                <a:cs typeface="Roboto" pitchFamily="34" charset="-120"/>
              </a:rPr>
              <a:t>Per le determine soggette agli obblighi di trasparenza (es. affidamenti, incarichi), il sistema provvede automaticamente alla pubblicazione nelle apposite sezioni del sito istituzionale con tutti i dati richiesti dal D.Lgs. 33/2013</a:t>
            </a:r>
            <a:endParaRPr lang="en-US" sz="1625" dirty="0"/>
          </a:p>
        </p:txBody>
      </p:sp>
      <p:sp>
        <p:nvSpPr>
          <p:cNvPr id="19" name="Text 13"/>
          <p:cNvSpPr/>
          <p:nvPr/>
        </p:nvSpPr>
        <p:spPr>
          <a:xfrm>
            <a:off x="992238" y="6497688"/>
            <a:ext cx="210741" cy="263575"/>
          </a:xfrm>
          <a:prstGeom prst="rect">
            <a:avLst/>
          </a:prstGeom>
          <a:noFill/>
          <a:ln/>
        </p:spPr>
        <p:txBody>
          <a:bodyPr wrap="none" lIns="0" tIns="0" rIns="0" bIns="0" rtlCol="0" anchor="t"/>
          <a:lstStyle/>
          <a:p>
            <a:pPr>
              <a:lnSpc>
                <a:spcPts val="2625"/>
              </a:lnSpc>
            </a:pPr>
            <a:r>
              <a:rPr lang="en-US" sz="1625" dirty="0">
                <a:solidFill>
                  <a:srgbClr val="15213F"/>
                </a:solidFill>
                <a:latin typeface="Roboto Slab Light" pitchFamily="34" charset="0"/>
                <a:ea typeface="Roboto Slab Light" pitchFamily="34" charset="-122"/>
                <a:cs typeface="Roboto Slab Light" pitchFamily="34" charset="-120"/>
              </a:rPr>
              <a:t>05</a:t>
            </a:r>
            <a:endParaRPr lang="en-US" sz="1625" dirty="0"/>
          </a:p>
        </p:txBody>
      </p:sp>
      <p:pic>
        <p:nvPicPr>
          <p:cNvPr id="20" name="Image 4" descr="preencoded.png"/>
          <p:cNvPicPr>
            <a:picLocks noChangeAspect="1"/>
          </p:cNvPicPr>
          <p:nvPr/>
        </p:nvPicPr>
        <p:blipFill>
          <a:blip r:embed="rId3"/>
          <a:stretch>
            <a:fillRect/>
          </a:stretch>
        </p:blipFill>
        <p:spPr>
          <a:xfrm>
            <a:off x="992237" y="6785373"/>
            <a:ext cx="8046393" cy="28575"/>
          </a:xfrm>
          <a:prstGeom prst="rect">
            <a:avLst/>
          </a:prstGeom>
        </p:spPr>
      </p:pic>
      <p:sp>
        <p:nvSpPr>
          <p:cNvPr id="21" name="Text 14"/>
          <p:cNvSpPr/>
          <p:nvPr/>
        </p:nvSpPr>
        <p:spPr>
          <a:xfrm>
            <a:off x="992238" y="6990011"/>
            <a:ext cx="2635895" cy="329356"/>
          </a:xfrm>
          <a:prstGeom prst="rect">
            <a:avLst/>
          </a:prstGeom>
          <a:noFill/>
          <a:ln/>
        </p:spPr>
        <p:txBody>
          <a:bodyPr wrap="none" lIns="0" tIns="0" rIns="0" bIns="0" rtlCol="0" anchor="t"/>
          <a:lstStyle/>
          <a:p>
            <a:pPr>
              <a:lnSpc>
                <a:spcPts val="2563"/>
              </a:lnSpc>
            </a:pPr>
            <a:r>
              <a:rPr lang="en-US" sz="2063" dirty="0">
                <a:solidFill>
                  <a:srgbClr val="15213F"/>
                </a:solidFill>
                <a:latin typeface="Roboto Slab" pitchFamily="34" charset="0"/>
                <a:ea typeface="Roboto Slab" pitchFamily="34" charset="-122"/>
                <a:cs typeface="Roboto Slab" pitchFamily="34" charset="-120"/>
              </a:rPr>
              <a:t>Esecutività dell'Atto</a:t>
            </a:r>
            <a:endParaRPr lang="en-US" sz="2063" dirty="0"/>
          </a:p>
        </p:txBody>
      </p:sp>
      <p:sp>
        <p:nvSpPr>
          <p:cNvPr id="22" name="Text 15"/>
          <p:cNvSpPr/>
          <p:nvPr/>
        </p:nvSpPr>
        <p:spPr>
          <a:xfrm>
            <a:off x="992237" y="7445871"/>
            <a:ext cx="8046393" cy="1012180"/>
          </a:xfrm>
          <a:prstGeom prst="rect">
            <a:avLst/>
          </a:prstGeom>
          <a:noFill/>
          <a:ln/>
        </p:spPr>
        <p:txBody>
          <a:bodyPr wrap="square" lIns="0" tIns="0" rIns="0" bIns="0" rtlCol="0" anchor="t"/>
          <a:lstStyle/>
          <a:p>
            <a:pPr>
              <a:lnSpc>
                <a:spcPts val="2625"/>
              </a:lnSpc>
            </a:pPr>
            <a:r>
              <a:rPr lang="en-US" sz="1625" dirty="0">
                <a:solidFill>
                  <a:srgbClr val="15213F"/>
                </a:solidFill>
                <a:latin typeface="Roboto" pitchFamily="34" charset="0"/>
                <a:ea typeface="Roboto" pitchFamily="34" charset="-122"/>
                <a:cs typeface="Roboto" pitchFamily="34" charset="-120"/>
              </a:rPr>
              <a:t>Decorsi 10 giorni dalla pubblicazione (salvo diversa previsione), la determina diventa esecutiva. Il sistema calcola automaticamente la data e la evidenzia. Da questo momento l'atto produce i suoi effetti giuridici</a:t>
            </a:r>
            <a:endParaRPr lang="en-US" sz="1625" dirty="0"/>
          </a:p>
        </p:txBody>
      </p:sp>
      <p:sp>
        <p:nvSpPr>
          <p:cNvPr id="23" name="Text 16"/>
          <p:cNvSpPr/>
          <p:nvPr/>
        </p:nvSpPr>
        <p:spPr>
          <a:xfrm>
            <a:off x="9249371" y="6497688"/>
            <a:ext cx="210741" cy="263575"/>
          </a:xfrm>
          <a:prstGeom prst="rect">
            <a:avLst/>
          </a:prstGeom>
          <a:noFill/>
          <a:ln/>
        </p:spPr>
        <p:txBody>
          <a:bodyPr wrap="none" lIns="0" tIns="0" rIns="0" bIns="0" rtlCol="0" anchor="t"/>
          <a:lstStyle/>
          <a:p>
            <a:pPr>
              <a:lnSpc>
                <a:spcPts val="2625"/>
              </a:lnSpc>
            </a:pPr>
            <a:r>
              <a:rPr lang="en-US" sz="1625" dirty="0">
                <a:solidFill>
                  <a:srgbClr val="15213F"/>
                </a:solidFill>
                <a:latin typeface="Roboto Slab Light" pitchFamily="34" charset="0"/>
                <a:ea typeface="Roboto Slab Light" pitchFamily="34" charset="-122"/>
                <a:cs typeface="Roboto Slab Light" pitchFamily="34" charset="-120"/>
              </a:rPr>
              <a:t>06</a:t>
            </a:r>
            <a:endParaRPr lang="en-US" sz="1625" dirty="0"/>
          </a:p>
        </p:txBody>
      </p:sp>
      <p:pic>
        <p:nvPicPr>
          <p:cNvPr id="24" name="Image 5" descr="preencoded.png"/>
          <p:cNvPicPr>
            <a:picLocks noChangeAspect="1"/>
          </p:cNvPicPr>
          <p:nvPr/>
        </p:nvPicPr>
        <p:blipFill>
          <a:blip r:embed="rId3"/>
          <a:stretch>
            <a:fillRect/>
          </a:stretch>
        </p:blipFill>
        <p:spPr>
          <a:xfrm>
            <a:off x="9249370" y="6785373"/>
            <a:ext cx="8046393" cy="28575"/>
          </a:xfrm>
          <a:prstGeom prst="rect">
            <a:avLst/>
          </a:prstGeom>
        </p:spPr>
      </p:pic>
      <p:sp>
        <p:nvSpPr>
          <p:cNvPr id="25" name="Text 17"/>
          <p:cNvSpPr/>
          <p:nvPr/>
        </p:nvSpPr>
        <p:spPr>
          <a:xfrm>
            <a:off x="9249370" y="6990011"/>
            <a:ext cx="3261123" cy="329356"/>
          </a:xfrm>
          <a:prstGeom prst="rect">
            <a:avLst/>
          </a:prstGeom>
          <a:noFill/>
          <a:ln/>
        </p:spPr>
        <p:txBody>
          <a:bodyPr wrap="none" lIns="0" tIns="0" rIns="0" bIns="0" rtlCol="0" anchor="t"/>
          <a:lstStyle/>
          <a:p>
            <a:pPr>
              <a:lnSpc>
                <a:spcPts val="2563"/>
              </a:lnSpc>
            </a:pPr>
            <a:r>
              <a:rPr lang="en-US" sz="2063" dirty="0">
                <a:solidFill>
                  <a:srgbClr val="15213F"/>
                </a:solidFill>
                <a:latin typeface="Roboto Slab" pitchFamily="34" charset="0"/>
                <a:ea typeface="Roboto Slab" pitchFamily="34" charset="-122"/>
                <a:cs typeface="Roboto Slab" pitchFamily="34" charset="-120"/>
              </a:rPr>
              <a:t>Fascicolo e Conservazione</a:t>
            </a:r>
            <a:endParaRPr lang="en-US" sz="2063" dirty="0"/>
          </a:p>
        </p:txBody>
      </p:sp>
      <p:sp>
        <p:nvSpPr>
          <p:cNvPr id="26" name="Text 18"/>
          <p:cNvSpPr/>
          <p:nvPr/>
        </p:nvSpPr>
        <p:spPr>
          <a:xfrm>
            <a:off x="9249370" y="7445871"/>
            <a:ext cx="8046393" cy="1012180"/>
          </a:xfrm>
          <a:prstGeom prst="rect">
            <a:avLst/>
          </a:prstGeom>
          <a:noFill/>
          <a:ln/>
        </p:spPr>
        <p:txBody>
          <a:bodyPr wrap="square" lIns="0" tIns="0" rIns="0" bIns="0" rtlCol="0" anchor="t"/>
          <a:lstStyle/>
          <a:p>
            <a:pPr>
              <a:lnSpc>
                <a:spcPts val="2625"/>
              </a:lnSpc>
            </a:pPr>
            <a:r>
              <a:rPr lang="en-US" sz="1625" dirty="0">
                <a:solidFill>
                  <a:srgbClr val="15213F"/>
                </a:solidFill>
                <a:latin typeface="Roboto" pitchFamily="34" charset="0"/>
                <a:ea typeface="Roboto" pitchFamily="34" charset="-122"/>
                <a:cs typeface="Roboto" pitchFamily="34" charset="-120"/>
              </a:rPr>
              <a:t>La determina con tutti i suoi allegati (pareri, relazioni, preventivi, contratti) viene fascicolata e, una volta esaurito il procedimento, versata nel sistema di conservazione a norma con firma e marca temporale</a:t>
            </a:r>
            <a:endParaRPr lang="en-US" sz="1625" dirty="0"/>
          </a:p>
        </p:txBody>
      </p:sp>
      <p:sp>
        <p:nvSpPr>
          <p:cNvPr id="27" name="Text 19"/>
          <p:cNvSpPr/>
          <p:nvPr/>
        </p:nvSpPr>
        <p:spPr>
          <a:xfrm>
            <a:off x="992238" y="8853340"/>
            <a:ext cx="16303526" cy="674786"/>
          </a:xfrm>
          <a:prstGeom prst="rect">
            <a:avLst/>
          </a:prstGeom>
          <a:noFill/>
          <a:ln/>
        </p:spPr>
        <p:txBody>
          <a:bodyPr wrap="square" lIns="0" tIns="0" rIns="0" bIns="0" rtlCol="0" anchor="t"/>
          <a:lstStyle/>
          <a:p>
            <a:pPr>
              <a:lnSpc>
                <a:spcPts val="2625"/>
              </a:lnSpc>
            </a:pPr>
            <a:r>
              <a:rPr lang="en-US" sz="1625" dirty="0">
                <a:solidFill>
                  <a:srgbClr val="15213F"/>
                </a:solidFill>
                <a:latin typeface="Roboto" pitchFamily="34" charset="0"/>
                <a:ea typeface="Roboto" pitchFamily="34" charset="-122"/>
                <a:cs typeface="Roboto" pitchFamily="34" charset="-120"/>
              </a:rPr>
              <a:t>L'intero processo è completamente tracciato: ogni passaggio è registrato con data, ora e utente che ha effettuato l'operazione. Questo garantisce piena trasparenza e permette di ricostruire l'intera storia dell'atto in caso di controlli o contenziosi.</a:t>
            </a:r>
            <a:endParaRPr lang="en-US" sz="1625"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8" y="1207741"/>
            <a:ext cx="14136589" cy="736401"/>
          </a:xfrm>
          <a:prstGeom prst="rect">
            <a:avLst/>
          </a:prstGeom>
          <a:noFill/>
          <a:ln/>
        </p:spPr>
        <p:txBody>
          <a:bodyPr wrap="none" lIns="0" tIns="0" rIns="0" bIns="0" rtlCol="0" anchor="t"/>
          <a:lstStyle/>
          <a:p>
            <a:pPr>
              <a:lnSpc>
                <a:spcPts val="5750"/>
              </a:lnSpc>
            </a:pPr>
            <a:r>
              <a:rPr lang="en-US" sz="4625" dirty="0">
                <a:solidFill>
                  <a:srgbClr val="3257B8"/>
                </a:solidFill>
                <a:latin typeface="Roboto Slab" pitchFamily="34" charset="0"/>
                <a:ea typeface="Roboto Slab" pitchFamily="34" charset="-122"/>
                <a:cs typeface="Roboto Slab" pitchFamily="34" charset="-120"/>
              </a:rPr>
              <a:t>Esempio Pratico: Circolari Interne Dematerializzate</a:t>
            </a:r>
            <a:endParaRPr lang="en-US" sz="4625" dirty="0"/>
          </a:p>
        </p:txBody>
      </p:sp>
      <p:sp>
        <p:nvSpPr>
          <p:cNvPr id="3" name="Text 1"/>
          <p:cNvSpPr/>
          <p:nvPr/>
        </p:nvSpPr>
        <p:spPr>
          <a:xfrm>
            <a:off x="992238" y="2533204"/>
            <a:ext cx="3709095" cy="441723"/>
          </a:xfrm>
          <a:prstGeom prst="rect">
            <a:avLst/>
          </a:prstGeom>
          <a:noFill/>
          <a:ln/>
        </p:spPr>
        <p:txBody>
          <a:bodyPr wrap="none" lIns="0" tIns="0" rIns="0" bIns="0" rtlCol="0" anchor="t"/>
          <a:lstStyle/>
          <a:p>
            <a:pPr>
              <a:lnSpc>
                <a:spcPts val="3438"/>
              </a:lnSpc>
            </a:pPr>
            <a:r>
              <a:rPr lang="en-US" sz="2750" dirty="0">
                <a:solidFill>
                  <a:srgbClr val="3257B8"/>
                </a:solidFill>
                <a:latin typeface="Roboto Slab" pitchFamily="34" charset="0"/>
                <a:ea typeface="Roboto Slab" pitchFamily="34" charset="-122"/>
                <a:cs typeface="Roboto Slab" pitchFamily="34" charset="-120"/>
              </a:rPr>
              <a:t>Creazione e Diffusione</a:t>
            </a:r>
            <a:endParaRPr lang="en-US" sz="2750" dirty="0"/>
          </a:p>
        </p:txBody>
      </p:sp>
      <p:sp>
        <p:nvSpPr>
          <p:cNvPr id="4" name="Text 2"/>
          <p:cNvSpPr/>
          <p:nvPr/>
        </p:nvSpPr>
        <p:spPr>
          <a:xfrm>
            <a:off x="992237" y="3210520"/>
            <a:ext cx="7864228" cy="2262783"/>
          </a:xfrm>
          <a:prstGeom prst="rect">
            <a:avLst/>
          </a:prstGeom>
          <a:noFill/>
          <a:ln/>
        </p:spPr>
        <p:txBody>
          <a:bodyPr wrap="square" lIns="0" tIns="0" rIns="0" bIns="0" rtlCol="0" anchor="t"/>
          <a:lstStyle/>
          <a:p>
            <a:pPr>
              <a:lnSpc>
                <a:spcPts val="2938"/>
              </a:lnSpc>
            </a:pPr>
            <a:r>
              <a:rPr lang="en-US" sz="1813" dirty="0">
                <a:solidFill>
                  <a:srgbClr val="15213F"/>
                </a:solidFill>
                <a:latin typeface="Roboto" pitchFamily="34" charset="0"/>
                <a:ea typeface="Roboto" pitchFamily="34" charset="-122"/>
                <a:cs typeface="Roboto" pitchFamily="34" charset="-120"/>
              </a:rPr>
              <a:t>Le circolari interne rappresentano uno strumento fondamentale per la comunicazione all'interno dell'ente. La loro gestione digitale ottimizza la diffusione e garantisce la tracciabilità della comunicazione. Il processo inizia quando un dirigente o il Segretario Comunale redige una circolare per comunicare disposizioni organizzative, chiarimenti normativi, procedure operative o altre informazioni rilevanti per il personale.</a:t>
            </a:r>
            <a:endParaRPr lang="en-US" sz="1813" dirty="0"/>
          </a:p>
        </p:txBody>
      </p:sp>
      <p:sp>
        <p:nvSpPr>
          <p:cNvPr id="5" name="Text 3"/>
          <p:cNvSpPr/>
          <p:nvPr/>
        </p:nvSpPr>
        <p:spPr>
          <a:xfrm>
            <a:off x="992237" y="5685384"/>
            <a:ext cx="7864228" cy="2262783"/>
          </a:xfrm>
          <a:prstGeom prst="rect">
            <a:avLst/>
          </a:prstGeom>
          <a:noFill/>
          <a:ln/>
        </p:spPr>
        <p:txBody>
          <a:bodyPr wrap="square" lIns="0" tIns="0" rIns="0" bIns="0" rtlCol="0" anchor="t"/>
          <a:lstStyle/>
          <a:p>
            <a:pPr>
              <a:lnSpc>
                <a:spcPts val="2938"/>
              </a:lnSpc>
            </a:pPr>
            <a:r>
              <a:rPr lang="en-US" sz="1813" dirty="0">
                <a:solidFill>
                  <a:srgbClr val="15213F"/>
                </a:solidFill>
                <a:latin typeface="Roboto" pitchFamily="34" charset="0"/>
                <a:ea typeface="Roboto" pitchFamily="34" charset="-122"/>
                <a:cs typeface="Roboto" pitchFamily="34" charset="-120"/>
              </a:rPr>
              <a:t>La circolare viene redatta nel sistema di gestione documentale utilizzando modelli standardizzati, classificata secondo il titolario, sottoscritta con firma digitale e protocollata automaticamente. A questo punto, il sistema può gestire la distribuzione in diversi modi: invio automatico via email istituzionale a tutti i destinatari, pubblicazione nell'area intranet riservata al personale, notifica push tramite app mobile se disponibile.</a:t>
            </a:r>
            <a:endParaRPr lang="en-US" sz="1813" dirty="0"/>
          </a:p>
        </p:txBody>
      </p:sp>
      <p:sp>
        <p:nvSpPr>
          <p:cNvPr id="6" name="Text 4"/>
          <p:cNvSpPr/>
          <p:nvPr/>
        </p:nvSpPr>
        <p:spPr>
          <a:xfrm>
            <a:off x="9441062" y="2533204"/>
            <a:ext cx="4315569" cy="441723"/>
          </a:xfrm>
          <a:prstGeom prst="rect">
            <a:avLst/>
          </a:prstGeom>
          <a:noFill/>
          <a:ln/>
        </p:spPr>
        <p:txBody>
          <a:bodyPr wrap="none" lIns="0" tIns="0" rIns="0" bIns="0" rtlCol="0" anchor="t"/>
          <a:lstStyle/>
          <a:p>
            <a:pPr>
              <a:lnSpc>
                <a:spcPts val="3438"/>
              </a:lnSpc>
            </a:pPr>
            <a:r>
              <a:rPr lang="en-US" sz="2750" dirty="0">
                <a:solidFill>
                  <a:srgbClr val="3257B8"/>
                </a:solidFill>
                <a:latin typeface="Roboto Slab" pitchFamily="34" charset="0"/>
                <a:ea typeface="Roboto Slab" pitchFamily="34" charset="-122"/>
                <a:cs typeface="Roboto Slab" pitchFamily="34" charset="-120"/>
              </a:rPr>
              <a:t>Tracciamento e Conferma</a:t>
            </a:r>
            <a:endParaRPr lang="en-US" sz="2750" dirty="0"/>
          </a:p>
        </p:txBody>
      </p:sp>
      <p:sp>
        <p:nvSpPr>
          <p:cNvPr id="7" name="Text 5"/>
          <p:cNvSpPr/>
          <p:nvPr/>
        </p:nvSpPr>
        <p:spPr>
          <a:xfrm>
            <a:off x="9441061" y="3210521"/>
            <a:ext cx="7864228" cy="1131391"/>
          </a:xfrm>
          <a:prstGeom prst="rect">
            <a:avLst/>
          </a:prstGeom>
          <a:noFill/>
          <a:ln/>
        </p:spPr>
        <p:txBody>
          <a:bodyPr wrap="square" lIns="0" tIns="0" rIns="0" bIns="0" rtlCol="0" anchor="t"/>
          <a:lstStyle/>
          <a:p>
            <a:pPr>
              <a:lnSpc>
                <a:spcPts val="2938"/>
              </a:lnSpc>
            </a:pPr>
            <a:r>
              <a:rPr lang="en-US" sz="1813" dirty="0">
                <a:solidFill>
                  <a:srgbClr val="15213F"/>
                </a:solidFill>
                <a:latin typeface="Roboto" pitchFamily="34" charset="0"/>
                <a:ea typeface="Roboto" pitchFamily="34" charset="-122"/>
                <a:cs typeface="Roboto" pitchFamily="34" charset="-120"/>
              </a:rPr>
              <a:t>Un aspetto cruciale delle circolari è la certezza dell'avvenuta ricezione e presa visione da parte dei destinatari. Il sistema di gestione documentale integrato con la piattaforma di posta elettronica può tracciare:</a:t>
            </a:r>
            <a:endParaRPr lang="en-US" sz="1813" dirty="0"/>
          </a:p>
        </p:txBody>
      </p:sp>
      <p:sp>
        <p:nvSpPr>
          <p:cNvPr id="8" name="Text 6"/>
          <p:cNvSpPr/>
          <p:nvPr/>
        </p:nvSpPr>
        <p:spPr>
          <a:xfrm>
            <a:off x="9441061" y="4553991"/>
            <a:ext cx="7864228" cy="377130"/>
          </a:xfrm>
          <a:prstGeom prst="rect">
            <a:avLst/>
          </a:prstGeom>
          <a:noFill/>
          <a:ln/>
        </p:spPr>
        <p:txBody>
          <a:bodyPr wrap="non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La data e l'ora di invio a ciascun destinatario</a:t>
            </a:r>
            <a:endParaRPr lang="en-US" sz="1813" dirty="0"/>
          </a:p>
        </p:txBody>
      </p:sp>
      <p:sp>
        <p:nvSpPr>
          <p:cNvPr id="9" name="Text 7"/>
          <p:cNvSpPr/>
          <p:nvPr/>
        </p:nvSpPr>
        <p:spPr>
          <a:xfrm>
            <a:off x="9441061" y="5013573"/>
            <a:ext cx="7864228" cy="377130"/>
          </a:xfrm>
          <a:prstGeom prst="rect">
            <a:avLst/>
          </a:prstGeom>
          <a:noFill/>
          <a:ln/>
        </p:spPr>
        <p:txBody>
          <a:bodyPr wrap="non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La conferma di ricezione dell'email</a:t>
            </a:r>
            <a:endParaRPr lang="en-US" sz="1813" dirty="0"/>
          </a:p>
        </p:txBody>
      </p:sp>
      <p:sp>
        <p:nvSpPr>
          <p:cNvPr id="10" name="Text 8"/>
          <p:cNvSpPr/>
          <p:nvPr/>
        </p:nvSpPr>
        <p:spPr>
          <a:xfrm>
            <a:off x="9441061" y="5473154"/>
            <a:ext cx="7864228" cy="377130"/>
          </a:xfrm>
          <a:prstGeom prst="rect">
            <a:avLst/>
          </a:prstGeom>
          <a:noFill/>
          <a:ln/>
        </p:spPr>
        <p:txBody>
          <a:bodyPr wrap="non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L'apertura e la lettura del documento allegato</a:t>
            </a:r>
            <a:endParaRPr lang="en-US" sz="1813" dirty="0"/>
          </a:p>
        </p:txBody>
      </p:sp>
      <p:sp>
        <p:nvSpPr>
          <p:cNvPr id="11" name="Text 9"/>
          <p:cNvSpPr/>
          <p:nvPr/>
        </p:nvSpPr>
        <p:spPr>
          <a:xfrm>
            <a:off x="9441061" y="5932736"/>
            <a:ext cx="7864228" cy="754261"/>
          </a:xfrm>
          <a:prstGeom prst="rect">
            <a:avLst/>
          </a:prstGeom>
          <a:noFill/>
          <a:ln/>
        </p:spPr>
        <p:txBody>
          <a:bodyPr wrap="squar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L'eventuale conferma esplicita di presa visione tramite click su apposito pulsante</a:t>
            </a:r>
            <a:endParaRPr lang="en-US" sz="1813" dirty="0"/>
          </a:p>
        </p:txBody>
      </p:sp>
      <p:sp>
        <p:nvSpPr>
          <p:cNvPr id="12" name="Text 10"/>
          <p:cNvSpPr/>
          <p:nvPr/>
        </p:nvSpPr>
        <p:spPr>
          <a:xfrm>
            <a:off x="9441061" y="6769448"/>
            <a:ext cx="7864228" cy="377130"/>
          </a:xfrm>
          <a:prstGeom prst="rect">
            <a:avLst/>
          </a:prstGeom>
          <a:noFill/>
          <a:ln/>
        </p:spPr>
        <p:txBody>
          <a:bodyPr wrap="non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Solleciti automatici per chi non ha ancora letto la circolare</a:t>
            </a:r>
            <a:endParaRPr lang="en-US" sz="1813" dirty="0"/>
          </a:p>
        </p:txBody>
      </p:sp>
      <p:sp>
        <p:nvSpPr>
          <p:cNvPr id="13" name="Text 11"/>
          <p:cNvSpPr/>
          <p:nvPr/>
        </p:nvSpPr>
        <p:spPr>
          <a:xfrm>
            <a:off x="9441061" y="7358657"/>
            <a:ext cx="7864228" cy="1508523"/>
          </a:xfrm>
          <a:prstGeom prst="rect">
            <a:avLst/>
          </a:prstGeom>
          <a:noFill/>
          <a:ln/>
        </p:spPr>
        <p:txBody>
          <a:bodyPr wrap="square" lIns="0" tIns="0" rIns="0" bIns="0" rtlCol="0" anchor="t"/>
          <a:lstStyle/>
          <a:p>
            <a:pPr>
              <a:lnSpc>
                <a:spcPts val="2938"/>
              </a:lnSpc>
            </a:pPr>
            <a:r>
              <a:rPr lang="en-US" sz="1813" dirty="0">
                <a:solidFill>
                  <a:srgbClr val="15213F"/>
                </a:solidFill>
                <a:latin typeface="Roboto" pitchFamily="34" charset="0"/>
                <a:ea typeface="Roboto" pitchFamily="34" charset="-122"/>
                <a:cs typeface="Roboto" pitchFamily="34" charset="-120"/>
              </a:rPr>
              <a:t>Per circolari particolarmente importanti (es. nuove procedure di sicurezza, modifiche organizzative rilevanti), il sistema può richiedere una conferma esplicita di avvenuta lettura e comprensione, generando una reportistica dettagliata per verificare la copertura completa del personale.</a:t>
            </a:r>
            <a:endParaRPr lang="en-US" sz="1813"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7" y="1622524"/>
            <a:ext cx="12233523" cy="775098"/>
          </a:xfrm>
          <a:prstGeom prst="rect">
            <a:avLst/>
          </a:prstGeom>
          <a:noFill/>
          <a:ln/>
        </p:spPr>
        <p:txBody>
          <a:bodyPr wrap="none" lIns="0" tIns="0" rIns="0" bIns="0" rtlCol="0" anchor="t"/>
          <a:lstStyle/>
          <a:p>
            <a:pPr>
              <a:lnSpc>
                <a:spcPts val="6063"/>
              </a:lnSpc>
            </a:pPr>
            <a:r>
              <a:rPr lang="en-US" sz="4875" dirty="0">
                <a:solidFill>
                  <a:srgbClr val="3257B8"/>
                </a:solidFill>
                <a:latin typeface="Roboto Slab" pitchFamily="34" charset="0"/>
                <a:ea typeface="Roboto Slab" pitchFamily="34" charset="-122"/>
                <a:cs typeface="Roboto Slab" pitchFamily="34" charset="-120"/>
              </a:rPr>
              <a:t>Circolari Interne: Organizzazione e Storico</a:t>
            </a:r>
            <a:endParaRPr lang="en-US" sz="4875" dirty="0"/>
          </a:p>
        </p:txBody>
      </p:sp>
      <p:sp>
        <p:nvSpPr>
          <p:cNvPr id="3" name="Text 1"/>
          <p:cNvSpPr/>
          <p:nvPr/>
        </p:nvSpPr>
        <p:spPr>
          <a:xfrm>
            <a:off x="992238" y="3203674"/>
            <a:ext cx="3653581" cy="387698"/>
          </a:xfrm>
          <a:prstGeom prst="rect">
            <a:avLst/>
          </a:prstGeom>
          <a:noFill/>
          <a:ln/>
        </p:spPr>
        <p:txBody>
          <a:bodyPr wrap="none" lIns="0" tIns="0" rIns="0" bIns="0" rtlCol="0" anchor="t"/>
          <a:lstStyle/>
          <a:p>
            <a:pPr>
              <a:lnSpc>
                <a:spcPts val="3000"/>
              </a:lnSpc>
            </a:pPr>
            <a:r>
              <a:rPr lang="en-US" sz="2438" dirty="0">
                <a:solidFill>
                  <a:srgbClr val="15213F"/>
                </a:solidFill>
                <a:latin typeface="Roboto Slab" pitchFamily="34" charset="0"/>
                <a:ea typeface="Roboto Slab" pitchFamily="34" charset="-122"/>
                <a:cs typeface="Roboto Slab" pitchFamily="34" charset="-120"/>
              </a:rPr>
              <a:t>Classificazione Tematica</a:t>
            </a:r>
            <a:endParaRPr lang="en-US" sz="2438" dirty="0"/>
          </a:p>
        </p:txBody>
      </p:sp>
      <p:sp>
        <p:nvSpPr>
          <p:cNvPr id="4" name="Text 2"/>
          <p:cNvSpPr/>
          <p:nvPr/>
        </p:nvSpPr>
        <p:spPr>
          <a:xfrm>
            <a:off x="992238" y="3740201"/>
            <a:ext cx="5227736" cy="1587699"/>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Le circolari vengono organizzate per argomento (personale, contabilità, procedure, sicurezza) facilitando la ricerca e la consultazione dello storico</a:t>
            </a:r>
            <a:endParaRPr lang="en-US" sz="1938" dirty="0"/>
          </a:p>
        </p:txBody>
      </p:sp>
      <p:sp>
        <p:nvSpPr>
          <p:cNvPr id="5" name="Text 3"/>
          <p:cNvSpPr/>
          <p:nvPr/>
        </p:nvSpPr>
        <p:spPr>
          <a:xfrm>
            <a:off x="6529983" y="3203674"/>
            <a:ext cx="3101131" cy="387698"/>
          </a:xfrm>
          <a:prstGeom prst="rect">
            <a:avLst/>
          </a:prstGeom>
          <a:noFill/>
          <a:ln/>
        </p:spPr>
        <p:txBody>
          <a:bodyPr wrap="none" lIns="0" tIns="0" rIns="0" bIns="0" rtlCol="0" anchor="t"/>
          <a:lstStyle/>
          <a:p>
            <a:pPr>
              <a:lnSpc>
                <a:spcPts val="3000"/>
              </a:lnSpc>
            </a:pPr>
            <a:r>
              <a:rPr lang="en-US" sz="2438" dirty="0">
                <a:solidFill>
                  <a:srgbClr val="15213F"/>
                </a:solidFill>
                <a:latin typeface="Roboto Slab" pitchFamily="34" charset="0"/>
                <a:ea typeface="Roboto Slab" pitchFamily="34" charset="-122"/>
                <a:cs typeface="Roboto Slab" pitchFamily="34" charset="-120"/>
              </a:rPr>
              <a:t>Ricerca Avanzata</a:t>
            </a:r>
            <a:endParaRPr lang="en-US" sz="2438" dirty="0"/>
          </a:p>
        </p:txBody>
      </p:sp>
      <p:sp>
        <p:nvSpPr>
          <p:cNvPr id="6" name="Text 4"/>
          <p:cNvSpPr/>
          <p:nvPr/>
        </p:nvSpPr>
        <p:spPr>
          <a:xfrm>
            <a:off x="6529983" y="3740201"/>
            <a:ext cx="5227885" cy="1587699"/>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Sistema di ricerca full-text che permette di trovare rapidamente circolari passate per parole chiave, numero, data, mittente o contenuto</a:t>
            </a:r>
            <a:endParaRPr lang="en-US" sz="1938" dirty="0"/>
          </a:p>
        </p:txBody>
      </p:sp>
      <p:sp>
        <p:nvSpPr>
          <p:cNvPr id="7" name="Text 5"/>
          <p:cNvSpPr/>
          <p:nvPr/>
        </p:nvSpPr>
        <p:spPr>
          <a:xfrm>
            <a:off x="12067878" y="3203674"/>
            <a:ext cx="3101131" cy="387698"/>
          </a:xfrm>
          <a:prstGeom prst="rect">
            <a:avLst/>
          </a:prstGeom>
          <a:noFill/>
          <a:ln/>
        </p:spPr>
        <p:txBody>
          <a:bodyPr wrap="none" lIns="0" tIns="0" rIns="0" bIns="0" rtlCol="0" anchor="t"/>
          <a:lstStyle/>
          <a:p>
            <a:pPr>
              <a:lnSpc>
                <a:spcPts val="3000"/>
              </a:lnSpc>
            </a:pPr>
            <a:r>
              <a:rPr lang="en-US" sz="2438" dirty="0">
                <a:solidFill>
                  <a:srgbClr val="15213F"/>
                </a:solidFill>
                <a:latin typeface="Roboto Slab" pitchFamily="34" charset="0"/>
                <a:ea typeface="Roboto Slab" pitchFamily="34" charset="-122"/>
                <a:cs typeface="Roboto Slab" pitchFamily="34" charset="-120"/>
              </a:rPr>
              <a:t>Archivio Storico</a:t>
            </a:r>
            <a:endParaRPr lang="en-US" sz="2438" dirty="0"/>
          </a:p>
        </p:txBody>
      </p:sp>
      <p:sp>
        <p:nvSpPr>
          <p:cNvPr id="8" name="Text 6"/>
          <p:cNvSpPr/>
          <p:nvPr/>
        </p:nvSpPr>
        <p:spPr>
          <a:xfrm>
            <a:off x="12067878" y="3740201"/>
            <a:ext cx="5227885" cy="1190774"/>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Tutte le circolari emesse vengono conservate digitalmente mantenendo accessibile lo storico delle comunicazioni interne dell'ente</a:t>
            </a:r>
            <a:endParaRPr lang="en-US" sz="1938" dirty="0"/>
          </a:p>
        </p:txBody>
      </p:sp>
      <p:sp>
        <p:nvSpPr>
          <p:cNvPr id="9" name="Text 7"/>
          <p:cNvSpPr/>
          <p:nvPr/>
        </p:nvSpPr>
        <p:spPr>
          <a:xfrm>
            <a:off x="992238" y="5606952"/>
            <a:ext cx="16303526" cy="1587699"/>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Un aspetto spesso sottovalutato ma estremamente utile è la creazione di un repertorio tematico delle circolari. Il sistema può generare automaticamente indici per argomento che facilitano la consultazione: un dipendente che deve gestire una pratica di permesso sindacale può rapidamente accedere a tutte le circolari sul tema emesse negli ultimi anni, avendo così un quadro completo e aggiornato delle disposizioni applicabili.</a:t>
            </a:r>
            <a:endParaRPr lang="en-US" sz="1938" dirty="0"/>
          </a:p>
        </p:txBody>
      </p:sp>
      <p:sp>
        <p:nvSpPr>
          <p:cNvPr id="10" name="Text 8"/>
          <p:cNvSpPr/>
          <p:nvPr/>
        </p:nvSpPr>
        <p:spPr>
          <a:xfrm>
            <a:off x="992238" y="7473703"/>
            <a:ext cx="16303526" cy="1190774"/>
          </a:xfrm>
          <a:prstGeom prst="rect">
            <a:avLst/>
          </a:prstGeom>
          <a:noFill/>
          <a:ln/>
        </p:spPr>
        <p:txBody>
          <a:bodyPr wrap="square" lIns="0" tIns="0" rIns="0" bIns="0" rtlCol="0" anchor="t"/>
          <a:lstStyle/>
          <a:p>
            <a:pPr>
              <a:lnSpc>
                <a:spcPts val="3125"/>
              </a:lnSpc>
            </a:pPr>
            <a:r>
              <a:rPr lang="en-US" sz="1938" dirty="0">
                <a:solidFill>
                  <a:srgbClr val="15213F"/>
                </a:solidFill>
                <a:latin typeface="Roboto" pitchFamily="34" charset="0"/>
                <a:ea typeface="Roboto" pitchFamily="34" charset="-122"/>
                <a:cs typeface="Roboto" pitchFamily="34" charset="-120"/>
              </a:rPr>
              <a:t>La fascicolazione delle circolari segue criteri specifici: solitamente vengono create serie annuali, ma possono anche essere create raccolte tematiche quando lo stesso argomento è oggetto di comunicazioni successive nel tempo. Al termine dell'anno, il fascicolo completo delle circolari viene versato in conservazione, mantenendo però l'accessibilità per la consultazione da parte del personale.</a:t>
            </a:r>
            <a:endParaRPr lang="en-US" sz="1938"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430000" y="0"/>
            <a:ext cx="6858000" cy="10287000"/>
          </a:xfrm>
          <a:prstGeom prst="rect">
            <a:avLst/>
          </a:prstGeom>
        </p:spPr>
      </p:pic>
      <p:sp>
        <p:nvSpPr>
          <p:cNvPr id="3" name="Text 0"/>
          <p:cNvSpPr/>
          <p:nvPr/>
        </p:nvSpPr>
        <p:spPr>
          <a:xfrm>
            <a:off x="992238" y="2715817"/>
            <a:ext cx="9445526" cy="1772096"/>
          </a:xfrm>
          <a:prstGeom prst="rect">
            <a:avLst/>
          </a:prstGeom>
          <a:noFill/>
          <a:ln/>
        </p:spPr>
        <p:txBody>
          <a:bodyPr wrap="none" lIns="0" tIns="0" rIns="0" bIns="0" rtlCol="0" anchor="t"/>
          <a:lstStyle/>
          <a:p>
            <a:pPr>
              <a:lnSpc>
                <a:spcPts val="13938"/>
              </a:lnSpc>
            </a:pPr>
            <a:r>
              <a:rPr lang="en-US" sz="11125" b="1" dirty="0">
                <a:solidFill>
                  <a:srgbClr val="0B3E5D"/>
                </a:solidFill>
                <a:latin typeface="Roboto Bold" pitchFamily="34" charset="0"/>
                <a:ea typeface="Roboto Bold" pitchFamily="34" charset="-122"/>
                <a:cs typeface="Roboto Bold" pitchFamily="34" charset="-120"/>
              </a:rPr>
              <a:t>Capitolo 1</a:t>
            </a:r>
            <a:endParaRPr lang="en-US" sz="11125" dirty="0"/>
          </a:p>
        </p:txBody>
      </p:sp>
      <p:sp>
        <p:nvSpPr>
          <p:cNvPr id="4" name="Text 1"/>
          <p:cNvSpPr/>
          <p:nvPr/>
        </p:nvSpPr>
        <p:spPr>
          <a:xfrm>
            <a:off x="992238" y="4913115"/>
            <a:ext cx="9445526" cy="2657921"/>
          </a:xfrm>
          <a:prstGeom prst="rect">
            <a:avLst/>
          </a:prstGeom>
          <a:noFill/>
          <a:ln/>
        </p:spPr>
        <p:txBody>
          <a:bodyPr wrap="square" lIns="0" tIns="0" rIns="0" bIns="0" rtlCol="0" anchor="t"/>
          <a:lstStyle/>
          <a:p>
            <a:pPr>
              <a:lnSpc>
                <a:spcPts val="6938"/>
              </a:lnSpc>
            </a:pPr>
            <a:r>
              <a:rPr lang="en-US" sz="5563" b="1" dirty="0">
                <a:solidFill>
                  <a:srgbClr val="0B3E5D"/>
                </a:solidFill>
                <a:latin typeface="Roboto Bold" pitchFamily="34" charset="0"/>
                <a:ea typeface="Roboto Bold" pitchFamily="34" charset="-122"/>
                <a:cs typeface="Roboto Bold" pitchFamily="34" charset="-120"/>
              </a:rPr>
              <a:t>Introduzione alla Digitalizzazione nella Pubblica Amministrazione</a:t>
            </a:r>
            <a:endParaRPr lang="en-US" sz="5563"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8" y="871836"/>
            <a:ext cx="12330856" cy="736401"/>
          </a:xfrm>
          <a:prstGeom prst="rect">
            <a:avLst/>
          </a:prstGeom>
          <a:noFill/>
          <a:ln/>
        </p:spPr>
        <p:txBody>
          <a:bodyPr wrap="none" lIns="0" tIns="0" rIns="0" bIns="0" rtlCol="0" anchor="t"/>
          <a:lstStyle/>
          <a:p>
            <a:pPr>
              <a:lnSpc>
                <a:spcPts val="5750"/>
              </a:lnSpc>
            </a:pPr>
            <a:r>
              <a:rPr lang="en-US" sz="4625" dirty="0">
                <a:solidFill>
                  <a:srgbClr val="3257B8"/>
                </a:solidFill>
                <a:latin typeface="Roboto Slab" pitchFamily="34" charset="0"/>
                <a:ea typeface="Roboto Slab" pitchFamily="34" charset="-122"/>
                <a:cs typeface="Roboto Slab" pitchFamily="34" charset="-120"/>
              </a:rPr>
              <a:t>Benefici della Dematerializzazione Completa</a:t>
            </a:r>
            <a:endParaRPr lang="en-US" sz="4625" dirty="0"/>
          </a:p>
        </p:txBody>
      </p:sp>
      <p:sp>
        <p:nvSpPr>
          <p:cNvPr id="3" name="Shape 1"/>
          <p:cNvSpPr/>
          <p:nvPr/>
        </p:nvSpPr>
        <p:spPr>
          <a:xfrm>
            <a:off x="992238" y="2079575"/>
            <a:ext cx="8033891" cy="3549998"/>
          </a:xfrm>
          <a:prstGeom prst="roundRect">
            <a:avLst>
              <a:gd name="adj" fmla="val 996"/>
            </a:avLst>
          </a:prstGeom>
          <a:solidFill>
            <a:srgbClr val="E9ECF2"/>
          </a:solidFill>
          <a:ln/>
        </p:spPr>
      </p:sp>
      <p:sp>
        <p:nvSpPr>
          <p:cNvPr id="4" name="Text 2"/>
          <p:cNvSpPr/>
          <p:nvPr/>
        </p:nvSpPr>
        <p:spPr>
          <a:xfrm>
            <a:off x="1227832" y="2315170"/>
            <a:ext cx="2946053" cy="368350"/>
          </a:xfrm>
          <a:prstGeom prst="rect">
            <a:avLst/>
          </a:prstGeom>
          <a:noFill/>
          <a:ln/>
        </p:spPr>
        <p:txBody>
          <a:bodyPr wrap="none" lIns="0" tIns="0" rIns="0" bIns="0" rtlCol="0" anchor="t"/>
          <a:lstStyle/>
          <a:p>
            <a:pPr>
              <a:lnSpc>
                <a:spcPts val="2875"/>
              </a:lnSpc>
            </a:pPr>
            <a:r>
              <a:rPr lang="en-US" sz="2313" dirty="0">
                <a:solidFill>
                  <a:srgbClr val="15213F"/>
                </a:solidFill>
                <a:latin typeface="Roboto Slab" pitchFamily="34" charset="0"/>
                <a:ea typeface="Roboto Slab" pitchFamily="34" charset="-122"/>
                <a:cs typeface="Roboto Slab" pitchFamily="34" charset="-120"/>
              </a:rPr>
              <a:t>Efficienza Operativa</a:t>
            </a:r>
            <a:endParaRPr lang="en-US" sz="2313" dirty="0"/>
          </a:p>
        </p:txBody>
      </p:sp>
      <p:sp>
        <p:nvSpPr>
          <p:cNvPr id="5" name="Text 3"/>
          <p:cNvSpPr/>
          <p:nvPr/>
        </p:nvSpPr>
        <p:spPr>
          <a:xfrm>
            <a:off x="1227833" y="2824907"/>
            <a:ext cx="7562701" cy="1131391"/>
          </a:xfrm>
          <a:prstGeom prst="rect">
            <a:avLst/>
          </a:prstGeom>
          <a:noFill/>
          <a:ln/>
        </p:spPr>
        <p:txBody>
          <a:bodyPr wrap="square" lIns="0" tIns="0" rIns="0" bIns="0" rtlCol="0" anchor="t"/>
          <a:lstStyle/>
          <a:p>
            <a:pPr>
              <a:lnSpc>
                <a:spcPts val="2938"/>
              </a:lnSpc>
            </a:pPr>
            <a:r>
              <a:rPr lang="en-US" sz="1813" dirty="0">
                <a:solidFill>
                  <a:srgbClr val="15213F"/>
                </a:solidFill>
                <a:latin typeface="Roboto" pitchFamily="34" charset="0"/>
                <a:ea typeface="Roboto" pitchFamily="34" charset="-122"/>
                <a:cs typeface="Roboto" pitchFamily="34" charset="-120"/>
              </a:rPr>
              <a:t>Riduzione drastica dei tempi di ricerca e accesso ai documenti, eliminazione delle code agli sportelli per consegna documenti cartacei, diminuzione del tempo dedicato alle attività di archiviazione fisica</a:t>
            </a:r>
            <a:endParaRPr lang="en-US" sz="1813" dirty="0"/>
          </a:p>
        </p:txBody>
      </p:sp>
      <p:sp>
        <p:nvSpPr>
          <p:cNvPr id="6" name="Text 4"/>
          <p:cNvSpPr/>
          <p:nvPr/>
        </p:nvSpPr>
        <p:spPr>
          <a:xfrm>
            <a:off x="1227833" y="4097685"/>
            <a:ext cx="7562701" cy="377130"/>
          </a:xfrm>
          <a:prstGeom prst="rect">
            <a:avLst/>
          </a:prstGeom>
          <a:noFill/>
          <a:ln/>
        </p:spPr>
        <p:txBody>
          <a:bodyPr wrap="non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Ricerca documenti: da 15-20 minuti a 30 secondi</a:t>
            </a:r>
            <a:endParaRPr lang="en-US" sz="1813" dirty="0"/>
          </a:p>
        </p:txBody>
      </p:sp>
      <p:sp>
        <p:nvSpPr>
          <p:cNvPr id="7" name="Text 5"/>
          <p:cNvSpPr/>
          <p:nvPr/>
        </p:nvSpPr>
        <p:spPr>
          <a:xfrm>
            <a:off x="1227833" y="4557266"/>
            <a:ext cx="7562701" cy="377130"/>
          </a:xfrm>
          <a:prstGeom prst="rect">
            <a:avLst/>
          </a:prstGeom>
          <a:noFill/>
          <a:ln/>
        </p:spPr>
        <p:txBody>
          <a:bodyPr wrap="non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Smistamento pratiche: immediato invece di giorni</a:t>
            </a:r>
            <a:endParaRPr lang="en-US" sz="1813" dirty="0"/>
          </a:p>
        </p:txBody>
      </p:sp>
      <p:sp>
        <p:nvSpPr>
          <p:cNvPr id="8" name="Text 6"/>
          <p:cNvSpPr/>
          <p:nvPr/>
        </p:nvSpPr>
        <p:spPr>
          <a:xfrm>
            <a:off x="1227833" y="5016848"/>
            <a:ext cx="7562701" cy="377130"/>
          </a:xfrm>
          <a:prstGeom prst="rect">
            <a:avLst/>
          </a:prstGeom>
          <a:noFill/>
          <a:ln/>
        </p:spPr>
        <p:txBody>
          <a:bodyPr wrap="non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Accesso simultaneo da parte di più operatori</a:t>
            </a:r>
            <a:endParaRPr lang="en-US" sz="1813" dirty="0"/>
          </a:p>
        </p:txBody>
      </p:sp>
      <p:sp>
        <p:nvSpPr>
          <p:cNvPr id="9" name="Shape 7"/>
          <p:cNvSpPr/>
          <p:nvPr/>
        </p:nvSpPr>
        <p:spPr>
          <a:xfrm>
            <a:off x="9261723" y="2079575"/>
            <a:ext cx="8034040" cy="3549998"/>
          </a:xfrm>
          <a:prstGeom prst="roundRect">
            <a:avLst>
              <a:gd name="adj" fmla="val 996"/>
            </a:avLst>
          </a:prstGeom>
          <a:solidFill>
            <a:srgbClr val="E9ECF2"/>
          </a:solidFill>
          <a:ln/>
        </p:spPr>
      </p:sp>
      <p:sp>
        <p:nvSpPr>
          <p:cNvPr id="10" name="Text 8"/>
          <p:cNvSpPr/>
          <p:nvPr/>
        </p:nvSpPr>
        <p:spPr>
          <a:xfrm>
            <a:off x="9497317" y="2315170"/>
            <a:ext cx="2946053" cy="368350"/>
          </a:xfrm>
          <a:prstGeom prst="rect">
            <a:avLst/>
          </a:prstGeom>
          <a:noFill/>
          <a:ln/>
        </p:spPr>
        <p:txBody>
          <a:bodyPr wrap="none" lIns="0" tIns="0" rIns="0" bIns="0" rtlCol="0" anchor="t"/>
          <a:lstStyle/>
          <a:p>
            <a:pPr>
              <a:lnSpc>
                <a:spcPts val="2875"/>
              </a:lnSpc>
            </a:pPr>
            <a:r>
              <a:rPr lang="en-US" sz="2313" dirty="0">
                <a:solidFill>
                  <a:srgbClr val="15213F"/>
                </a:solidFill>
                <a:latin typeface="Roboto Slab" pitchFamily="34" charset="0"/>
                <a:ea typeface="Roboto Slab" pitchFamily="34" charset="-122"/>
                <a:cs typeface="Roboto Slab" pitchFamily="34" charset="-120"/>
              </a:rPr>
              <a:t>Riduzione Costi</a:t>
            </a:r>
            <a:endParaRPr lang="en-US" sz="2313" dirty="0"/>
          </a:p>
        </p:txBody>
      </p:sp>
      <p:sp>
        <p:nvSpPr>
          <p:cNvPr id="11" name="Text 9"/>
          <p:cNvSpPr/>
          <p:nvPr/>
        </p:nvSpPr>
        <p:spPr>
          <a:xfrm>
            <a:off x="9497318" y="2824907"/>
            <a:ext cx="7562850" cy="1131391"/>
          </a:xfrm>
          <a:prstGeom prst="rect">
            <a:avLst/>
          </a:prstGeom>
          <a:noFill/>
          <a:ln/>
        </p:spPr>
        <p:txBody>
          <a:bodyPr wrap="square" lIns="0" tIns="0" rIns="0" bIns="0" rtlCol="0" anchor="t"/>
          <a:lstStyle/>
          <a:p>
            <a:pPr>
              <a:lnSpc>
                <a:spcPts val="2938"/>
              </a:lnSpc>
            </a:pPr>
            <a:r>
              <a:rPr lang="en-US" sz="1813" dirty="0">
                <a:solidFill>
                  <a:srgbClr val="15213F"/>
                </a:solidFill>
                <a:latin typeface="Roboto" pitchFamily="34" charset="0"/>
                <a:ea typeface="Roboto" pitchFamily="34" charset="-122"/>
                <a:cs typeface="Roboto" pitchFamily="34" charset="-120"/>
              </a:rPr>
              <a:t>Risparmio significativo su carta, toner, spazi di archiviazione, personale dedicato alla gestione archivi, spedizioni postali, costi di conservazione documenti cartacei</a:t>
            </a:r>
            <a:endParaRPr lang="en-US" sz="1813" dirty="0"/>
          </a:p>
        </p:txBody>
      </p:sp>
      <p:sp>
        <p:nvSpPr>
          <p:cNvPr id="12" name="Text 10"/>
          <p:cNvSpPr/>
          <p:nvPr/>
        </p:nvSpPr>
        <p:spPr>
          <a:xfrm>
            <a:off x="9497318" y="4097685"/>
            <a:ext cx="7562850" cy="377130"/>
          </a:xfrm>
          <a:prstGeom prst="rect">
            <a:avLst/>
          </a:prstGeom>
          <a:noFill/>
          <a:ln/>
        </p:spPr>
        <p:txBody>
          <a:bodyPr wrap="non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Fino a 80% di risparmio su carta e materiali di consumo</a:t>
            </a:r>
            <a:endParaRPr lang="en-US" sz="1813" dirty="0"/>
          </a:p>
        </p:txBody>
      </p:sp>
      <p:sp>
        <p:nvSpPr>
          <p:cNvPr id="13" name="Text 11"/>
          <p:cNvSpPr/>
          <p:nvPr/>
        </p:nvSpPr>
        <p:spPr>
          <a:xfrm>
            <a:off x="9497318" y="4557266"/>
            <a:ext cx="7562850" cy="377130"/>
          </a:xfrm>
          <a:prstGeom prst="rect">
            <a:avLst/>
          </a:prstGeom>
          <a:noFill/>
          <a:ln/>
        </p:spPr>
        <p:txBody>
          <a:bodyPr wrap="non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Recupero di spazi fisici utilizzabili per altri scopi</a:t>
            </a:r>
            <a:endParaRPr lang="en-US" sz="1813" dirty="0"/>
          </a:p>
        </p:txBody>
      </p:sp>
      <p:sp>
        <p:nvSpPr>
          <p:cNvPr id="14" name="Text 12"/>
          <p:cNvSpPr/>
          <p:nvPr/>
        </p:nvSpPr>
        <p:spPr>
          <a:xfrm>
            <a:off x="9497318" y="5016848"/>
            <a:ext cx="7562850" cy="377130"/>
          </a:xfrm>
          <a:prstGeom prst="rect">
            <a:avLst/>
          </a:prstGeom>
          <a:noFill/>
          <a:ln/>
        </p:spPr>
        <p:txBody>
          <a:bodyPr wrap="non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Riduzione costi di spedizione grazie alla PEC</a:t>
            </a:r>
            <a:endParaRPr lang="en-US" sz="1813" dirty="0"/>
          </a:p>
        </p:txBody>
      </p:sp>
      <p:sp>
        <p:nvSpPr>
          <p:cNvPr id="15" name="Shape 13"/>
          <p:cNvSpPr/>
          <p:nvPr/>
        </p:nvSpPr>
        <p:spPr>
          <a:xfrm>
            <a:off x="992238" y="5865167"/>
            <a:ext cx="8033891" cy="3549998"/>
          </a:xfrm>
          <a:prstGeom prst="roundRect">
            <a:avLst>
              <a:gd name="adj" fmla="val 996"/>
            </a:avLst>
          </a:prstGeom>
          <a:solidFill>
            <a:srgbClr val="E9ECF2"/>
          </a:solidFill>
          <a:ln/>
        </p:spPr>
      </p:sp>
      <p:sp>
        <p:nvSpPr>
          <p:cNvPr id="16" name="Text 14"/>
          <p:cNvSpPr/>
          <p:nvPr/>
        </p:nvSpPr>
        <p:spPr>
          <a:xfrm>
            <a:off x="1227832" y="6100763"/>
            <a:ext cx="3299223" cy="368350"/>
          </a:xfrm>
          <a:prstGeom prst="rect">
            <a:avLst/>
          </a:prstGeom>
          <a:noFill/>
          <a:ln/>
        </p:spPr>
        <p:txBody>
          <a:bodyPr wrap="none" lIns="0" tIns="0" rIns="0" bIns="0" rtlCol="0" anchor="t"/>
          <a:lstStyle/>
          <a:p>
            <a:pPr>
              <a:lnSpc>
                <a:spcPts val="2875"/>
              </a:lnSpc>
            </a:pPr>
            <a:r>
              <a:rPr lang="en-US" sz="2313" dirty="0">
                <a:solidFill>
                  <a:srgbClr val="15213F"/>
                </a:solidFill>
                <a:latin typeface="Roboto Slab" pitchFamily="34" charset="0"/>
                <a:ea typeface="Roboto Slab" pitchFamily="34" charset="-122"/>
                <a:cs typeface="Roboto Slab" pitchFamily="34" charset="-120"/>
              </a:rPr>
              <a:t>Trasparenza e Controllo</a:t>
            </a:r>
            <a:endParaRPr lang="en-US" sz="2313" dirty="0"/>
          </a:p>
        </p:txBody>
      </p:sp>
      <p:sp>
        <p:nvSpPr>
          <p:cNvPr id="17" name="Text 15"/>
          <p:cNvSpPr/>
          <p:nvPr/>
        </p:nvSpPr>
        <p:spPr>
          <a:xfrm>
            <a:off x="1227833" y="6610500"/>
            <a:ext cx="7562701" cy="1131391"/>
          </a:xfrm>
          <a:prstGeom prst="rect">
            <a:avLst/>
          </a:prstGeom>
          <a:noFill/>
          <a:ln/>
        </p:spPr>
        <p:txBody>
          <a:bodyPr wrap="square" lIns="0" tIns="0" rIns="0" bIns="0" rtlCol="0" anchor="t"/>
          <a:lstStyle/>
          <a:p>
            <a:pPr>
              <a:lnSpc>
                <a:spcPts val="2938"/>
              </a:lnSpc>
            </a:pPr>
            <a:r>
              <a:rPr lang="en-US" sz="1813" dirty="0">
                <a:solidFill>
                  <a:srgbClr val="15213F"/>
                </a:solidFill>
                <a:latin typeface="Roboto" pitchFamily="34" charset="0"/>
                <a:ea typeface="Roboto" pitchFamily="34" charset="-122"/>
                <a:cs typeface="Roboto" pitchFamily="34" charset="-120"/>
              </a:rPr>
              <a:t>Tracciabilità completa di ogni operazione e passaggio documentale, facilità di controllo e audit, riduzione del rischio di smarrimento o manomissione documenti</a:t>
            </a:r>
            <a:endParaRPr lang="en-US" sz="1813" dirty="0"/>
          </a:p>
        </p:txBody>
      </p:sp>
      <p:sp>
        <p:nvSpPr>
          <p:cNvPr id="18" name="Text 16"/>
          <p:cNvSpPr/>
          <p:nvPr/>
        </p:nvSpPr>
        <p:spPr>
          <a:xfrm>
            <a:off x="1227833" y="7883278"/>
            <a:ext cx="7562701" cy="377130"/>
          </a:xfrm>
          <a:prstGeom prst="rect">
            <a:avLst/>
          </a:prstGeom>
          <a:noFill/>
          <a:ln/>
        </p:spPr>
        <p:txBody>
          <a:bodyPr wrap="non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Log dettagliato di tutte le operazioni effettuate</a:t>
            </a:r>
            <a:endParaRPr lang="en-US" sz="1813" dirty="0"/>
          </a:p>
        </p:txBody>
      </p:sp>
      <p:sp>
        <p:nvSpPr>
          <p:cNvPr id="19" name="Text 17"/>
          <p:cNvSpPr/>
          <p:nvPr/>
        </p:nvSpPr>
        <p:spPr>
          <a:xfrm>
            <a:off x="1227833" y="8342859"/>
            <a:ext cx="7562701" cy="377130"/>
          </a:xfrm>
          <a:prstGeom prst="rect">
            <a:avLst/>
          </a:prstGeom>
          <a:noFill/>
          <a:ln/>
        </p:spPr>
        <p:txBody>
          <a:bodyPr wrap="non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Impossibilità di modificare documenti senza lasciare traccia</a:t>
            </a:r>
            <a:endParaRPr lang="en-US" sz="1813" dirty="0"/>
          </a:p>
        </p:txBody>
      </p:sp>
      <p:sp>
        <p:nvSpPr>
          <p:cNvPr id="20" name="Text 18"/>
          <p:cNvSpPr/>
          <p:nvPr/>
        </p:nvSpPr>
        <p:spPr>
          <a:xfrm>
            <a:off x="1227833" y="8802440"/>
            <a:ext cx="7562701" cy="377130"/>
          </a:xfrm>
          <a:prstGeom prst="rect">
            <a:avLst/>
          </a:prstGeom>
          <a:noFill/>
          <a:ln/>
        </p:spPr>
        <p:txBody>
          <a:bodyPr wrap="non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Reportistica automatica sull'andamento delle pratiche</a:t>
            </a:r>
            <a:endParaRPr lang="en-US" sz="1813" dirty="0"/>
          </a:p>
        </p:txBody>
      </p:sp>
      <p:sp>
        <p:nvSpPr>
          <p:cNvPr id="21" name="Shape 19"/>
          <p:cNvSpPr/>
          <p:nvPr/>
        </p:nvSpPr>
        <p:spPr>
          <a:xfrm>
            <a:off x="9261723" y="5865167"/>
            <a:ext cx="8034040" cy="3549998"/>
          </a:xfrm>
          <a:prstGeom prst="roundRect">
            <a:avLst>
              <a:gd name="adj" fmla="val 996"/>
            </a:avLst>
          </a:prstGeom>
          <a:solidFill>
            <a:srgbClr val="E9ECF2"/>
          </a:solidFill>
          <a:ln/>
        </p:spPr>
      </p:sp>
      <p:sp>
        <p:nvSpPr>
          <p:cNvPr id="22" name="Text 20"/>
          <p:cNvSpPr/>
          <p:nvPr/>
        </p:nvSpPr>
        <p:spPr>
          <a:xfrm>
            <a:off x="9497317" y="6100763"/>
            <a:ext cx="2946053" cy="368350"/>
          </a:xfrm>
          <a:prstGeom prst="rect">
            <a:avLst/>
          </a:prstGeom>
          <a:noFill/>
          <a:ln/>
        </p:spPr>
        <p:txBody>
          <a:bodyPr wrap="none" lIns="0" tIns="0" rIns="0" bIns="0" rtlCol="0" anchor="t"/>
          <a:lstStyle/>
          <a:p>
            <a:pPr>
              <a:lnSpc>
                <a:spcPts val="2875"/>
              </a:lnSpc>
            </a:pPr>
            <a:r>
              <a:rPr lang="en-US" sz="2313" dirty="0">
                <a:solidFill>
                  <a:srgbClr val="15213F"/>
                </a:solidFill>
                <a:latin typeface="Roboto Slab" pitchFamily="34" charset="0"/>
                <a:ea typeface="Roboto Slab" pitchFamily="34" charset="-122"/>
                <a:cs typeface="Roboto Slab" pitchFamily="34" charset="-120"/>
              </a:rPr>
              <a:t>Servizio al Cittadino</a:t>
            </a:r>
            <a:endParaRPr lang="en-US" sz="2313" dirty="0"/>
          </a:p>
        </p:txBody>
      </p:sp>
      <p:sp>
        <p:nvSpPr>
          <p:cNvPr id="23" name="Text 21"/>
          <p:cNvSpPr/>
          <p:nvPr/>
        </p:nvSpPr>
        <p:spPr>
          <a:xfrm>
            <a:off x="9497318" y="6610500"/>
            <a:ext cx="7562850" cy="1131391"/>
          </a:xfrm>
          <a:prstGeom prst="rect">
            <a:avLst/>
          </a:prstGeom>
          <a:noFill/>
          <a:ln/>
        </p:spPr>
        <p:txBody>
          <a:bodyPr wrap="square" lIns="0" tIns="0" rIns="0" bIns="0" rtlCol="0" anchor="t"/>
          <a:lstStyle/>
          <a:p>
            <a:pPr>
              <a:lnSpc>
                <a:spcPts val="2938"/>
              </a:lnSpc>
            </a:pPr>
            <a:r>
              <a:rPr lang="en-US" sz="1813" dirty="0">
                <a:solidFill>
                  <a:srgbClr val="15213F"/>
                </a:solidFill>
                <a:latin typeface="Roboto" pitchFamily="34" charset="0"/>
                <a:ea typeface="Roboto" pitchFamily="34" charset="-122"/>
                <a:cs typeface="Roboto" pitchFamily="34" charset="-120"/>
              </a:rPr>
              <a:t>Possibilità di presentare istanze e ricevere risposte online 24/7, riduzione dei tempi di risposta del Comune, accesso trasparente allo stato delle proprie pratiche</a:t>
            </a:r>
            <a:endParaRPr lang="en-US" sz="1813" dirty="0"/>
          </a:p>
        </p:txBody>
      </p:sp>
      <p:sp>
        <p:nvSpPr>
          <p:cNvPr id="24" name="Text 22"/>
          <p:cNvSpPr/>
          <p:nvPr/>
        </p:nvSpPr>
        <p:spPr>
          <a:xfrm>
            <a:off x="9497318" y="7883278"/>
            <a:ext cx="7562850" cy="377130"/>
          </a:xfrm>
          <a:prstGeom prst="rect">
            <a:avLst/>
          </a:prstGeom>
          <a:noFill/>
          <a:ln/>
        </p:spPr>
        <p:txBody>
          <a:bodyPr wrap="non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Riduzione tempi medi di risposta fino al 50%</a:t>
            </a:r>
            <a:endParaRPr lang="en-US" sz="1813" dirty="0"/>
          </a:p>
        </p:txBody>
      </p:sp>
      <p:sp>
        <p:nvSpPr>
          <p:cNvPr id="25" name="Text 23"/>
          <p:cNvSpPr/>
          <p:nvPr/>
        </p:nvSpPr>
        <p:spPr>
          <a:xfrm>
            <a:off x="9497318" y="8342859"/>
            <a:ext cx="7562850" cy="377130"/>
          </a:xfrm>
          <a:prstGeom prst="rect">
            <a:avLst/>
          </a:prstGeom>
          <a:noFill/>
          <a:ln/>
        </p:spPr>
        <p:txBody>
          <a:bodyPr wrap="non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Eliminazione necessità di recarsi fisicamente agli uffici</a:t>
            </a:r>
            <a:endParaRPr lang="en-US" sz="1813" dirty="0"/>
          </a:p>
        </p:txBody>
      </p:sp>
      <p:sp>
        <p:nvSpPr>
          <p:cNvPr id="26" name="Text 24"/>
          <p:cNvSpPr/>
          <p:nvPr/>
        </p:nvSpPr>
        <p:spPr>
          <a:xfrm>
            <a:off x="9497318" y="8802440"/>
            <a:ext cx="7562850" cy="377130"/>
          </a:xfrm>
          <a:prstGeom prst="rect">
            <a:avLst/>
          </a:prstGeom>
          <a:noFill/>
          <a:ln/>
        </p:spPr>
        <p:txBody>
          <a:bodyPr wrap="none" lIns="0" tIns="0" rIns="0" bIns="0" rtlCol="0" anchor="t"/>
          <a:lstStyle/>
          <a:p>
            <a:pPr marL="428625" indent="-428625">
              <a:lnSpc>
                <a:spcPts val="2938"/>
              </a:lnSpc>
              <a:buSzPct val="100000"/>
              <a:buChar char="•"/>
            </a:pPr>
            <a:r>
              <a:rPr lang="en-US" sz="1813" dirty="0">
                <a:solidFill>
                  <a:srgbClr val="15213F"/>
                </a:solidFill>
                <a:latin typeface="Roboto" pitchFamily="34" charset="0"/>
                <a:ea typeface="Roboto" pitchFamily="34" charset="-122"/>
                <a:cs typeface="Roboto" pitchFamily="34" charset="-120"/>
              </a:rPr>
              <a:t>Comunicazioni immediate tramite PEC o portale online</a:t>
            </a:r>
            <a:endParaRPr lang="en-US" sz="1813"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8" y="864246"/>
            <a:ext cx="8758386" cy="620166"/>
          </a:xfrm>
          <a:prstGeom prst="rect">
            <a:avLst/>
          </a:prstGeom>
          <a:noFill/>
          <a:ln/>
        </p:spPr>
        <p:txBody>
          <a:bodyPr wrap="none" lIns="0" tIns="0" rIns="0" bIns="0" rtlCol="0" anchor="t"/>
          <a:lstStyle/>
          <a:p>
            <a:pPr>
              <a:lnSpc>
                <a:spcPts val="4875"/>
              </a:lnSpc>
            </a:pPr>
            <a:r>
              <a:rPr lang="en-US" sz="3875" dirty="0">
                <a:solidFill>
                  <a:srgbClr val="3257B8"/>
                </a:solidFill>
                <a:latin typeface="Roboto Slab" pitchFamily="34" charset="0"/>
                <a:ea typeface="Roboto Slab" pitchFamily="34" charset="-122"/>
                <a:cs typeface="Roboto Slab" pitchFamily="34" charset="-120"/>
              </a:rPr>
              <a:t>Sfide e Criticità dell'Implementazione</a:t>
            </a:r>
            <a:endParaRPr lang="en-US" sz="3875" dirty="0"/>
          </a:p>
        </p:txBody>
      </p:sp>
      <p:sp>
        <p:nvSpPr>
          <p:cNvPr id="3" name="Text 1"/>
          <p:cNvSpPr/>
          <p:nvPr/>
        </p:nvSpPr>
        <p:spPr>
          <a:xfrm>
            <a:off x="992238" y="1980456"/>
            <a:ext cx="3074194" cy="372070"/>
          </a:xfrm>
          <a:prstGeom prst="rect">
            <a:avLst/>
          </a:prstGeom>
          <a:noFill/>
          <a:ln/>
        </p:spPr>
        <p:txBody>
          <a:bodyPr wrap="none" lIns="0" tIns="0" rIns="0" bIns="0" rtlCol="0" anchor="t"/>
          <a:lstStyle/>
          <a:p>
            <a:pPr>
              <a:lnSpc>
                <a:spcPts val="2875"/>
              </a:lnSpc>
            </a:pPr>
            <a:r>
              <a:rPr lang="en-US" sz="2313" dirty="0">
                <a:solidFill>
                  <a:srgbClr val="3257B8"/>
                </a:solidFill>
                <a:latin typeface="Roboto Slab" pitchFamily="34" charset="0"/>
                <a:ea typeface="Roboto Slab" pitchFamily="34" charset="-122"/>
                <a:cs typeface="Roboto Slab" pitchFamily="34" charset="-120"/>
              </a:rPr>
              <a:t>Ostacoli Organizzativi</a:t>
            </a:r>
            <a:endParaRPr lang="en-US" sz="2313" dirty="0"/>
          </a:p>
        </p:txBody>
      </p:sp>
      <p:pic>
        <p:nvPicPr>
          <p:cNvPr id="4" name="Image 0" descr="preencoded.png"/>
          <p:cNvPicPr>
            <a:picLocks noChangeAspect="1"/>
          </p:cNvPicPr>
          <p:nvPr/>
        </p:nvPicPr>
        <p:blipFill>
          <a:blip r:embed="rId3"/>
          <a:stretch>
            <a:fillRect/>
          </a:stretch>
        </p:blipFill>
        <p:spPr>
          <a:xfrm>
            <a:off x="1066652" y="2544664"/>
            <a:ext cx="297656" cy="372070"/>
          </a:xfrm>
          <a:prstGeom prst="rect">
            <a:avLst/>
          </a:prstGeom>
        </p:spPr>
      </p:pic>
      <p:sp>
        <p:nvSpPr>
          <p:cNvPr id="5" name="Text 2"/>
          <p:cNvSpPr/>
          <p:nvPr/>
        </p:nvSpPr>
        <p:spPr>
          <a:xfrm>
            <a:off x="1637109" y="2575769"/>
            <a:ext cx="3233738" cy="310009"/>
          </a:xfrm>
          <a:prstGeom prst="rect">
            <a:avLst/>
          </a:prstGeom>
          <a:noFill/>
          <a:ln/>
        </p:spPr>
        <p:txBody>
          <a:bodyPr wrap="none" lIns="0" tIns="0" rIns="0" bIns="0" rtlCol="0" anchor="t"/>
          <a:lstStyle/>
          <a:p>
            <a:pPr>
              <a:lnSpc>
                <a:spcPts val="2438"/>
              </a:lnSpc>
            </a:pPr>
            <a:r>
              <a:rPr lang="en-US" sz="1938" dirty="0">
                <a:solidFill>
                  <a:srgbClr val="15213F"/>
                </a:solidFill>
                <a:latin typeface="Roboto Slab" pitchFamily="34" charset="0"/>
                <a:ea typeface="Roboto Slab" pitchFamily="34" charset="-122"/>
                <a:cs typeface="Roboto Slab" pitchFamily="34" charset="-120"/>
              </a:rPr>
              <a:t>Resistenza al Cambiamento</a:t>
            </a:r>
            <a:endParaRPr lang="en-US" sz="1938" dirty="0"/>
          </a:p>
        </p:txBody>
      </p:sp>
      <p:sp>
        <p:nvSpPr>
          <p:cNvPr id="6" name="Text 3"/>
          <p:cNvSpPr/>
          <p:nvPr/>
        </p:nvSpPr>
        <p:spPr>
          <a:xfrm>
            <a:off x="1637110" y="3084166"/>
            <a:ext cx="7264896" cy="635199"/>
          </a:xfrm>
          <a:prstGeom prst="rect">
            <a:avLst/>
          </a:prstGeom>
          <a:noFill/>
          <a:ln/>
        </p:spPr>
        <p:txBody>
          <a:bodyPr wrap="square" lIns="0" tIns="0" rIns="0" bIns="0" rtlCol="0" anchor="t"/>
          <a:lstStyle/>
          <a:p>
            <a:pPr>
              <a:lnSpc>
                <a:spcPts val="2500"/>
              </a:lnSpc>
            </a:pPr>
            <a:r>
              <a:rPr lang="en-US" sz="1563" dirty="0">
                <a:solidFill>
                  <a:srgbClr val="15213F"/>
                </a:solidFill>
                <a:latin typeface="Roboto" pitchFamily="34" charset="0"/>
                <a:ea typeface="Roboto" pitchFamily="34" charset="-122"/>
                <a:cs typeface="Roboto" pitchFamily="34" charset="-120"/>
              </a:rPr>
              <a:t>Il personale abituato alle procedure cartacee può mostrare resistenza. Necessaria formazione continua e supporto costante</a:t>
            </a:r>
            <a:endParaRPr lang="en-US" sz="1563" dirty="0"/>
          </a:p>
        </p:txBody>
      </p:sp>
      <p:pic>
        <p:nvPicPr>
          <p:cNvPr id="7" name="Image 1" descr="preencoded.png"/>
          <p:cNvPicPr>
            <a:picLocks noChangeAspect="1"/>
          </p:cNvPicPr>
          <p:nvPr/>
        </p:nvPicPr>
        <p:blipFill>
          <a:blip r:embed="rId3"/>
          <a:stretch>
            <a:fillRect/>
          </a:stretch>
        </p:blipFill>
        <p:spPr>
          <a:xfrm>
            <a:off x="1066652" y="4085184"/>
            <a:ext cx="297656" cy="372070"/>
          </a:xfrm>
          <a:prstGeom prst="rect">
            <a:avLst/>
          </a:prstGeom>
        </p:spPr>
      </p:pic>
      <p:sp>
        <p:nvSpPr>
          <p:cNvPr id="8" name="Text 4"/>
          <p:cNvSpPr/>
          <p:nvPr/>
        </p:nvSpPr>
        <p:spPr>
          <a:xfrm>
            <a:off x="1637109" y="4116289"/>
            <a:ext cx="3641378" cy="310009"/>
          </a:xfrm>
          <a:prstGeom prst="rect">
            <a:avLst/>
          </a:prstGeom>
          <a:noFill/>
          <a:ln/>
        </p:spPr>
        <p:txBody>
          <a:bodyPr wrap="none" lIns="0" tIns="0" rIns="0" bIns="0" rtlCol="0" anchor="t"/>
          <a:lstStyle/>
          <a:p>
            <a:pPr>
              <a:lnSpc>
                <a:spcPts val="2438"/>
              </a:lnSpc>
            </a:pPr>
            <a:r>
              <a:rPr lang="en-US" sz="1938" dirty="0">
                <a:solidFill>
                  <a:srgbClr val="15213F"/>
                </a:solidFill>
                <a:latin typeface="Roboto Slab" pitchFamily="34" charset="0"/>
                <a:ea typeface="Roboto Slab" pitchFamily="34" charset="-122"/>
                <a:cs typeface="Roboto Slab" pitchFamily="34" charset="-120"/>
              </a:rPr>
              <a:t>Carenza di Competenze Digitali</a:t>
            </a:r>
            <a:endParaRPr lang="en-US" sz="1938" dirty="0"/>
          </a:p>
        </p:txBody>
      </p:sp>
      <p:sp>
        <p:nvSpPr>
          <p:cNvPr id="9" name="Text 5"/>
          <p:cNvSpPr/>
          <p:nvPr/>
        </p:nvSpPr>
        <p:spPr>
          <a:xfrm>
            <a:off x="1637110" y="4624686"/>
            <a:ext cx="7264896" cy="635199"/>
          </a:xfrm>
          <a:prstGeom prst="rect">
            <a:avLst/>
          </a:prstGeom>
          <a:noFill/>
          <a:ln/>
        </p:spPr>
        <p:txBody>
          <a:bodyPr wrap="square" lIns="0" tIns="0" rIns="0" bIns="0" rtlCol="0" anchor="t"/>
          <a:lstStyle/>
          <a:p>
            <a:pPr>
              <a:lnSpc>
                <a:spcPts val="2500"/>
              </a:lnSpc>
            </a:pPr>
            <a:r>
              <a:rPr lang="en-US" sz="1563" dirty="0">
                <a:solidFill>
                  <a:srgbClr val="15213F"/>
                </a:solidFill>
                <a:latin typeface="Roboto" pitchFamily="34" charset="0"/>
                <a:ea typeface="Roboto" pitchFamily="34" charset="-122"/>
                <a:cs typeface="Roboto" pitchFamily="34" charset="-120"/>
              </a:rPr>
              <a:t>Non tutto il personale possiede le competenze informatiche necessarie. Richiede investimento significativo in formazione</a:t>
            </a:r>
            <a:endParaRPr lang="en-US" sz="1563" dirty="0"/>
          </a:p>
        </p:txBody>
      </p:sp>
      <p:pic>
        <p:nvPicPr>
          <p:cNvPr id="10" name="Image 2" descr="preencoded.png"/>
          <p:cNvPicPr>
            <a:picLocks noChangeAspect="1"/>
          </p:cNvPicPr>
          <p:nvPr/>
        </p:nvPicPr>
        <p:blipFill>
          <a:blip r:embed="rId3"/>
          <a:stretch>
            <a:fillRect/>
          </a:stretch>
        </p:blipFill>
        <p:spPr>
          <a:xfrm>
            <a:off x="1066652" y="5625704"/>
            <a:ext cx="297656" cy="372070"/>
          </a:xfrm>
          <a:prstGeom prst="rect">
            <a:avLst/>
          </a:prstGeom>
        </p:spPr>
      </p:pic>
      <p:sp>
        <p:nvSpPr>
          <p:cNvPr id="11" name="Text 6"/>
          <p:cNvSpPr/>
          <p:nvPr/>
        </p:nvSpPr>
        <p:spPr>
          <a:xfrm>
            <a:off x="1637110" y="5656809"/>
            <a:ext cx="2480816" cy="310009"/>
          </a:xfrm>
          <a:prstGeom prst="rect">
            <a:avLst/>
          </a:prstGeom>
          <a:noFill/>
          <a:ln/>
        </p:spPr>
        <p:txBody>
          <a:bodyPr wrap="none" lIns="0" tIns="0" rIns="0" bIns="0" rtlCol="0" anchor="t"/>
          <a:lstStyle/>
          <a:p>
            <a:pPr>
              <a:lnSpc>
                <a:spcPts val="2438"/>
              </a:lnSpc>
            </a:pPr>
            <a:r>
              <a:rPr lang="en-US" sz="1938" dirty="0">
                <a:solidFill>
                  <a:srgbClr val="15213F"/>
                </a:solidFill>
                <a:latin typeface="Roboto Slab" pitchFamily="34" charset="0"/>
                <a:ea typeface="Roboto Slab" pitchFamily="34" charset="-122"/>
                <a:cs typeface="Roboto Slab" pitchFamily="34" charset="-120"/>
              </a:rPr>
              <a:t>Costi Iniziali</a:t>
            </a:r>
            <a:endParaRPr lang="en-US" sz="1938" dirty="0"/>
          </a:p>
        </p:txBody>
      </p:sp>
      <p:sp>
        <p:nvSpPr>
          <p:cNvPr id="12" name="Text 7"/>
          <p:cNvSpPr/>
          <p:nvPr/>
        </p:nvSpPr>
        <p:spPr>
          <a:xfrm>
            <a:off x="1637110" y="6165206"/>
            <a:ext cx="7264896" cy="635199"/>
          </a:xfrm>
          <a:prstGeom prst="rect">
            <a:avLst/>
          </a:prstGeom>
          <a:noFill/>
          <a:ln/>
        </p:spPr>
        <p:txBody>
          <a:bodyPr wrap="square" lIns="0" tIns="0" rIns="0" bIns="0" rtlCol="0" anchor="t"/>
          <a:lstStyle/>
          <a:p>
            <a:pPr>
              <a:lnSpc>
                <a:spcPts val="2500"/>
              </a:lnSpc>
            </a:pPr>
            <a:r>
              <a:rPr lang="en-US" sz="1563" dirty="0">
                <a:solidFill>
                  <a:srgbClr val="15213F"/>
                </a:solidFill>
                <a:latin typeface="Roboto" pitchFamily="34" charset="0"/>
                <a:ea typeface="Roboto" pitchFamily="34" charset="-122"/>
                <a:cs typeface="Roboto" pitchFamily="34" charset="-120"/>
              </a:rPr>
              <a:t>L'implementazione richiede investimenti in software, hardware, formazione e consulenza specialistica</a:t>
            </a:r>
            <a:endParaRPr lang="en-US" sz="1563" dirty="0"/>
          </a:p>
        </p:txBody>
      </p:sp>
      <p:pic>
        <p:nvPicPr>
          <p:cNvPr id="13" name="Image 3" descr="preencoded.png"/>
          <p:cNvPicPr>
            <a:picLocks noChangeAspect="1"/>
          </p:cNvPicPr>
          <p:nvPr/>
        </p:nvPicPr>
        <p:blipFill>
          <a:blip r:embed="rId3"/>
          <a:stretch>
            <a:fillRect/>
          </a:stretch>
        </p:blipFill>
        <p:spPr>
          <a:xfrm>
            <a:off x="1066652" y="7166223"/>
            <a:ext cx="297656" cy="372070"/>
          </a:xfrm>
          <a:prstGeom prst="rect">
            <a:avLst/>
          </a:prstGeom>
        </p:spPr>
      </p:pic>
      <p:sp>
        <p:nvSpPr>
          <p:cNvPr id="14" name="Text 8"/>
          <p:cNvSpPr/>
          <p:nvPr/>
        </p:nvSpPr>
        <p:spPr>
          <a:xfrm>
            <a:off x="1637109" y="7197328"/>
            <a:ext cx="3121670" cy="310009"/>
          </a:xfrm>
          <a:prstGeom prst="rect">
            <a:avLst/>
          </a:prstGeom>
          <a:noFill/>
          <a:ln/>
        </p:spPr>
        <p:txBody>
          <a:bodyPr wrap="none" lIns="0" tIns="0" rIns="0" bIns="0" rtlCol="0" anchor="t"/>
          <a:lstStyle/>
          <a:p>
            <a:pPr>
              <a:lnSpc>
                <a:spcPts val="2438"/>
              </a:lnSpc>
            </a:pPr>
            <a:r>
              <a:rPr lang="en-US" sz="1938" dirty="0">
                <a:solidFill>
                  <a:srgbClr val="15213F"/>
                </a:solidFill>
                <a:latin typeface="Roboto Slab" pitchFamily="34" charset="0"/>
                <a:ea typeface="Roboto Slab" pitchFamily="34" charset="-122"/>
                <a:cs typeface="Roboto Slab" pitchFamily="34" charset="-120"/>
              </a:rPr>
              <a:t>Gestione del Cambiamento</a:t>
            </a:r>
            <a:endParaRPr lang="en-US" sz="1938" dirty="0"/>
          </a:p>
        </p:txBody>
      </p:sp>
      <p:sp>
        <p:nvSpPr>
          <p:cNvPr id="15" name="Text 9"/>
          <p:cNvSpPr/>
          <p:nvPr/>
        </p:nvSpPr>
        <p:spPr>
          <a:xfrm>
            <a:off x="1637110" y="7705726"/>
            <a:ext cx="7264896" cy="635199"/>
          </a:xfrm>
          <a:prstGeom prst="rect">
            <a:avLst/>
          </a:prstGeom>
          <a:noFill/>
          <a:ln/>
        </p:spPr>
        <p:txBody>
          <a:bodyPr wrap="square" lIns="0" tIns="0" rIns="0" bIns="0" rtlCol="0" anchor="t"/>
          <a:lstStyle/>
          <a:p>
            <a:pPr>
              <a:lnSpc>
                <a:spcPts val="2500"/>
              </a:lnSpc>
            </a:pPr>
            <a:r>
              <a:rPr lang="en-US" sz="1563" dirty="0">
                <a:solidFill>
                  <a:srgbClr val="15213F"/>
                </a:solidFill>
                <a:latin typeface="Roboto" pitchFamily="34" charset="0"/>
                <a:ea typeface="Roboto" pitchFamily="34" charset="-122"/>
                <a:cs typeface="Roboto" pitchFamily="34" charset="-120"/>
              </a:rPr>
              <a:t>Necessità di riprogettare processi e procedure consolidate nel tempo, con possibili resistenze interne</a:t>
            </a:r>
            <a:endParaRPr lang="en-US" sz="1563" dirty="0"/>
          </a:p>
        </p:txBody>
      </p:sp>
      <p:sp>
        <p:nvSpPr>
          <p:cNvPr id="16" name="Text 10"/>
          <p:cNvSpPr/>
          <p:nvPr/>
        </p:nvSpPr>
        <p:spPr>
          <a:xfrm>
            <a:off x="9395520" y="1980456"/>
            <a:ext cx="3872508" cy="372070"/>
          </a:xfrm>
          <a:prstGeom prst="rect">
            <a:avLst/>
          </a:prstGeom>
          <a:noFill/>
          <a:ln/>
        </p:spPr>
        <p:txBody>
          <a:bodyPr wrap="none" lIns="0" tIns="0" rIns="0" bIns="0" rtlCol="0" anchor="t"/>
          <a:lstStyle/>
          <a:p>
            <a:pPr>
              <a:lnSpc>
                <a:spcPts val="2875"/>
              </a:lnSpc>
            </a:pPr>
            <a:r>
              <a:rPr lang="en-US" sz="2313" dirty="0">
                <a:solidFill>
                  <a:srgbClr val="3257B8"/>
                </a:solidFill>
                <a:latin typeface="Roboto Slab" pitchFamily="34" charset="0"/>
                <a:ea typeface="Roboto Slab" pitchFamily="34" charset="-122"/>
                <a:cs typeface="Roboto Slab" pitchFamily="34" charset="-120"/>
              </a:rPr>
              <a:t>Aspetti Tecnici e Normativi</a:t>
            </a:r>
            <a:endParaRPr lang="en-US" sz="2313" dirty="0"/>
          </a:p>
        </p:txBody>
      </p:sp>
      <p:pic>
        <p:nvPicPr>
          <p:cNvPr id="17" name="Image 4" descr="preencoded.png"/>
          <p:cNvPicPr>
            <a:picLocks noChangeAspect="1"/>
          </p:cNvPicPr>
          <p:nvPr/>
        </p:nvPicPr>
        <p:blipFill>
          <a:blip r:embed="rId3"/>
          <a:stretch>
            <a:fillRect/>
          </a:stretch>
        </p:blipFill>
        <p:spPr>
          <a:xfrm>
            <a:off x="9469935" y="2544664"/>
            <a:ext cx="297656" cy="372070"/>
          </a:xfrm>
          <a:prstGeom prst="rect">
            <a:avLst/>
          </a:prstGeom>
        </p:spPr>
      </p:pic>
      <p:sp>
        <p:nvSpPr>
          <p:cNvPr id="18" name="Text 11"/>
          <p:cNvSpPr/>
          <p:nvPr/>
        </p:nvSpPr>
        <p:spPr>
          <a:xfrm>
            <a:off x="10040391" y="2575769"/>
            <a:ext cx="2751535" cy="310009"/>
          </a:xfrm>
          <a:prstGeom prst="rect">
            <a:avLst/>
          </a:prstGeom>
          <a:noFill/>
          <a:ln/>
        </p:spPr>
        <p:txBody>
          <a:bodyPr wrap="none" lIns="0" tIns="0" rIns="0" bIns="0" rtlCol="0" anchor="t"/>
          <a:lstStyle/>
          <a:p>
            <a:pPr>
              <a:lnSpc>
                <a:spcPts val="2438"/>
              </a:lnSpc>
            </a:pPr>
            <a:r>
              <a:rPr lang="en-US" sz="1938" dirty="0">
                <a:solidFill>
                  <a:srgbClr val="15213F"/>
                </a:solidFill>
                <a:latin typeface="Roboto Slab" pitchFamily="34" charset="0"/>
                <a:ea typeface="Roboto Slab" pitchFamily="34" charset="-122"/>
                <a:cs typeface="Roboto Slab" pitchFamily="34" charset="-120"/>
              </a:rPr>
              <a:t>Complessità Normativa</a:t>
            </a:r>
            <a:endParaRPr lang="en-US" sz="1938" dirty="0"/>
          </a:p>
        </p:txBody>
      </p:sp>
      <p:sp>
        <p:nvSpPr>
          <p:cNvPr id="19" name="Text 12"/>
          <p:cNvSpPr/>
          <p:nvPr/>
        </p:nvSpPr>
        <p:spPr>
          <a:xfrm>
            <a:off x="10040392" y="3084166"/>
            <a:ext cx="7264896" cy="635199"/>
          </a:xfrm>
          <a:prstGeom prst="rect">
            <a:avLst/>
          </a:prstGeom>
          <a:noFill/>
          <a:ln/>
        </p:spPr>
        <p:txBody>
          <a:bodyPr wrap="square" lIns="0" tIns="0" rIns="0" bIns="0" rtlCol="0" anchor="t"/>
          <a:lstStyle/>
          <a:p>
            <a:pPr>
              <a:lnSpc>
                <a:spcPts val="2500"/>
              </a:lnSpc>
            </a:pPr>
            <a:r>
              <a:rPr lang="en-US" sz="1563" dirty="0">
                <a:solidFill>
                  <a:srgbClr val="15213F"/>
                </a:solidFill>
                <a:latin typeface="Roboto" pitchFamily="34" charset="0"/>
                <a:ea typeface="Roboto" pitchFamily="34" charset="-122"/>
                <a:cs typeface="Roboto" pitchFamily="34" charset="-120"/>
              </a:rPr>
              <a:t>Il quadro normativo è articolato e in continua evoluzione. Necessaria competenza specialistica costantemente aggiornata</a:t>
            </a:r>
            <a:endParaRPr lang="en-US" sz="1563" dirty="0"/>
          </a:p>
        </p:txBody>
      </p:sp>
      <p:pic>
        <p:nvPicPr>
          <p:cNvPr id="20" name="Image 5" descr="preencoded.png"/>
          <p:cNvPicPr>
            <a:picLocks noChangeAspect="1"/>
          </p:cNvPicPr>
          <p:nvPr/>
        </p:nvPicPr>
        <p:blipFill>
          <a:blip r:embed="rId3"/>
          <a:stretch>
            <a:fillRect/>
          </a:stretch>
        </p:blipFill>
        <p:spPr>
          <a:xfrm>
            <a:off x="9469935" y="4085184"/>
            <a:ext cx="297656" cy="372070"/>
          </a:xfrm>
          <a:prstGeom prst="rect">
            <a:avLst/>
          </a:prstGeom>
        </p:spPr>
      </p:pic>
      <p:sp>
        <p:nvSpPr>
          <p:cNvPr id="21" name="Text 13"/>
          <p:cNvSpPr/>
          <p:nvPr/>
        </p:nvSpPr>
        <p:spPr>
          <a:xfrm>
            <a:off x="10040392" y="4116289"/>
            <a:ext cx="3169741" cy="310009"/>
          </a:xfrm>
          <a:prstGeom prst="rect">
            <a:avLst/>
          </a:prstGeom>
          <a:noFill/>
          <a:ln/>
        </p:spPr>
        <p:txBody>
          <a:bodyPr wrap="none" lIns="0" tIns="0" rIns="0" bIns="0" rtlCol="0" anchor="t"/>
          <a:lstStyle/>
          <a:p>
            <a:pPr>
              <a:lnSpc>
                <a:spcPts val="2438"/>
              </a:lnSpc>
            </a:pPr>
            <a:r>
              <a:rPr lang="en-US" sz="1938" dirty="0">
                <a:solidFill>
                  <a:srgbClr val="15213F"/>
                </a:solidFill>
                <a:latin typeface="Roboto Slab" pitchFamily="34" charset="0"/>
                <a:ea typeface="Roboto Slab" pitchFamily="34" charset="-122"/>
                <a:cs typeface="Roboto Slab" pitchFamily="34" charset="-120"/>
              </a:rPr>
              <a:t>Interoperabilità dei Sistemi</a:t>
            </a:r>
            <a:endParaRPr lang="en-US" sz="1938" dirty="0"/>
          </a:p>
        </p:txBody>
      </p:sp>
      <p:sp>
        <p:nvSpPr>
          <p:cNvPr id="22" name="Text 14"/>
          <p:cNvSpPr/>
          <p:nvPr/>
        </p:nvSpPr>
        <p:spPr>
          <a:xfrm>
            <a:off x="10040392" y="4624686"/>
            <a:ext cx="7264896" cy="635199"/>
          </a:xfrm>
          <a:prstGeom prst="rect">
            <a:avLst/>
          </a:prstGeom>
          <a:noFill/>
          <a:ln/>
        </p:spPr>
        <p:txBody>
          <a:bodyPr wrap="square" lIns="0" tIns="0" rIns="0" bIns="0" rtlCol="0" anchor="t"/>
          <a:lstStyle/>
          <a:p>
            <a:pPr>
              <a:lnSpc>
                <a:spcPts val="2500"/>
              </a:lnSpc>
            </a:pPr>
            <a:r>
              <a:rPr lang="en-US" sz="1563" dirty="0">
                <a:solidFill>
                  <a:srgbClr val="15213F"/>
                </a:solidFill>
                <a:latin typeface="Roboto" pitchFamily="34" charset="0"/>
                <a:ea typeface="Roboto" pitchFamily="34" charset="-122"/>
                <a:cs typeface="Roboto" pitchFamily="34" charset="-120"/>
              </a:rPr>
              <a:t>Necessità di far dialogare il sistema di protocollo con altri applicativi gestionali (contabilità, tributi, demografici)</a:t>
            </a:r>
            <a:endParaRPr lang="en-US" sz="1563" dirty="0"/>
          </a:p>
        </p:txBody>
      </p:sp>
      <p:pic>
        <p:nvPicPr>
          <p:cNvPr id="23" name="Image 6" descr="preencoded.png"/>
          <p:cNvPicPr>
            <a:picLocks noChangeAspect="1"/>
          </p:cNvPicPr>
          <p:nvPr/>
        </p:nvPicPr>
        <p:blipFill>
          <a:blip r:embed="rId3"/>
          <a:stretch>
            <a:fillRect/>
          </a:stretch>
        </p:blipFill>
        <p:spPr>
          <a:xfrm>
            <a:off x="9469935" y="5625704"/>
            <a:ext cx="297656" cy="372070"/>
          </a:xfrm>
          <a:prstGeom prst="rect">
            <a:avLst/>
          </a:prstGeom>
        </p:spPr>
      </p:pic>
      <p:sp>
        <p:nvSpPr>
          <p:cNvPr id="24" name="Text 15"/>
          <p:cNvSpPr/>
          <p:nvPr/>
        </p:nvSpPr>
        <p:spPr>
          <a:xfrm>
            <a:off x="10040392" y="5656809"/>
            <a:ext cx="2480816" cy="310009"/>
          </a:xfrm>
          <a:prstGeom prst="rect">
            <a:avLst/>
          </a:prstGeom>
          <a:noFill/>
          <a:ln/>
        </p:spPr>
        <p:txBody>
          <a:bodyPr wrap="none" lIns="0" tIns="0" rIns="0" bIns="0" rtlCol="0" anchor="t"/>
          <a:lstStyle/>
          <a:p>
            <a:pPr>
              <a:lnSpc>
                <a:spcPts val="2438"/>
              </a:lnSpc>
            </a:pPr>
            <a:r>
              <a:rPr lang="en-US" sz="1938" dirty="0">
                <a:solidFill>
                  <a:srgbClr val="15213F"/>
                </a:solidFill>
                <a:latin typeface="Roboto Slab" pitchFamily="34" charset="0"/>
                <a:ea typeface="Roboto Slab" pitchFamily="34" charset="-122"/>
                <a:cs typeface="Roboto Slab" pitchFamily="34" charset="-120"/>
              </a:rPr>
              <a:t>Sicurezza e Privacy</a:t>
            </a:r>
            <a:endParaRPr lang="en-US" sz="1938" dirty="0"/>
          </a:p>
        </p:txBody>
      </p:sp>
      <p:sp>
        <p:nvSpPr>
          <p:cNvPr id="25" name="Text 16"/>
          <p:cNvSpPr/>
          <p:nvPr/>
        </p:nvSpPr>
        <p:spPr>
          <a:xfrm>
            <a:off x="10040392" y="6165206"/>
            <a:ext cx="7264896" cy="635199"/>
          </a:xfrm>
          <a:prstGeom prst="rect">
            <a:avLst/>
          </a:prstGeom>
          <a:noFill/>
          <a:ln/>
        </p:spPr>
        <p:txBody>
          <a:bodyPr wrap="square" lIns="0" tIns="0" rIns="0" bIns="0" rtlCol="0" anchor="t"/>
          <a:lstStyle/>
          <a:p>
            <a:pPr>
              <a:lnSpc>
                <a:spcPts val="2500"/>
              </a:lnSpc>
            </a:pPr>
            <a:r>
              <a:rPr lang="en-US" sz="1563" dirty="0">
                <a:solidFill>
                  <a:srgbClr val="15213F"/>
                </a:solidFill>
                <a:latin typeface="Roboto" pitchFamily="34" charset="0"/>
                <a:ea typeface="Roboto" pitchFamily="34" charset="-122"/>
                <a:cs typeface="Roboto" pitchFamily="34" charset="-120"/>
              </a:rPr>
              <a:t>Obbligo di proteggere adeguatamente i dati personali secondo GDPR, con misure tecniche e organizzative adeguate</a:t>
            </a:r>
            <a:endParaRPr lang="en-US" sz="1563" dirty="0"/>
          </a:p>
        </p:txBody>
      </p:sp>
      <p:pic>
        <p:nvPicPr>
          <p:cNvPr id="26" name="Image 7" descr="preencoded.png"/>
          <p:cNvPicPr>
            <a:picLocks noChangeAspect="1"/>
          </p:cNvPicPr>
          <p:nvPr/>
        </p:nvPicPr>
        <p:blipFill>
          <a:blip r:embed="rId3"/>
          <a:stretch>
            <a:fillRect/>
          </a:stretch>
        </p:blipFill>
        <p:spPr>
          <a:xfrm>
            <a:off x="9469935" y="7166223"/>
            <a:ext cx="297656" cy="372070"/>
          </a:xfrm>
          <a:prstGeom prst="rect">
            <a:avLst/>
          </a:prstGeom>
        </p:spPr>
      </p:pic>
      <p:sp>
        <p:nvSpPr>
          <p:cNvPr id="27" name="Text 17"/>
          <p:cNvSpPr/>
          <p:nvPr/>
        </p:nvSpPr>
        <p:spPr>
          <a:xfrm>
            <a:off x="10040391" y="7197328"/>
            <a:ext cx="2837110" cy="310009"/>
          </a:xfrm>
          <a:prstGeom prst="rect">
            <a:avLst/>
          </a:prstGeom>
          <a:noFill/>
          <a:ln/>
        </p:spPr>
        <p:txBody>
          <a:bodyPr wrap="none" lIns="0" tIns="0" rIns="0" bIns="0" rtlCol="0" anchor="t"/>
          <a:lstStyle/>
          <a:p>
            <a:pPr>
              <a:lnSpc>
                <a:spcPts val="2438"/>
              </a:lnSpc>
            </a:pPr>
            <a:r>
              <a:rPr lang="en-US" sz="1938" dirty="0">
                <a:solidFill>
                  <a:srgbClr val="15213F"/>
                </a:solidFill>
                <a:latin typeface="Roboto Slab" pitchFamily="34" charset="0"/>
                <a:ea typeface="Roboto Slab" pitchFamily="34" charset="-122"/>
                <a:cs typeface="Roboto Slab" pitchFamily="34" charset="-120"/>
              </a:rPr>
              <a:t>Migrazione dello Storico</a:t>
            </a:r>
            <a:endParaRPr lang="en-US" sz="1938" dirty="0"/>
          </a:p>
        </p:txBody>
      </p:sp>
      <p:sp>
        <p:nvSpPr>
          <p:cNvPr id="28" name="Text 18"/>
          <p:cNvSpPr/>
          <p:nvPr/>
        </p:nvSpPr>
        <p:spPr>
          <a:xfrm>
            <a:off x="10040392" y="7705726"/>
            <a:ext cx="7264896" cy="635199"/>
          </a:xfrm>
          <a:prstGeom prst="rect">
            <a:avLst/>
          </a:prstGeom>
          <a:noFill/>
          <a:ln/>
        </p:spPr>
        <p:txBody>
          <a:bodyPr wrap="square" lIns="0" tIns="0" rIns="0" bIns="0" rtlCol="0" anchor="t"/>
          <a:lstStyle/>
          <a:p>
            <a:pPr>
              <a:lnSpc>
                <a:spcPts val="2500"/>
              </a:lnSpc>
            </a:pPr>
            <a:r>
              <a:rPr lang="en-US" sz="1563" dirty="0">
                <a:solidFill>
                  <a:srgbClr val="15213F"/>
                </a:solidFill>
                <a:latin typeface="Roboto" pitchFamily="34" charset="0"/>
                <a:ea typeface="Roboto" pitchFamily="34" charset="-122"/>
                <a:cs typeface="Roboto" pitchFamily="34" charset="-120"/>
              </a:rPr>
              <a:t>La digitalizzazione dell'archivio cartaceo pregresso richiede tempo e risorse considerevoli</a:t>
            </a:r>
            <a:endParaRPr lang="en-US" sz="1563" dirty="0"/>
          </a:p>
        </p:txBody>
      </p:sp>
      <p:sp>
        <p:nvSpPr>
          <p:cNvPr id="29" name="Text 19"/>
          <p:cNvSpPr/>
          <p:nvPr/>
        </p:nvSpPr>
        <p:spPr>
          <a:xfrm>
            <a:off x="992238" y="8787408"/>
            <a:ext cx="16303526" cy="635199"/>
          </a:xfrm>
          <a:prstGeom prst="rect">
            <a:avLst/>
          </a:prstGeom>
          <a:noFill/>
          <a:ln/>
        </p:spPr>
        <p:txBody>
          <a:bodyPr wrap="square" lIns="0" tIns="0" rIns="0" bIns="0" rtlCol="0" anchor="t"/>
          <a:lstStyle/>
          <a:p>
            <a:pPr>
              <a:lnSpc>
                <a:spcPts val="2500"/>
              </a:lnSpc>
            </a:pPr>
            <a:r>
              <a:rPr lang="en-US" sz="1563" dirty="0">
                <a:solidFill>
                  <a:srgbClr val="15213F"/>
                </a:solidFill>
                <a:latin typeface="Roboto" pitchFamily="34" charset="0"/>
                <a:ea typeface="Roboto" pitchFamily="34" charset="-122"/>
                <a:cs typeface="Roboto" pitchFamily="34" charset="-120"/>
              </a:rPr>
              <a:t>Nonostante le difficoltà, la trasformazione digitale è ormai un percorso obbligato per le pubbliche amministrazioni, non solo per conformità normativa ma per migliorare realmente la qualità dei servizi offerti ai cittadini e l'efficienza interna degli enti.</a:t>
            </a:r>
            <a:endParaRPr lang="en-US" sz="1563"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87773" y="789832"/>
            <a:ext cx="5742980" cy="501551"/>
          </a:xfrm>
          <a:prstGeom prst="rect">
            <a:avLst/>
          </a:prstGeom>
          <a:noFill/>
          <a:ln/>
        </p:spPr>
        <p:txBody>
          <a:bodyPr wrap="none" lIns="0" tIns="0" rIns="0" bIns="0" rtlCol="0" anchor="t"/>
          <a:lstStyle/>
          <a:p>
            <a:pPr>
              <a:lnSpc>
                <a:spcPts val="3938"/>
              </a:lnSpc>
            </a:pPr>
            <a:r>
              <a:rPr lang="en-US" sz="3125" dirty="0">
                <a:solidFill>
                  <a:srgbClr val="3257B8"/>
                </a:solidFill>
                <a:latin typeface="Roboto Slab" pitchFamily="34" charset="0"/>
                <a:ea typeface="Roboto Slab" pitchFamily="34" charset="-122"/>
                <a:cs typeface="Roboto Slab" pitchFamily="34" charset="-120"/>
              </a:rPr>
              <a:t>Verso il Futuro: Prossimi Passi</a:t>
            </a:r>
            <a:endParaRPr lang="en-US" sz="3125" dirty="0"/>
          </a:p>
        </p:txBody>
      </p:sp>
      <p:sp>
        <p:nvSpPr>
          <p:cNvPr id="3" name="Shape 1"/>
          <p:cNvSpPr/>
          <p:nvPr/>
        </p:nvSpPr>
        <p:spPr>
          <a:xfrm>
            <a:off x="1148210" y="1853059"/>
            <a:ext cx="160436" cy="722263"/>
          </a:xfrm>
          <a:prstGeom prst="roundRect">
            <a:avLst>
              <a:gd name="adj" fmla="val 15008"/>
            </a:avLst>
          </a:prstGeom>
          <a:solidFill>
            <a:srgbClr val="E9ECF2"/>
          </a:solidFill>
          <a:ln/>
        </p:spPr>
      </p:sp>
      <p:sp>
        <p:nvSpPr>
          <p:cNvPr id="4" name="Shape 2"/>
          <p:cNvSpPr/>
          <p:nvPr/>
        </p:nvSpPr>
        <p:spPr>
          <a:xfrm>
            <a:off x="987773" y="1747838"/>
            <a:ext cx="481459" cy="481459"/>
          </a:xfrm>
          <a:prstGeom prst="roundRect">
            <a:avLst>
              <a:gd name="adj" fmla="val 118702"/>
            </a:avLst>
          </a:prstGeom>
          <a:solidFill>
            <a:srgbClr val="E9ECF2"/>
          </a:solidFill>
          <a:ln/>
        </p:spPr>
      </p:sp>
      <p:pic>
        <p:nvPicPr>
          <p:cNvPr id="5" name="Image 0" descr="preencoded.png"/>
          <p:cNvPicPr>
            <a:picLocks noChangeAspect="1"/>
          </p:cNvPicPr>
          <p:nvPr/>
        </p:nvPicPr>
        <p:blipFill>
          <a:blip r:embed="rId3"/>
          <a:stretch>
            <a:fillRect/>
          </a:stretch>
        </p:blipFill>
        <p:spPr>
          <a:xfrm>
            <a:off x="1108174" y="1838176"/>
            <a:ext cx="240655" cy="300930"/>
          </a:xfrm>
          <a:prstGeom prst="rect">
            <a:avLst/>
          </a:prstGeom>
        </p:spPr>
      </p:pic>
      <p:sp>
        <p:nvSpPr>
          <p:cNvPr id="6" name="Text 3"/>
          <p:cNvSpPr/>
          <p:nvPr/>
        </p:nvSpPr>
        <p:spPr>
          <a:xfrm>
            <a:off x="1629668" y="1772841"/>
            <a:ext cx="2287935" cy="250775"/>
          </a:xfrm>
          <a:prstGeom prst="rect">
            <a:avLst/>
          </a:prstGeom>
          <a:noFill/>
          <a:ln/>
        </p:spPr>
        <p:txBody>
          <a:bodyPr wrap="none" lIns="0" tIns="0" rIns="0" bIns="0" rtlCol="0" anchor="t"/>
          <a:lstStyle/>
          <a:p>
            <a:pPr>
              <a:lnSpc>
                <a:spcPts val="1938"/>
              </a:lnSpc>
            </a:pPr>
            <a:r>
              <a:rPr lang="en-US" sz="1563" dirty="0">
                <a:solidFill>
                  <a:srgbClr val="15213F"/>
                </a:solidFill>
                <a:latin typeface="Roboto Slab" pitchFamily="34" charset="0"/>
                <a:ea typeface="Roboto Slab" pitchFamily="34" charset="-122"/>
                <a:cs typeface="Roboto Slab" pitchFamily="34" charset="-120"/>
              </a:rPr>
              <a:t>Audit dello Stato Attuale</a:t>
            </a:r>
            <a:endParaRPr lang="en-US" sz="1563" dirty="0"/>
          </a:p>
        </p:txBody>
      </p:sp>
      <p:sp>
        <p:nvSpPr>
          <p:cNvPr id="7" name="Text 4"/>
          <p:cNvSpPr/>
          <p:nvPr/>
        </p:nvSpPr>
        <p:spPr>
          <a:xfrm>
            <a:off x="1629668" y="2119907"/>
            <a:ext cx="15670560" cy="256878"/>
          </a:xfrm>
          <a:prstGeom prst="rect">
            <a:avLst/>
          </a:prstGeom>
          <a:noFill/>
          <a:ln/>
        </p:spPr>
        <p:txBody>
          <a:bodyPr wrap="none" lIns="0" tIns="0" rIns="0" bIns="0" rtlCol="0" anchor="t"/>
          <a:lstStyle/>
          <a:p>
            <a:pPr>
              <a:lnSpc>
                <a:spcPts val="2000"/>
              </a:lnSpc>
            </a:pPr>
            <a:r>
              <a:rPr lang="en-US" sz="1250" dirty="0">
                <a:solidFill>
                  <a:srgbClr val="15213F"/>
                </a:solidFill>
                <a:latin typeface="Roboto" pitchFamily="34" charset="0"/>
                <a:ea typeface="Roboto" pitchFamily="34" charset="-122"/>
                <a:cs typeface="Roboto" pitchFamily="34" charset="-120"/>
              </a:rPr>
              <a:t>Valutare il livello di digitalizzazione raggiunto, identificare i gap rispetto agli obblighi normativi e alle best practice, analizzare i processi esistenti per individuare criticità e opportunità di miglioramento</a:t>
            </a:r>
            <a:endParaRPr lang="en-US" sz="1250" dirty="0"/>
          </a:p>
        </p:txBody>
      </p:sp>
      <p:sp>
        <p:nvSpPr>
          <p:cNvPr id="8" name="Shape 5"/>
          <p:cNvSpPr/>
          <p:nvPr/>
        </p:nvSpPr>
        <p:spPr>
          <a:xfrm>
            <a:off x="1388865" y="2976562"/>
            <a:ext cx="160436" cy="722263"/>
          </a:xfrm>
          <a:prstGeom prst="roundRect">
            <a:avLst>
              <a:gd name="adj" fmla="val 15008"/>
            </a:avLst>
          </a:prstGeom>
          <a:solidFill>
            <a:srgbClr val="E9ECF2"/>
          </a:solidFill>
          <a:ln/>
        </p:spPr>
      </p:sp>
      <p:sp>
        <p:nvSpPr>
          <p:cNvPr id="9" name="Shape 6"/>
          <p:cNvSpPr/>
          <p:nvPr/>
        </p:nvSpPr>
        <p:spPr>
          <a:xfrm>
            <a:off x="1228428" y="2871342"/>
            <a:ext cx="481459" cy="481459"/>
          </a:xfrm>
          <a:prstGeom prst="roundRect">
            <a:avLst>
              <a:gd name="adj" fmla="val 118702"/>
            </a:avLst>
          </a:prstGeom>
          <a:solidFill>
            <a:srgbClr val="E9ECF2"/>
          </a:solidFill>
          <a:ln/>
        </p:spPr>
      </p:sp>
      <p:pic>
        <p:nvPicPr>
          <p:cNvPr id="10" name="Image 1" descr="preencoded.png"/>
          <p:cNvPicPr>
            <a:picLocks noChangeAspect="1"/>
          </p:cNvPicPr>
          <p:nvPr/>
        </p:nvPicPr>
        <p:blipFill>
          <a:blip r:embed="rId4"/>
          <a:stretch>
            <a:fillRect/>
          </a:stretch>
        </p:blipFill>
        <p:spPr>
          <a:xfrm>
            <a:off x="1348829" y="2961680"/>
            <a:ext cx="240655" cy="300930"/>
          </a:xfrm>
          <a:prstGeom prst="rect">
            <a:avLst/>
          </a:prstGeom>
        </p:spPr>
      </p:pic>
      <p:sp>
        <p:nvSpPr>
          <p:cNvPr id="11" name="Text 7"/>
          <p:cNvSpPr/>
          <p:nvPr/>
        </p:nvSpPr>
        <p:spPr>
          <a:xfrm>
            <a:off x="1870323" y="2896344"/>
            <a:ext cx="3096965" cy="250775"/>
          </a:xfrm>
          <a:prstGeom prst="rect">
            <a:avLst/>
          </a:prstGeom>
          <a:noFill/>
          <a:ln/>
        </p:spPr>
        <p:txBody>
          <a:bodyPr wrap="none" lIns="0" tIns="0" rIns="0" bIns="0" rtlCol="0" anchor="t"/>
          <a:lstStyle/>
          <a:p>
            <a:pPr>
              <a:lnSpc>
                <a:spcPts val="1938"/>
              </a:lnSpc>
            </a:pPr>
            <a:r>
              <a:rPr lang="en-US" sz="1563" dirty="0">
                <a:solidFill>
                  <a:srgbClr val="15213F"/>
                </a:solidFill>
                <a:latin typeface="Roboto Slab" pitchFamily="34" charset="0"/>
                <a:ea typeface="Roboto Slab" pitchFamily="34" charset="-122"/>
                <a:cs typeface="Roboto Slab" pitchFamily="34" charset="-120"/>
              </a:rPr>
              <a:t>Piano di Trasformazione Digitale</a:t>
            </a:r>
            <a:endParaRPr lang="en-US" sz="1563" dirty="0"/>
          </a:p>
        </p:txBody>
      </p:sp>
      <p:sp>
        <p:nvSpPr>
          <p:cNvPr id="12" name="Text 8"/>
          <p:cNvSpPr/>
          <p:nvPr/>
        </p:nvSpPr>
        <p:spPr>
          <a:xfrm>
            <a:off x="1870323" y="3243411"/>
            <a:ext cx="15429905" cy="256878"/>
          </a:xfrm>
          <a:prstGeom prst="rect">
            <a:avLst/>
          </a:prstGeom>
          <a:noFill/>
          <a:ln/>
        </p:spPr>
        <p:txBody>
          <a:bodyPr wrap="none" lIns="0" tIns="0" rIns="0" bIns="0" rtlCol="0" anchor="t"/>
          <a:lstStyle/>
          <a:p>
            <a:pPr>
              <a:lnSpc>
                <a:spcPts val="2000"/>
              </a:lnSpc>
            </a:pPr>
            <a:r>
              <a:rPr lang="en-US" sz="1250" dirty="0">
                <a:solidFill>
                  <a:srgbClr val="15213F"/>
                </a:solidFill>
                <a:latin typeface="Roboto" pitchFamily="34" charset="0"/>
                <a:ea typeface="Roboto" pitchFamily="34" charset="-122"/>
                <a:cs typeface="Roboto" pitchFamily="34" charset="-120"/>
              </a:rPr>
              <a:t>Definire obiettivi chiari e misurabili, stabilire priorità e timeline realistiche, allocare risorse umane ed economiche adeguate, identificare i quick wins per generare consenso e momentum</a:t>
            </a:r>
            <a:endParaRPr lang="en-US" sz="1250" dirty="0"/>
          </a:p>
        </p:txBody>
      </p:sp>
      <p:sp>
        <p:nvSpPr>
          <p:cNvPr id="13" name="Shape 9"/>
          <p:cNvSpPr/>
          <p:nvPr/>
        </p:nvSpPr>
        <p:spPr>
          <a:xfrm>
            <a:off x="1629668" y="4100066"/>
            <a:ext cx="160436" cy="722263"/>
          </a:xfrm>
          <a:prstGeom prst="roundRect">
            <a:avLst>
              <a:gd name="adj" fmla="val 15008"/>
            </a:avLst>
          </a:prstGeom>
          <a:solidFill>
            <a:srgbClr val="E9ECF2"/>
          </a:solidFill>
          <a:ln/>
        </p:spPr>
      </p:sp>
      <p:sp>
        <p:nvSpPr>
          <p:cNvPr id="14" name="Shape 10"/>
          <p:cNvSpPr/>
          <p:nvPr/>
        </p:nvSpPr>
        <p:spPr>
          <a:xfrm>
            <a:off x="1469232" y="3994846"/>
            <a:ext cx="481459" cy="481459"/>
          </a:xfrm>
          <a:prstGeom prst="roundRect">
            <a:avLst>
              <a:gd name="adj" fmla="val 118702"/>
            </a:avLst>
          </a:prstGeom>
          <a:solidFill>
            <a:srgbClr val="E9ECF2"/>
          </a:solidFill>
          <a:ln/>
        </p:spPr>
      </p:sp>
      <p:pic>
        <p:nvPicPr>
          <p:cNvPr id="15" name="Image 2" descr="preencoded.png"/>
          <p:cNvPicPr>
            <a:picLocks noChangeAspect="1"/>
          </p:cNvPicPr>
          <p:nvPr/>
        </p:nvPicPr>
        <p:blipFill>
          <a:blip r:embed="rId5"/>
          <a:stretch>
            <a:fillRect/>
          </a:stretch>
        </p:blipFill>
        <p:spPr>
          <a:xfrm>
            <a:off x="1589634" y="4085184"/>
            <a:ext cx="240655" cy="300930"/>
          </a:xfrm>
          <a:prstGeom prst="rect">
            <a:avLst/>
          </a:prstGeom>
        </p:spPr>
      </p:pic>
      <p:sp>
        <p:nvSpPr>
          <p:cNvPr id="16" name="Text 11"/>
          <p:cNvSpPr/>
          <p:nvPr/>
        </p:nvSpPr>
        <p:spPr>
          <a:xfrm>
            <a:off x="2111128" y="4019848"/>
            <a:ext cx="3344764" cy="250775"/>
          </a:xfrm>
          <a:prstGeom prst="rect">
            <a:avLst/>
          </a:prstGeom>
          <a:noFill/>
          <a:ln/>
        </p:spPr>
        <p:txBody>
          <a:bodyPr wrap="none" lIns="0" tIns="0" rIns="0" bIns="0" rtlCol="0" anchor="t"/>
          <a:lstStyle/>
          <a:p>
            <a:pPr>
              <a:lnSpc>
                <a:spcPts val="1938"/>
              </a:lnSpc>
            </a:pPr>
            <a:r>
              <a:rPr lang="en-US" sz="1563" dirty="0">
                <a:solidFill>
                  <a:srgbClr val="15213F"/>
                </a:solidFill>
                <a:latin typeface="Roboto Slab" pitchFamily="34" charset="0"/>
                <a:ea typeface="Roboto Slab" pitchFamily="34" charset="-122"/>
                <a:cs typeface="Roboto Slab" pitchFamily="34" charset="-120"/>
              </a:rPr>
              <a:t>Formazione e Change Management</a:t>
            </a:r>
            <a:endParaRPr lang="en-US" sz="1563" dirty="0"/>
          </a:p>
        </p:txBody>
      </p:sp>
      <p:sp>
        <p:nvSpPr>
          <p:cNvPr id="17" name="Text 12"/>
          <p:cNvSpPr/>
          <p:nvPr/>
        </p:nvSpPr>
        <p:spPr>
          <a:xfrm>
            <a:off x="2111128" y="4366915"/>
            <a:ext cx="15189101" cy="256878"/>
          </a:xfrm>
          <a:prstGeom prst="rect">
            <a:avLst/>
          </a:prstGeom>
          <a:noFill/>
          <a:ln/>
        </p:spPr>
        <p:txBody>
          <a:bodyPr wrap="none" lIns="0" tIns="0" rIns="0" bIns="0" rtlCol="0" anchor="t"/>
          <a:lstStyle/>
          <a:p>
            <a:pPr>
              <a:lnSpc>
                <a:spcPts val="2000"/>
              </a:lnSpc>
            </a:pPr>
            <a:r>
              <a:rPr lang="en-US" sz="1250" dirty="0">
                <a:solidFill>
                  <a:srgbClr val="15213F"/>
                </a:solidFill>
                <a:latin typeface="Roboto" pitchFamily="34" charset="0"/>
                <a:ea typeface="Roboto" pitchFamily="34" charset="-122"/>
                <a:cs typeface="Roboto" pitchFamily="34" charset="-120"/>
              </a:rPr>
              <a:t>Investire massicciamente nella formazione del personale, coinvolgere i dipendenti nel processo di cambiamento, nominare dei referenti digitali in ogni ufficio, creare comunità di pratica per lo scambio di esperienze</a:t>
            </a:r>
            <a:endParaRPr lang="en-US" sz="1250" dirty="0"/>
          </a:p>
        </p:txBody>
      </p:sp>
      <p:sp>
        <p:nvSpPr>
          <p:cNvPr id="18" name="Shape 13"/>
          <p:cNvSpPr/>
          <p:nvPr/>
        </p:nvSpPr>
        <p:spPr>
          <a:xfrm>
            <a:off x="1870473" y="5223571"/>
            <a:ext cx="160436" cy="940891"/>
          </a:xfrm>
          <a:prstGeom prst="roundRect">
            <a:avLst>
              <a:gd name="adj" fmla="val 15008"/>
            </a:avLst>
          </a:prstGeom>
          <a:solidFill>
            <a:srgbClr val="E9ECF2"/>
          </a:solidFill>
          <a:ln/>
        </p:spPr>
      </p:sp>
      <p:sp>
        <p:nvSpPr>
          <p:cNvPr id="19" name="Shape 14"/>
          <p:cNvSpPr/>
          <p:nvPr/>
        </p:nvSpPr>
        <p:spPr>
          <a:xfrm>
            <a:off x="1710036" y="5118348"/>
            <a:ext cx="481459" cy="481459"/>
          </a:xfrm>
          <a:prstGeom prst="roundRect">
            <a:avLst>
              <a:gd name="adj" fmla="val 118702"/>
            </a:avLst>
          </a:prstGeom>
          <a:solidFill>
            <a:srgbClr val="E9ECF2"/>
          </a:solidFill>
          <a:ln/>
        </p:spPr>
      </p:sp>
      <p:pic>
        <p:nvPicPr>
          <p:cNvPr id="20" name="Image 3" descr="preencoded.png"/>
          <p:cNvPicPr>
            <a:picLocks noChangeAspect="1"/>
          </p:cNvPicPr>
          <p:nvPr/>
        </p:nvPicPr>
        <p:blipFill>
          <a:blip r:embed="rId6"/>
          <a:stretch>
            <a:fillRect/>
          </a:stretch>
        </p:blipFill>
        <p:spPr>
          <a:xfrm>
            <a:off x="1830438" y="5208686"/>
            <a:ext cx="240655" cy="300930"/>
          </a:xfrm>
          <a:prstGeom prst="rect">
            <a:avLst/>
          </a:prstGeom>
        </p:spPr>
      </p:pic>
      <p:sp>
        <p:nvSpPr>
          <p:cNvPr id="21" name="Text 15"/>
          <p:cNvSpPr/>
          <p:nvPr/>
        </p:nvSpPr>
        <p:spPr>
          <a:xfrm>
            <a:off x="2351931" y="5143351"/>
            <a:ext cx="2808983" cy="250775"/>
          </a:xfrm>
          <a:prstGeom prst="rect">
            <a:avLst/>
          </a:prstGeom>
          <a:noFill/>
          <a:ln/>
        </p:spPr>
        <p:txBody>
          <a:bodyPr wrap="none" lIns="0" tIns="0" rIns="0" bIns="0" rtlCol="0" anchor="t"/>
          <a:lstStyle/>
          <a:p>
            <a:pPr>
              <a:lnSpc>
                <a:spcPts val="1938"/>
              </a:lnSpc>
            </a:pPr>
            <a:r>
              <a:rPr lang="en-US" sz="1563" dirty="0">
                <a:solidFill>
                  <a:srgbClr val="15213F"/>
                </a:solidFill>
                <a:latin typeface="Roboto Slab" pitchFamily="34" charset="0"/>
                <a:ea typeface="Roboto Slab" pitchFamily="34" charset="-122"/>
                <a:cs typeface="Roboto Slab" pitchFamily="34" charset="-120"/>
              </a:rPr>
              <a:t>Integrazione e Ottimizzazione</a:t>
            </a:r>
            <a:endParaRPr lang="en-US" sz="1563" dirty="0"/>
          </a:p>
        </p:txBody>
      </p:sp>
      <p:sp>
        <p:nvSpPr>
          <p:cNvPr id="22" name="Text 16"/>
          <p:cNvSpPr/>
          <p:nvPr/>
        </p:nvSpPr>
        <p:spPr>
          <a:xfrm>
            <a:off x="2351931" y="5490419"/>
            <a:ext cx="14948298" cy="513755"/>
          </a:xfrm>
          <a:prstGeom prst="rect">
            <a:avLst/>
          </a:prstGeom>
          <a:noFill/>
          <a:ln/>
        </p:spPr>
        <p:txBody>
          <a:bodyPr wrap="square" lIns="0" tIns="0" rIns="0" bIns="0" rtlCol="0" anchor="t"/>
          <a:lstStyle/>
          <a:p>
            <a:pPr>
              <a:lnSpc>
                <a:spcPts val="2000"/>
              </a:lnSpc>
            </a:pPr>
            <a:r>
              <a:rPr lang="en-US" sz="1250" dirty="0">
                <a:solidFill>
                  <a:srgbClr val="15213F"/>
                </a:solidFill>
                <a:latin typeface="Roboto" pitchFamily="34" charset="0"/>
                <a:ea typeface="Roboto" pitchFamily="34" charset="-122"/>
                <a:cs typeface="Roboto" pitchFamily="34" charset="-120"/>
              </a:rPr>
              <a:t>Implementare o aggiornare il sistema di gestione documentale, garantire l'integrazione con gli altri applicativi gestionali, sviluppare i servizi online per i cittadini, adottare o potenziare il sistema di conservazione a norma</a:t>
            </a:r>
            <a:endParaRPr lang="en-US" sz="1250" dirty="0"/>
          </a:p>
        </p:txBody>
      </p:sp>
      <p:sp>
        <p:nvSpPr>
          <p:cNvPr id="23" name="Shape 17"/>
          <p:cNvSpPr/>
          <p:nvPr/>
        </p:nvSpPr>
        <p:spPr>
          <a:xfrm>
            <a:off x="1629668" y="6565702"/>
            <a:ext cx="160436" cy="940891"/>
          </a:xfrm>
          <a:prstGeom prst="roundRect">
            <a:avLst>
              <a:gd name="adj" fmla="val 15008"/>
            </a:avLst>
          </a:prstGeom>
          <a:solidFill>
            <a:srgbClr val="E9ECF2"/>
          </a:solidFill>
          <a:ln/>
        </p:spPr>
      </p:sp>
      <p:sp>
        <p:nvSpPr>
          <p:cNvPr id="24" name="Shape 18"/>
          <p:cNvSpPr/>
          <p:nvPr/>
        </p:nvSpPr>
        <p:spPr>
          <a:xfrm>
            <a:off x="1469232" y="6460481"/>
            <a:ext cx="481459" cy="481459"/>
          </a:xfrm>
          <a:prstGeom prst="roundRect">
            <a:avLst>
              <a:gd name="adj" fmla="val 118702"/>
            </a:avLst>
          </a:prstGeom>
          <a:solidFill>
            <a:srgbClr val="E9ECF2"/>
          </a:solidFill>
          <a:ln/>
        </p:spPr>
      </p:sp>
      <p:pic>
        <p:nvPicPr>
          <p:cNvPr id="25" name="Image 4" descr="preencoded.png"/>
          <p:cNvPicPr>
            <a:picLocks noChangeAspect="1"/>
          </p:cNvPicPr>
          <p:nvPr/>
        </p:nvPicPr>
        <p:blipFill>
          <a:blip r:embed="rId7"/>
          <a:stretch>
            <a:fillRect/>
          </a:stretch>
        </p:blipFill>
        <p:spPr>
          <a:xfrm>
            <a:off x="1589634" y="6550819"/>
            <a:ext cx="240655" cy="300930"/>
          </a:xfrm>
          <a:prstGeom prst="rect">
            <a:avLst/>
          </a:prstGeom>
        </p:spPr>
      </p:pic>
      <p:sp>
        <p:nvSpPr>
          <p:cNvPr id="26" name="Text 19"/>
          <p:cNvSpPr/>
          <p:nvPr/>
        </p:nvSpPr>
        <p:spPr>
          <a:xfrm>
            <a:off x="2111128" y="6485484"/>
            <a:ext cx="3791396" cy="250775"/>
          </a:xfrm>
          <a:prstGeom prst="rect">
            <a:avLst/>
          </a:prstGeom>
          <a:noFill/>
          <a:ln/>
        </p:spPr>
        <p:txBody>
          <a:bodyPr wrap="none" lIns="0" tIns="0" rIns="0" bIns="0" rtlCol="0" anchor="t"/>
          <a:lstStyle/>
          <a:p>
            <a:pPr>
              <a:lnSpc>
                <a:spcPts val="1938"/>
              </a:lnSpc>
            </a:pPr>
            <a:r>
              <a:rPr lang="en-US" sz="1563" dirty="0">
                <a:solidFill>
                  <a:srgbClr val="15213F"/>
                </a:solidFill>
                <a:latin typeface="Roboto Slab" pitchFamily="34" charset="0"/>
                <a:ea typeface="Roboto Slab" pitchFamily="34" charset="-122"/>
                <a:cs typeface="Roboto Slab" pitchFamily="34" charset="-120"/>
              </a:rPr>
              <a:t>Monitoraggio e Miglioramento Continuo</a:t>
            </a:r>
            <a:endParaRPr lang="en-US" sz="1563" dirty="0"/>
          </a:p>
        </p:txBody>
      </p:sp>
      <p:sp>
        <p:nvSpPr>
          <p:cNvPr id="27" name="Text 20"/>
          <p:cNvSpPr/>
          <p:nvPr/>
        </p:nvSpPr>
        <p:spPr>
          <a:xfrm>
            <a:off x="2111128" y="6832550"/>
            <a:ext cx="15189101" cy="513755"/>
          </a:xfrm>
          <a:prstGeom prst="rect">
            <a:avLst/>
          </a:prstGeom>
          <a:noFill/>
          <a:ln/>
        </p:spPr>
        <p:txBody>
          <a:bodyPr wrap="square" lIns="0" tIns="0" rIns="0" bIns="0" rtlCol="0" anchor="t"/>
          <a:lstStyle/>
          <a:p>
            <a:pPr>
              <a:lnSpc>
                <a:spcPts val="2000"/>
              </a:lnSpc>
            </a:pPr>
            <a:r>
              <a:rPr lang="en-US" sz="1250" dirty="0">
                <a:solidFill>
                  <a:srgbClr val="15213F"/>
                </a:solidFill>
                <a:latin typeface="Roboto" pitchFamily="34" charset="0"/>
                <a:ea typeface="Roboto" pitchFamily="34" charset="-122"/>
                <a:cs typeface="Roboto" pitchFamily="34" charset="-120"/>
              </a:rPr>
              <a:t>Definire KPI per misurare l'avanzamento e l'efficacia, effettuare verifiche periodiche di conformità normativa, raccogliere feedback da utenti interni ed esterni, aggiornare procedure e sistemi in base all'evoluzione tecnologica e normativa</a:t>
            </a:r>
            <a:endParaRPr lang="en-US" sz="1250" dirty="0"/>
          </a:p>
        </p:txBody>
      </p:sp>
      <p:sp>
        <p:nvSpPr>
          <p:cNvPr id="28" name="Text 21"/>
          <p:cNvSpPr/>
          <p:nvPr/>
        </p:nvSpPr>
        <p:spPr>
          <a:xfrm>
            <a:off x="987773" y="7687270"/>
            <a:ext cx="16312455" cy="513755"/>
          </a:xfrm>
          <a:prstGeom prst="rect">
            <a:avLst/>
          </a:prstGeom>
          <a:noFill/>
          <a:ln/>
        </p:spPr>
        <p:txBody>
          <a:bodyPr wrap="square" lIns="0" tIns="0" rIns="0" bIns="0" rtlCol="0" anchor="t"/>
          <a:lstStyle/>
          <a:p>
            <a:pPr>
              <a:lnSpc>
                <a:spcPts val="2000"/>
              </a:lnSpc>
            </a:pPr>
            <a:r>
              <a:rPr lang="en-US" sz="1250" dirty="0">
                <a:solidFill>
                  <a:srgbClr val="15213F"/>
                </a:solidFill>
                <a:latin typeface="Roboto" pitchFamily="34" charset="0"/>
                <a:ea typeface="Roboto" pitchFamily="34" charset="-122"/>
                <a:cs typeface="Roboto" pitchFamily="34" charset="-120"/>
              </a:rPr>
              <a:t>La trasformazione digitale della gestione documentale comunale non è un progetto con una data di fine, ma un processo continuo di miglioramento che richiede impegno costante, visione strategica e capacità di adattamento. Gli enti che sapranno cogliere questa sfida non solo adempiranno agli obblighi normativi, ma offriranno servizi migliori ai cittadini e creeranno un ambiente di lavoro più efficiente e gratificante per i propri dipendenti.</a:t>
            </a:r>
            <a:endParaRPr lang="en-US" sz="1250" dirty="0"/>
          </a:p>
        </p:txBody>
      </p:sp>
      <p:sp>
        <p:nvSpPr>
          <p:cNvPr id="29" name="Text 22"/>
          <p:cNvSpPr/>
          <p:nvPr/>
        </p:nvSpPr>
        <p:spPr>
          <a:xfrm>
            <a:off x="987773" y="8441680"/>
            <a:ext cx="6628359" cy="300930"/>
          </a:xfrm>
          <a:prstGeom prst="rect">
            <a:avLst/>
          </a:prstGeom>
          <a:noFill/>
          <a:ln/>
        </p:spPr>
        <p:txBody>
          <a:bodyPr wrap="none" lIns="0" tIns="0" rIns="0" bIns="0" rtlCol="0" anchor="t"/>
          <a:lstStyle/>
          <a:p>
            <a:pPr>
              <a:lnSpc>
                <a:spcPts val="2313"/>
              </a:lnSpc>
            </a:pPr>
            <a:r>
              <a:rPr lang="en-US" sz="1875" dirty="0">
                <a:solidFill>
                  <a:srgbClr val="3257B8"/>
                </a:solidFill>
                <a:latin typeface="Roboto Slab" pitchFamily="34" charset="0"/>
                <a:ea typeface="Roboto Slab" pitchFamily="34" charset="-122"/>
                <a:cs typeface="Roboto Slab" pitchFamily="34" charset="-120"/>
              </a:rPr>
              <a:t>Il Protocollo Informatico: Fondamenta del Comune Digitale</a:t>
            </a:r>
            <a:endParaRPr lang="en-US" sz="1875" dirty="0"/>
          </a:p>
        </p:txBody>
      </p:sp>
      <p:sp>
        <p:nvSpPr>
          <p:cNvPr id="30" name="Text 23"/>
          <p:cNvSpPr/>
          <p:nvPr/>
        </p:nvSpPr>
        <p:spPr>
          <a:xfrm>
            <a:off x="987773" y="8983266"/>
            <a:ext cx="16312455" cy="513755"/>
          </a:xfrm>
          <a:prstGeom prst="rect">
            <a:avLst/>
          </a:prstGeom>
          <a:noFill/>
          <a:ln/>
        </p:spPr>
        <p:txBody>
          <a:bodyPr wrap="square" lIns="0" tIns="0" rIns="0" bIns="0" rtlCol="0" anchor="t"/>
          <a:lstStyle/>
          <a:p>
            <a:pPr>
              <a:lnSpc>
                <a:spcPts val="2000"/>
              </a:lnSpc>
            </a:pPr>
            <a:r>
              <a:rPr lang="en-US" sz="1250" dirty="0">
                <a:solidFill>
                  <a:srgbClr val="15213F"/>
                </a:solidFill>
                <a:latin typeface="Roboto" pitchFamily="34" charset="0"/>
                <a:ea typeface="Roboto" pitchFamily="34" charset="-122"/>
                <a:cs typeface="Roboto" pitchFamily="34" charset="-120"/>
              </a:rPr>
              <a:t>Un sistema di gestione documentale ben implementato, centrato sul protocollo informatico e supportato da processi di conservazione a norma efficaci, rappresenta la base indispensabile per costruire il Comune del futuro: trasparente, efficiente, vicino ai cittadini e pronto per le sfide della digitalizzazione.</a:t>
            </a:r>
            <a:endParaRPr lang="en-US" sz="125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6858000" cy="10287000"/>
          </a:xfrm>
          <a:prstGeom prst="rect">
            <a:avLst/>
          </a:prstGeom>
        </p:spPr>
      </p:pic>
      <p:sp>
        <p:nvSpPr>
          <p:cNvPr id="3" name="Text 0"/>
          <p:cNvSpPr/>
          <p:nvPr/>
        </p:nvSpPr>
        <p:spPr>
          <a:xfrm>
            <a:off x="7644408" y="792212"/>
            <a:ext cx="9857185" cy="2808983"/>
          </a:xfrm>
          <a:prstGeom prst="rect">
            <a:avLst/>
          </a:prstGeom>
          <a:noFill/>
          <a:ln/>
        </p:spPr>
        <p:txBody>
          <a:bodyPr wrap="square" lIns="0" tIns="0" rIns="0" bIns="0" rtlCol="0" anchor="t"/>
          <a:lstStyle/>
          <a:p>
            <a:pPr>
              <a:lnSpc>
                <a:spcPts val="11000"/>
              </a:lnSpc>
            </a:pPr>
            <a:r>
              <a:rPr lang="en-US" sz="8813" b="1" dirty="0">
                <a:solidFill>
                  <a:srgbClr val="0B3E5D"/>
                </a:solidFill>
                <a:latin typeface="Roboto Bold" pitchFamily="34" charset="0"/>
                <a:ea typeface="Roboto Bold" pitchFamily="34" charset="-122"/>
                <a:cs typeface="Roboto Bold" pitchFamily="34" charset="-120"/>
              </a:rPr>
              <a:t>Grazie per l'attenzione!</a:t>
            </a:r>
            <a:endParaRPr lang="en-US" sz="8813" dirty="0"/>
          </a:p>
        </p:txBody>
      </p:sp>
      <p:sp>
        <p:nvSpPr>
          <p:cNvPr id="4" name="Text 1"/>
          <p:cNvSpPr/>
          <p:nvPr/>
        </p:nvSpPr>
        <p:spPr>
          <a:xfrm>
            <a:off x="7644408" y="3938142"/>
            <a:ext cx="5793135" cy="561826"/>
          </a:xfrm>
          <a:prstGeom prst="rect">
            <a:avLst/>
          </a:prstGeom>
          <a:noFill/>
          <a:ln/>
        </p:spPr>
        <p:txBody>
          <a:bodyPr wrap="none" lIns="0" tIns="0" rIns="0" bIns="0" rtlCol="0" anchor="t"/>
          <a:lstStyle/>
          <a:p>
            <a:pPr>
              <a:lnSpc>
                <a:spcPts val="4375"/>
              </a:lnSpc>
            </a:pPr>
            <a:r>
              <a:rPr lang="en-US" sz="3500" b="1" dirty="0">
                <a:solidFill>
                  <a:srgbClr val="0B3E5D"/>
                </a:solidFill>
                <a:latin typeface="Roboto Bold" pitchFamily="34" charset="0"/>
                <a:ea typeface="Roboto Bold" pitchFamily="34" charset="-122"/>
                <a:cs typeface="Roboto Bold" pitchFamily="34" charset="-120"/>
              </a:rPr>
              <a:t>Domande e Approfondimenti</a:t>
            </a:r>
            <a:endParaRPr lang="en-US" sz="3500" dirty="0"/>
          </a:p>
        </p:txBody>
      </p:sp>
      <p:sp>
        <p:nvSpPr>
          <p:cNvPr id="5" name="Shape 2"/>
          <p:cNvSpPr/>
          <p:nvPr/>
        </p:nvSpPr>
        <p:spPr>
          <a:xfrm>
            <a:off x="7644408" y="4836914"/>
            <a:ext cx="9857185" cy="2227809"/>
          </a:xfrm>
          <a:prstGeom prst="roundRect">
            <a:avLst>
              <a:gd name="adj" fmla="val 4237"/>
            </a:avLst>
          </a:prstGeom>
          <a:solidFill>
            <a:srgbClr val="FFFAF4"/>
          </a:solidFill>
          <a:ln w="22860">
            <a:solidFill>
              <a:srgbClr val="B4CBE3"/>
            </a:solidFill>
            <a:prstDash val="solid"/>
          </a:ln>
        </p:spPr>
      </p:sp>
      <p:sp>
        <p:nvSpPr>
          <p:cNvPr id="6" name="Text 3"/>
          <p:cNvSpPr/>
          <p:nvPr/>
        </p:nvSpPr>
        <p:spPr>
          <a:xfrm>
            <a:off x="7897566" y="5090072"/>
            <a:ext cx="2808834" cy="350936"/>
          </a:xfrm>
          <a:prstGeom prst="rect">
            <a:avLst/>
          </a:prstGeom>
          <a:noFill/>
          <a:ln/>
        </p:spPr>
        <p:txBody>
          <a:bodyPr wrap="none" lIns="0" tIns="0" rIns="0" bIns="0" rtlCol="0" anchor="t"/>
          <a:lstStyle/>
          <a:p>
            <a:pPr>
              <a:lnSpc>
                <a:spcPts val="2750"/>
              </a:lnSpc>
            </a:pPr>
            <a:r>
              <a:rPr lang="en-US" sz="2188" b="1" dirty="0">
                <a:solidFill>
                  <a:srgbClr val="0B3E5D"/>
                </a:solidFill>
                <a:latin typeface="Roboto Bold" pitchFamily="34" charset="0"/>
                <a:ea typeface="Roboto Bold" pitchFamily="34" charset="-122"/>
                <a:cs typeface="Roboto Bold" pitchFamily="34" charset="-120"/>
              </a:rPr>
              <a:t>Link Utili</a:t>
            </a:r>
            <a:endParaRPr lang="en-US" sz="2188" dirty="0"/>
          </a:p>
        </p:txBody>
      </p:sp>
      <p:sp>
        <p:nvSpPr>
          <p:cNvPr id="7" name="Text 4"/>
          <p:cNvSpPr/>
          <p:nvPr/>
        </p:nvSpPr>
        <p:spPr>
          <a:xfrm>
            <a:off x="7897566" y="5575698"/>
            <a:ext cx="9350871" cy="359569"/>
          </a:xfrm>
          <a:prstGeom prst="rect">
            <a:avLst/>
          </a:prstGeom>
          <a:noFill/>
          <a:ln/>
        </p:spPr>
        <p:txBody>
          <a:bodyPr wrap="none" lIns="0" tIns="0" rIns="0" bIns="0" rtlCol="0" anchor="t"/>
          <a:lstStyle/>
          <a:p>
            <a:pPr marL="428625" indent="-428625">
              <a:lnSpc>
                <a:spcPts val="2813"/>
              </a:lnSpc>
              <a:buSzPct val="100000"/>
              <a:buChar char="•"/>
            </a:pPr>
            <a:r>
              <a:rPr lang="en-US" sz="1750" u="sng" dirty="0">
                <a:solidFill>
                  <a:srgbClr val="0858A9"/>
                </a:solidFill>
                <a:latin typeface="Roboto" pitchFamily="34" charset="0"/>
                <a:ea typeface="Roboto" pitchFamily="34" charset="-122"/>
                <a:cs typeface="Roboto" pitchFamily="34" charset="-120"/>
                <a:hlinkClick r:id="rId4">
                  <a:extLst>
                    <a:ext uri="{A12FA001-AC4F-418D-AE19-62706E023703}">
                      <ahyp:hlinkClr xmlns:ahyp="http://schemas.microsoft.com/office/drawing/2018/hyperlinkcolor" val="tx"/>
                    </a:ext>
                  </a:extLst>
                </a:hlinkClick>
              </a:rPr>
              <a:t>AgID Academy</a:t>
            </a:r>
            <a:r>
              <a:rPr lang="en-US" sz="1750" dirty="0">
                <a:solidFill>
                  <a:srgbClr val="0B3E5D"/>
                </a:solidFill>
                <a:latin typeface="Roboto" pitchFamily="34" charset="0"/>
                <a:ea typeface="Roboto" pitchFamily="34" charset="-122"/>
                <a:cs typeface="Roboto" pitchFamily="34" charset="-120"/>
              </a:rPr>
              <a:t> - Formazione e risorse</a:t>
            </a:r>
            <a:endParaRPr lang="en-US" sz="1750" dirty="0"/>
          </a:p>
        </p:txBody>
      </p:sp>
      <p:sp>
        <p:nvSpPr>
          <p:cNvPr id="8" name="Text 5"/>
          <p:cNvSpPr/>
          <p:nvPr/>
        </p:nvSpPr>
        <p:spPr>
          <a:xfrm>
            <a:off x="7897566" y="6013847"/>
            <a:ext cx="9350871" cy="359569"/>
          </a:xfrm>
          <a:prstGeom prst="rect">
            <a:avLst/>
          </a:prstGeom>
          <a:noFill/>
          <a:ln/>
        </p:spPr>
        <p:txBody>
          <a:bodyPr wrap="none" lIns="0" tIns="0" rIns="0" bIns="0" rtlCol="0" anchor="t"/>
          <a:lstStyle/>
          <a:p>
            <a:pPr marL="428625" indent="-428625">
              <a:lnSpc>
                <a:spcPts val="2813"/>
              </a:lnSpc>
              <a:buSzPct val="100000"/>
              <a:buChar char="•"/>
            </a:pPr>
            <a:r>
              <a:rPr lang="en-US" sz="1750" u="sng" dirty="0">
                <a:solidFill>
                  <a:srgbClr val="0858A9"/>
                </a:solidFill>
                <a:latin typeface="Roboto" pitchFamily="34" charset="0"/>
                <a:ea typeface="Roboto" pitchFamily="34" charset="-122"/>
                <a:cs typeface="Roboto" pitchFamily="34" charset="-120"/>
                <a:hlinkClick r:id="rId5">
                  <a:extLst>
                    <a:ext uri="{A12FA001-AC4F-418D-AE19-62706E023703}">
                      <ahyp:hlinkClr xmlns:ahyp="http://schemas.microsoft.com/office/drawing/2018/hyperlinkcolor" val="tx"/>
                    </a:ext>
                  </a:extLst>
                </a:hlinkClick>
              </a:rPr>
              <a:t>SPID.gov.it</a:t>
            </a:r>
            <a:r>
              <a:rPr lang="en-US" sz="1750" dirty="0">
                <a:solidFill>
                  <a:srgbClr val="0B3E5D"/>
                </a:solidFill>
                <a:latin typeface="Roboto" pitchFamily="34" charset="0"/>
                <a:ea typeface="Roboto" pitchFamily="34" charset="-122"/>
                <a:cs typeface="Roboto" pitchFamily="34" charset="-120"/>
              </a:rPr>
              <a:t> - Informazioni su SPID</a:t>
            </a:r>
            <a:endParaRPr lang="en-US" sz="1750" dirty="0"/>
          </a:p>
        </p:txBody>
      </p:sp>
      <p:sp>
        <p:nvSpPr>
          <p:cNvPr id="9" name="Text 6"/>
          <p:cNvSpPr/>
          <p:nvPr/>
        </p:nvSpPr>
        <p:spPr>
          <a:xfrm>
            <a:off x="7897566" y="6451998"/>
            <a:ext cx="9350871" cy="359569"/>
          </a:xfrm>
          <a:prstGeom prst="rect">
            <a:avLst/>
          </a:prstGeom>
          <a:noFill/>
          <a:ln/>
        </p:spPr>
        <p:txBody>
          <a:bodyPr wrap="none" lIns="0" tIns="0" rIns="0" bIns="0" rtlCol="0" anchor="t"/>
          <a:lstStyle/>
          <a:p>
            <a:pPr marL="428625" indent="-428625">
              <a:lnSpc>
                <a:spcPts val="2813"/>
              </a:lnSpc>
              <a:buSzPct val="100000"/>
              <a:buChar char="•"/>
            </a:pPr>
            <a:r>
              <a:rPr lang="en-US" sz="1750" u="sng" dirty="0">
                <a:solidFill>
                  <a:srgbClr val="0858A9"/>
                </a:solidFill>
                <a:latin typeface="Roboto" pitchFamily="34" charset="0"/>
                <a:ea typeface="Roboto" pitchFamily="34" charset="-122"/>
                <a:cs typeface="Roboto" pitchFamily="34" charset="-120"/>
                <a:hlinkClick r:id="rId6">
                  <a:extLst>
                    <a:ext uri="{A12FA001-AC4F-418D-AE19-62706E023703}">
                      <ahyp:hlinkClr xmlns:ahyp="http://schemas.microsoft.com/office/drawing/2018/hyperlinkcolor" val="tx"/>
                    </a:ext>
                  </a:extLst>
                </a:hlinkClick>
              </a:rPr>
              <a:t>AgID.gov.it</a:t>
            </a:r>
            <a:r>
              <a:rPr lang="en-US" sz="1750" dirty="0">
                <a:solidFill>
                  <a:srgbClr val="0B3E5D"/>
                </a:solidFill>
                <a:latin typeface="Roboto" pitchFamily="34" charset="0"/>
                <a:ea typeface="Roboto" pitchFamily="34" charset="-122"/>
                <a:cs typeface="Roboto" pitchFamily="34" charset="-120"/>
              </a:rPr>
              <a:t> - Portale istituzionale</a:t>
            </a:r>
            <a:endParaRPr lang="en-US" sz="1750" dirty="0"/>
          </a:p>
        </p:txBody>
      </p:sp>
      <p:sp>
        <p:nvSpPr>
          <p:cNvPr id="10" name="Shape 7"/>
          <p:cNvSpPr/>
          <p:nvPr/>
        </p:nvSpPr>
        <p:spPr>
          <a:xfrm>
            <a:off x="7644408" y="7289304"/>
            <a:ext cx="9857185" cy="2205335"/>
          </a:xfrm>
          <a:prstGeom prst="roundRect">
            <a:avLst>
              <a:gd name="adj" fmla="val 4280"/>
            </a:avLst>
          </a:prstGeom>
          <a:solidFill>
            <a:srgbClr val="FFFAF4"/>
          </a:solidFill>
          <a:ln w="22860">
            <a:solidFill>
              <a:srgbClr val="B4CBE3"/>
            </a:solidFill>
            <a:prstDash val="solid"/>
          </a:ln>
        </p:spPr>
      </p:sp>
      <p:sp>
        <p:nvSpPr>
          <p:cNvPr id="11" name="Text 8"/>
          <p:cNvSpPr/>
          <p:nvPr/>
        </p:nvSpPr>
        <p:spPr>
          <a:xfrm>
            <a:off x="7897566" y="7542461"/>
            <a:ext cx="2808834" cy="350936"/>
          </a:xfrm>
          <a:prstGeom prst="rect">
            <a:avLst/>
          </a:prstGeom>
          <a:noFill/>
          <a:ln/>
        </p:spPr>
        <p:txBody>
          <a:bodyPr wrap="none" lIns="0" tIns="0" rIns="0" bIns="0" rtlCol="0" anchor="t"/>
          <a:lstStyle/>
          <a:p>
            <a:pPr>
              <a:lnSpc>
                <a:spcPts val="2750"/>
              </a:lnSpc>
            </a:pPr>
            <a:r>
              <a:rPr lang="en-US" sz="2188" b="1" dirty="0">
                <a:solidFill>
                  <a:srgbClr val="0B3E5D"/>
                </a:solidFill>
                <a:latin typeface="Roboto Bold" pitchFamily="34" charset="0"/>
                <a:ea typeface="Roboto Bold" pitchFamily="34" charset="-122"/>
                <a:cs typeface="Roboto Bold" pitchFamily="34" charset="-120"/>
              </a:rPr>
              <a:t>Supporto e Contatti</a:t>
            </a:r>
            <a:endParaRPr lang="en-US" sz="2188" dirty="0"/>
          </a:p>
        </p:txBody>
      </p:sp>
      <p:sp>
        <p:nvSpPr>
          <p:cNvPr id="12" name="Text 9"/>
          <p:cNvSpPr/>
          <p:nvPr/>
        </p:nvSpPr>
        <p:spPr>
          <a:xfrm>
            <a:off x="7897566" y="8028086"/>
            <a:ext cx="9350871" cy="719138"/>
          </a:xfrm>
          <a:prstGeom prst="rect">
            <a:avLst/>
          </a:prstGeom>
          <a:noFill/>
          <a:ln/>
        </p:spPr>
        <p:txBody>
          <a:bodyPr wrap="square" lIns="0" tIns="0" rIns="0" bIns="0" rtlCol="0" anchor="t"/>
          <a:lstStyle/>
          <a:p>
            <a:pPr>
              <a:lnSpc>
                <a:spcPts val="2813"/>
              </a:lnSpc>
            </a:pPr>
            <a:r>
              <a:rPr lang="en-US" sz="1750" dirty="0">
                <a:solidFill>
                  <a:srgbClr val="0B3E5D"/>
                </a:solidFill>
                <a:latin typeface="Roboto" pitchFamily="34" charset="0"/>
                <a:ea typeface="Roboto" pitchFamily="34" charset="-122"/>
                <a:cs typeface="Roboto" pitchFamily="34" charset="-120"/>
              </a:rPr>
              <a:t>Per assistenza tecnica, formazione interna e progetti di digitalizzazione, il team di supporto è a vostra disposizione.</a:t>
            </a:r>
            <a:endParaRPr lang="en-US" sz="1750" dirty="0"/>
          </a:p>
        </p:txBody>
      </p:sp>
      <p:sp>
        <p:nvSpPr>
          <p:cNvPr id="13" name="Text 10"/>
          <p:cNvSpPr/>
          <p:nvPr/>
        </p:nvSpPr>
        <p:spPr>
          <a:xfrm>
            <a:off x="7897566" y="8881914"/>
            <a:ext cx="9350871" cy="359569"/>
          </a:xfrm>
          <a:prstGeom prst="rect">
            <a:avLst/>
          </a:prstGeom>
          <a:noFill/>
          <a:ln/>
        </p:spPr>
        <p:txBody>
          <a:bodyPr wrap="none" lIns="0" tIns="0" rIns="0" bIns="0" rtlCol="0" anchor="t"/>
          <a:lstStyle/>
          <a:p>
            <a:pPr>
              <a:lnSpc>
                <a:spcPts val="2813"/>
              </a:lnSpc>
            </a:pPr>
            <a:r>
              <a:rPr lang="en-US" sz="1750" dirty="0">
                <a:solidFill>
                  <a:srgbClr val="0B3E5D"/>
                </a:solidFill>
                <a:latin typeface="Roboto" pitchFamily="34" charset="0"/>
                <a:ea typeface="Roboto" pitchFamily="34" charset="-122"/>
                <a:cs typeface="Roboto" pitchFamily="34" charset="-120"/>
              </a:rPr>
              <a:t>Continuiamo insieme il percorso verso una PA più moderna, efficiente e vicina ai cittadini!</a:t>
            </a:r>
            <a:endParaRPr lang="en-US" sz="175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sp>
        <p:nvSpPr>
          <p:cNvPr id="2" name="AutoShape 2"/>
          <p:cNvSpPr/>
          <p:nvPr/>
        </p:nvSpPr>
        <p:spPr>
          <a:xfrm flipV="1">
            <a:off x="10362807" y="1047750"/>
            <a:ext cx="6685067" cy="0"/>
          </a:xfrm>
          <a:prstGeom prst="line">
            <a:avLst/>
          </a:prstGeom>
          <a:ln w="38100" cap="flat">
            <a:solidFill>
              <a:srgbClr val="0B3E5D"/>
            </a:solidFill>
            <a:prstDash val="solid"/>
            <a:headEnd type="none" w="sm" len="sm"/>
            <a:tailEnd type="none" w="sm" len="sm"/>
          </a:ln>
        </p:spPr>
      </p:sp>
      <p:sp>
        <p:nvSpPr>
          <p:cNvPr id="3" name="AutoShape 3"/>
          <p:cNvSpPr/>
          <p:nvPr/>
        </p:nvSpPr>
        <p:spPr>
          <a:xfrm>
            <a:off x="1028700" y="9239250"/>
            <a:ext cx="7231038" cy="19050"/>
          </a:xfrm>
          <a:prstGeom prst="line">
            <a:avLst/>
          </a:prstGeom>
          <a:ln w="38100" cap="flat">
            <a:solidFill>
              <a:srgbClr val="0B3E5D"/>
            </a:solidFill>
            <a:prstDash val="solid"/>
            <a:headEnd type="none" w="sm" len="sm"/>
            <a:tailEnd type="none" w="sm" len="sm"/>
          </a:ln>
        </p:spPr>
      </p:sp>
      <p:sp>
        <p:nvSpPr>
          <p:cNvPr id="4" name="Freeform 4"/>
          <p:cNvSpPr/>
          <p:nvPr/>
        </p:nvSpPr>
        <p:spPr>
          <a:xfrm>
            <a:off x="3042737" y="1725614"/>
            <a:ext cx="12202526" cy="5338605"/>
          </a:xfrm>
          <a:custGeom>
            <a:avLst/>
            <a:gdLst/>
            <a:ahLst/>
            <a:cxnLst/>
            <a:rect l="l" t="t" r="r" b="b"/>
            <a:pathLst>
              <a:path w="12202526" h="5338605">
                <a:moveTo>
                  <a:pt x="0" y="0"/>
                </a:moveTo>
                <a:lnTo>
                  <a:pt x="12202526" y="0"/>
                </a:lnTo>
                <a:lnTo>
                  <a:pt x="12202526" y="5338605"/>
                </a:lnTo>
                <a:lnTo>
                  <a:pt x="0" y="5338605"/>
                </a:lnTo>
                <a:lnTo>
                  <a:pt x="0" y="0"/>
                </a:lnTo>
                <a:close/>
              </a:path>
            </a:pathLst>
          </a:custGeom>
          <a:blipFill>
            <a:blip r:embed="rId2"/>
            <a:stretch>
              <a:fillRect/>
            </a:stretch>
          </a:blipFill>
        </p:spPr>
      </p:sp>
      <p:sp>
        <p:nvSpPr>
          <p:cNvPr id="5" name="TextBox 5"/>
          <p:cNvSpPr txBox="1"/>
          <p:nvPr/>
        </p:nvSpPr>
        <p:spPr>
          <a:xfrm>
            <a:off x="6698161" y="6698508"/>
            <a:ext cx="4891678" cy="1576247"/>
          </a:xfrm>
          <a:prstGeom prst="rect">
            <a:avLst/>
          </a:prstGeom>
        </p:spPr>
        <p:txBody>
          <a:bodyPr lIns="0" tIns="0" rIns="0" bIns="0" rtlCol="0" anchor="t">
            <a:spAutoFit/>
          </a:bodyPr>
          <a:lstStyle/>
          <a:p>
            <a:pPr algn="ctr">
              <a:lnSpc>
                <a:spcPts val="12870"/>
              </a:lnSpc>
              <a:spcBef>
                <a:spcPct val="0"/>
              </a:spcBef>
            </a:pPr>
            <a:r>
              <a:rPr lang="en-US" sz="9193" b="1">
                <a:solidFill>
                  <a:srgbClr val="769EC4"/>
                </a:solidFill>
                <a:latin typeface="Roboto Bold"/>
                <a:ea typeface="Roboto Bold"/>
                <a:cs typeface="Roboto Bold"/>
                <a:sym typeface="Roboto Bold"/>
              </a:rPr>
              <a:t>GRAZIE</a:t>
            </a:r>
          </a:p>
        </p:txBody>
      </p:sp>
      <p:sp>
        <p:nvSpPr>
          <p:cNvPr id="6" name="TextBox 6"/>
          <p:cNvSpPr txBox="1"/>
          <p:nvPr/>
        </p:nvSpPr>
        <p:spPr>
          <a:xfrm>
            <a:off x="3349080" y="8118275"/>
            <a:ext cx="11589839" cy="662939"/>
          </a:xfrm>
          <a:prstGeom prst="rect">
            <a:avLst/>
          </a:prstGeom>
        </p:spPr>
        <p:txBody>
          <a:bodyPr lIns="0" tIns="0" rIns="0" bIns="0" rtlCol="0" anchor="t">
            <a:spAutoFit/>
          </a:bodyPr>
          <a:lstStyle/>
          <a:p>
            <a:pPr algn="ctr">
              <a:lnSpc>
                <a:spcPts val="5460"/>
              </a:lnSpc>
              <a:spcBef>
                <a:spcPct val="0"/>
              </a:spcBef>
            </a:pPr>
            <a:r>
              <a:rPr lang="en-US" sz="3900" b="1">
                <a:solidFill>
                  <a:srgbClr val="769EC4"/>
                </a:solidFill>
                <a:latin typeface="Roboto Bold"/>
                <a:ea typeface="Roboto Bold"/>
                <a:cs typeface="Roboto Bold"/>
                <a:sym typeface="Roboto Bold"/>
              </a:rPr>
              <a:t>comunedilicata.accademia.network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6858000" cy="10287000"/>
          </a:xfrm>
          <a:prstGeom prst="rect">
            <a:avLst/>
          </a:prstGeom>
        </p:spPr>
      </p:pic>
      <p:sp>
        <p:nvSpPr>
          <p:cNvPr id="3" name="Text 0"/>
          <p:cNvSpPr/>
          <p:nvPr/>
        </p:nvSpPr>
        <p:spPr>
          <a:xfrm>
            <a:off x="7850238" y="1167259"/>
            <a:ext cx="9445526" cy="1771948"/>
          </a:xfrm>
          <a:prstGeom prst="rect">
            <a:avLst/>
          </a:prstGeom>
          <a:noFill/>
          <a:ln/>
        </p:spPr>
        <p:txBody>
          <a:bodyPr wrap="square" lIns="0" tIns="0" rIns="0" bIns="0" rtlCol="0" anchor="t"/>
          <a:lstStyle/>
          <a:p>
            <a:pPr>
              <a:lnSpc>
                <a:spcPts val="6938"/>
              </a:lnSpc>
            </a:pPr>
            <a:r>
              <a:rPr lang="en-US" sz="5563" b="1" dirty="0">
                <a:solidFill>
                  <a:srgbClr val="0B3E5D"/>
                </a:solidFill>
                <a:latin typeface="Roboto Bold" pitchFamily="34" charset="0"/>
                <a:ea typeface="Roboto Bold" pitchFamily="34" charset="-122"/>
                <a:cs typeface="Roboto Bold" pitchFamily="34" charset="-120"/>
              </a:rPr>
              <a:t>La Trasformazione Digitale nella PA</a:t>
            </a:r>
            <a:endParaRPr lang="en-US" sz="5563" dirty="0"/>
          </a:p>
        </p:txBody>
      </p:sp>
      <p:sp>
        <p:nvSpPr>
          <p:cNvPr id="4" name="Text 1"/>
          <p:cNvSpPr/>
          <p:nvPr/>
        </p:nvSpPr>
        <p:spPr>
          <a:xfrm>
            <a:off x="7850238" y="3619501"/>
            <a:ext cx="4376886" cy="2268141"/>
          </a:xfrm>
          <a:prstGeom prst="rect">
            <a:avLst/>
          </a:prstGeom>
          <a:noFill/>
          <a:ln/>
        </p:spPr>
        <p:txBody>
          <a:bodyPr wrap="square" lIns="0" tIns="0" rIns="0" bIns="0" rtlCol="0" anchor="t"/>
          <a:lstStyle/>
          <a:p>
            <a:pPr>
              <a:lnSpc>
                <a:spcPts val="3563"/>
              </a:lnSpc>
            </a:pPr>
            <a:r>
              <a:rPr lang="en-US" sz="2188" dirty="0">
                <a:solidFill>
                  <a:srgbClr val="0B3E5D"/>
                </a:solidFill>
                <a:latin typeface="Roboto" pitchFamily="34" charset="0"/>
                <a:ea typeface="Roboto" pitchFamily="34" charset="-122"/>
                <a:cs typeface="Roboto" pitchFamily="34" charset="-120"/>
              </a:rPr>
              <a:t>La digitalizzazione della Pubblica Amministrazione rappresenta una </a:t>
            </a:r>
            <a:r>
              <a:rPr lang="en-US" sz="2188" b="1" dirty="0">
                <a:solidFill>
                  <a:srgbClr val="0B3E5D"/>
                </a:solidFill>
                <a:latin typeface="Roboto" pitchFamily="34" charset="0"/>
                <a:ea typeface="Roboto" pitchFamily="34" charset="-122"/>
                <a:cs typeface="Roboto" pitchFamily="34" charset="-120"/>
              </a:rPr>
              <a:t>rivoluzione culturale e operativa</a:t>
            </a:r>
            <a:r>
              <a:rPr lang="en-US" sz="2188" dirty="0">
                <a:solidFill>
                  <a:srgbClr val="0B3E5D"/>
                </a:solidFill>
                <a:latin typeface="Roboto" pitchFamily="34" charset="0"/>
                <a:ea typeface="Roboto" pitchFamily="34" charset="-122"/>
                <a:cs typeface="Roboto" pitchFamily="34" charset="-120"/>
              </a:rPr>
              <a:t> che pone al centro il cittadino e la semplificazione dei servizi.</a:t>
            </a:r>
            <a:endParaRPr lang="en-US" sz="2188" dirty="0"/>
          </a:p>
        </p:txBody>
      </p:sp>
      <p:sp>
        <p:nvSpPr>
          <p:cNvPr id="5" name="Text 2"/>
          <p:cNvSpPr/>
          <p:nvPr/>
        </p:nvSpPr>
        <p:spPr>
          <a:xfrm>
            <a:off x="7850238" y="6142733"/>
            <a:ext cx="4376886" cy="2721769"/>
          </a:xfrm>
          <a:prstGeom prst="rect">
            <a:avLst/>
          </a:prstGeom>
          <a:noFill/>
          <a:ln/>
        </p:spPr>
        <p:txBody>
          <a:bodyPr wrap="square" lIns="0" tIns="0" rIns="0" bIns="0" rtlCol="0" anchor="t"/>
          <a:lstStyle/>
          <a:p>
            <a:pPr>
              <a:lnSpc>
                <a:spcPts val="3563"/>
              </a:lnSpc>
            </a:pPr>
            <a:r>
              <a:rPr lang="en-US" sz="2188" dirty="0">
                <a:solidFill>
                  <a:srgbClr val="0B3E5D"/>
                </a:solidFill>
                <a:latin typeface="Roboto" pitchFamily="34" charset="0"/>
                <a:ea typeface="Roboto" pitchFamily="34" charset="-122"/>
                <a:cs typeface="Roboto" pitchFamily="34" charset="-120"/>
              </a:rPr>
              <a:t>Il </a:t>
            </a:r>
            <a:r>
              <a:rPr lang="en-US" sz="2188" b="1" dirty="0">
                <a:solidFill>
                  <a:srgbClr val="0B3E5D"/>
                </a:solidFill>
                <a:latin typeface="Roboto" pitchFamily="34" charset="0"/>
                <a:ea typeface="Roboto" pitchFamily="34" charset="-122"/>
                <a:cs typeface="Roboto" pitchFamily="34" charset="-120"/>
              </a:rPr>
              <a:t>Piano Triennale 2024-2026</a:t>
            </a:r>
            <a:r>
              <a:rPr lang="en-US" sz="2188" dirty="0">
                <a:solidFill>
                  <a:srgbClr val="0B3E5D"/>
                </a:solidFill>
                <a:latin typeface="Roboto" pitchFamily="34" charset="0"/>
                <a:ea typeface="Roboto" pitchFamily="34" charset="-122"/>
                <a:cs typeface="Roboto" pitchFamily="34" charset="-120"/>
              </a:rPr>
              <a:t> costituisce la guida strategica nazionale per orientare la trasformazione digitale, definendo obiettivi, progetti e indicatori di successo.</a:t>
            </a:r>
            <a:endParaRPr lang="en-US" sz="2188" dirty="0"/>
          </a:p>
        </p:txBody>
      </p:sp>
      <p:sp>
        <p:nvSpPr>
          <p:cNvPr id="6" name="Text 3"/>
          <p:cNvSpPr/>
          <p:nvPr/>
        </p:nvSpPr>
        <p:spPr>
          <a:xfrm>
            <a:off x="12928402" y="3619501"/>
            <a:ext cx="4376886" cy="2721769"/>
          </a:xfrm>
          <a:prstGeom prst="rect">
            <a:avLst/>
          </a:prstGeom>
          <a:noFill/>
          <a:ln/>
        </p:spPr>
        <p:txBody>
          <a:bodyPr wrap="square" lIns="0" tIns="0" rIns="0" bIns="0" rtlCol="0" anchor="t"/>
          <a:lstStyle/>
          <a:p>
            <a:pPr>
              <a:lnSpc>
                <a:spcPts val="3563"/>
              </a:lnSpc>
            </a:pPr>
            <a:r>
              <a:rPr lang="en-US" sz="2188" b="1" dirty="0">
                <a:solidFill>
                  <a:srgbClr val="0B3E5D"/>
                </a:solidFill>
                <a:latin typeface="Roboto" pitchFamily="34" charset="0"/>
                <a:ea typeface="Roboto" pitchFamily="34" charset="-122"/>
                <a:cs typeface="Roboto" pitchFamily="34" charset="-120"/>
              </a:rPr>
              <a:t>AgID (Agenzia per l'Italia Digitale)</a:t>
            </a:r>
            <a:r>
              <a:rPr lang="en-US" sz="2188" dirty="0">
                <a:solidFill>
                  <a:srgbClr val="0B3E5D"/>
                </a:solidFill>
                <a:latin typeface="Roboto" pitchFamily="34" charset="0"/>
                <a:ea typeface="Roboto" pitchFamily="34" charset="-122"/>
                <a:cs typeface="Roboto" pitchFamily="34" charset="-120"/>
              </a:rPr>
              <a:t> svolge un ruolo cruciale nel coordinamento delle iniziative, nella diffusione delle competenze digitali e nel monitoraggio dell'implementazione.</a:t>
            </a:r>
            <a:endParaRPr lang="en-US" sz="2188" dirty="0"/>
          </a:p>
        </p:txBody>
      </p:sp>
      <p:sp>
        <p:nvSpPr>
          <p:cNvPr id="7" name="Text 4"/>
          <p:cNvSpPr/>
          <p:nvPr/>
        </p:nvSpPr>
        <p:spPr>
          <a:xfrm>
            <a:off x="12928402" y="6596360"/>
            <a:ext cx="4376886" cy="1814513"/>
          </a:xfrm>
          <a:prstGeom prst="rect">
            <a:avLst/>
          </a:prstGeom>
          <a:noFill/>
          <a:ln/>
        </p:spPr>
        <p:txBody>
          <a:bodyPr wrap="square" lIns="0" tIns="0" rIns="0" bIns="0" rtlCol="0" anchor="t"/>
          <a:lstStyle/>
          <a:p>
            <a:pPr>
              <a:lnSpc>
                <a:spcPts val="3563"/>
              </a:lnSpc>
            </a:pPr>
            <a:r>
              <a:rPr lang="en-US" sz="2188" dirty="0">
                <a:solidFill>
                  <a:srgbClr val="0B3E5D"/>
                </a:solidFill>
                <a:latin typeface="Roboto" pitchFamily="34" charset="0"/>
                <a:ea typeface="Roboto" pitchFamily="34" charset="-122"/>
                <a:cs typeface="Roboto" pitchFamily="34" charset="-120"/>
              </a:rPr>
              <a:t>L'obiettivo principale: </a:t>
            </a:r>
            <a:r>
              <a:rPr lang="en-US" sz="2188" dirty="0">
                <a:solidFill>
                  <a:srgbClr val="FFFFFF"/>
                </a:solidFill>
                <a:highlight>
                  <a:srgbClr val="5E4CE6"/>
                </a:highlight>
                <a:latin typeface="Roboto" pitchFamily="34" charset="0"/>
                <a:ea typeface="Roboto" pitchFamily="34" charset="-122"/>
                <a:cs typeface="Roboto" pitchFamily="34" charset="-120"/>
              </a:rPr>
              <a:t>rendere più semplice, veloce e trasparente il rapporto tra cittadini e amministrazione</a:t>
            </a:r>
            <a:r>
              <a:rPr lang="en-US" sz="2188" dirty="0">
                <a:solidFill>
                  <a:srgbClr val="0B3E5D"/>
                </a:solidFill>
                <a:latin typeface="Roboto" pitchFamily="34" charset="0"/>
                <a:ea typeface="Roboto" pitchFamily="34" charset="-122"/>
                <a:cs typeface="Roboto" pitchFamily="34" charset="-120"/>
              </a:rPr>
              <a:t>.</a:t>
            </a:r>
            <a:endParaRPr lang="en-US" sz="2188"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7" y="1889523"/>
            <a:ext cx="14282738" cy="885974"/>
          </a:xfrm>
          <a:prstGeom prst="rect">
            <a:avLst/>
          </a:prstGeom>
          <a:noFill/>
          <a:ln/>
        </p:spPr>
        <p:txBody>
          <a:bodyPr wrap="none" lIns="0" tIns="0" rIns="0" bIns="0" rtlCol="0" anchor="t"/>
          <a:lstStyle/>
          <a:p>
            <a:pPr>
              <a:lnSpc>
                <a:spcPts val="6938"/>
              </a:lnSpc>
            </a:pPr>
            <a:r>
              <a:rPr lang="en-US" sz="5563" b="1" dirty="0">
                <a:solidFill>
                  <a:srgbClr val="0B3E5D"/>
                </a:solidFill>
                <a:latin typeface="Roboto Bold" pitchFamily="34" charset="0"/>
                <a:ea typeface="Roboto Bold" pitchFamily="34" charset="-122"/>
                <a:cs typeface="Roboto Bold" pitchFamily="34" charset="-120"/>
              </a:rPr>
              <a:t>Il Codice dell'Amministrazione Digitale (CAD)</a:t>
            </a:r>
            <a:endParaRPr lang="en-US" sz="5563" dirty="0"/>
          </a:p>
        </p:txBody>
      </p:sp>
      <p:sp>
        <p:nvSpPr>
          <p:cNvPr id="3" name="Shape 1"/>
          <p:cNvSpPr/>
          <p:nvPr/>
        </p:nvSpPr>
        <p:spPr>
          <a:xfrm>
            <a:off x="992237" y="3342531"/>
            <a:ext cx="5245448" cy="5054948"/>
          </a:xfrm>
          <a:prstGeom prst="roundRect">
            <a:avLst>
              <a:gd name="adj" fmla="val 2356"/>
            </a:avLst>
          </a:prstGeom>
          <a:solidFill>
            <a:srgbClr val="CEE5FD"/>
          </a:solidFill>
          <a:ln w="7620">
            <a:solidFill>
              <a:srgbClr val="B4CBE3"/>
            </a:solidFill>
            <a:prstDash val="solid"/>
          </a:ln>
        </p:spPr>
      </p:sp>
      <p:sp>
        <p:nvSpPr>
          <p:cNvPr id="4" name="Shape 2"/>
          <p:cNvSpPr/>
          <p:nvPr/>
        </p:nvSpPr>
        <p:spPr>
          <a:xfrm>
            <a:off x="1285280" y="3635574"/>
            <a:ext cx="850553" cy="850553"/>
          </a:xfrm>
          <a:prstGeom prst="roundRect">
            <a:avLst>
              <a:gd name="adj" fmla="val 13436980"/>
            </a:avLst>
          </a:prstGeom>
          <a:solidFill>
            <a:srgbClr val="0858A9"/>
          </a:solidFill>
          <a:ln/>
        </p:spPr>
      </p:sp>
      <p:pic>
        <p:nvPicPr>
          <p:cNvPr id="5" name="Image 0" descr="preencoded.png"/>
          <p:cNvPicPr>
            <a:picLocks noChangeAspect="1"/>
          </p:cNvPicPr>
          <p:nvPr/>
        </p:nvPicPr>
        <p:blipFill>
          <a:blip r:embed="rId3"/>
          <a:stretch>
            <a:fillRect/>
          </a:stretch>
        </p:blipFill>
        <p:spPr>
          <a:xfrm>
            <a:off x="1519237" y="3821609"/>
            <a:ext cx="382638" cy="478334"/>
          </a:xfrm>
          <a:prstGeom prst="rect">
            <a:avLst/>
          </a:prstGeom>
        </p:spPr>
      </p:pic>
      <p:sp>
        <p:nvSpPr>
          <p:cNvPr id="6" name="Text 3"/>
          <p:cNvSpPr/>
          <p:nvPr/>
        </p:nvSpPr>
        <p:spPr>
          <a:xfrm>
            <a:off x="1285281" y="4769644"/>
            <a:ext cx="3644504" cy="442913"/>
          </a:xfrm>
          <a:prstGeom prst="rect">
            <a:avLst/>
          </a:prstGeom>
          <a:noFill/>
          <a:ln/>
        </p:spPr>
        <p:txBody>
          <a:bodyPr wrap="none" lIns="0" tIns="0" rIns="0" bIns="0" rtlCol="0" anchor="t"/>
          <a:lstStyle/>
          <a:p>
            <a:pPr>
              <a:lnSpc>
                <a:spcPts val="3438"/>
              </a:lnSpc>
            </a:pPr>
            <a:r>
              <a:rPr lang="en-US" sz="2750" b="1" dirty="0">
                <a:solidFill>
                  <a:srgbClr val="0B3E5D"/>
                </a:solidFill>
                <a:latin typeface="Roboto Bold" pitchFamily="34" charset="0"/>
                <a:ea typeface="Roboto Bold" pitchFamily="34" charset="-122"/>
                <a:cs typeface="Roboto Bold" pitchFamily="34" charset="-120"/>
              </a:rPr>
              <a:t>Testo Unico Normativo</a:t>
            </a:r>
            <a:endParaRPr lang="en-US" sz="2750" dirty="0"/>
          </a:p>
        </p:txBody>
      </p:sp>
      <p:sp>
        <p:nvSpPr>
          <p:cNvPr id="7" name="Text 4"/>
          <p:cNvSpPr/>
          <p:nvPr/>
        </p:nvSpPr>
        <p:spPr>
          <a:xfrm>
            <a:off x="1285280" y="5382667"/>
            <a:ext cx="4659363" cy="2721769"/>
          </a:xfrm>
          <a:prstGeom prst="rect">
            <a:avLst/>
          </a:prstGeom>
          <a:noFill/>
          <a:ln/>
        </p:spPr>
        <p:txBody>
          <a:bodyPr wrap="square" lIns="0" tIns="0" rIns="0" bIns="0" rtlCol="0" anchor="t"/>
          <a:lstStyle/>
          <a:p>
            <a:pPr>
              <a:lnSpc>
                <a:spcPts val="3563"/>
              </a:lnSpc>
            </a:pPr>
            <a:r>
              <a:rPr lang="en-US" sz="2188" dirty="0">
                <a:solidFill>
                  <a:srgbClr val="0B3E5D"/>
                </a:solidFill>
                <a:latin typeface="Roboto" pitchFamily="34" charset="0"/>
                <a:ea typeface="Roboto" pitchFamily="34" charset="-122"/>
                <a:cs typeface="Roboto" pitchFamily="34" charset="-120"/>
              </a:rPr>
              <a:t>Il CAD rappresenta il riferimento legislativo completo per l'informatizzazione della Pubblica Amministrazione italiana, consolidando tutte le norme in materia digitale.</a:t>
            </a:r>
            <a:endParaRPr lang="en-US" sz="2188" dirty="0"/>
          </a:p>
        </p:txBody>
      </p:sp>
      <p:sp>
        <p:nvSpPr>
          <p:cNvPr id="8" name="Shape 5"/>
          <p:cNvSpPr/>
          <p:nvPr/>
        </p:nvSpPr>
        <p:spPr>
          <a:xfrm>
            <a:off x="6521202" y="3342531"/>
            <a:ext cx="5245448" cy="5054948"/>
          </a:xfrm>
          <a:prstGeom prst="roundRect">
            <a:avLst>
              <a:gd name="adj" fmla="val 2356"/>
            </a:avLst>
          </a:prstGeom>
          <a:solidFill>
            <a:srgbClr val="CEE5FD"/>
          </a:solidFill>
          <a:ln w="7620">
            <a:solidFill>
              <a:srgbClr val="B4CBE3"/>
            </a:solidFill>
            <a:prstDash val="solid"/>
          </a:ln>
        </p:spPr>
      </p:sp>
      <p:sp>
        <p:nvSpPr>
          <p:cNvPr id="9" name="Shape 6"/>
          <p:cNvSpPr/>
          <p:nvPr/>
        </p:nvSpPr>
        <p:spPr>
          <a:xfrm>
            <a:off x="6814245" y="3635574"/>
            <a:ext cx="850553" cy="850553"/>
          </a:xfrm>
          <a:prstGeom prst="roundRect">
            <a:avLst>
              <a:gd name="adj" fmla="val 13436980"/>
            </a:avLst>
          </a:prstGeom>
          <a:solidFill>
            <a:srgbClr val="0858A9"/>
          </a:solidFill>
          <a:ln/>
        </p:spPr>
      </p:sp>
      <p:pic>
        <p:nvPicPr>
          <p:cNvPr id="10" name="Image 1" descr="preencoded.png"/>
          <p:cNvPicPr>
            <a:picLocks noChangeAspect="1"/>
          </p:cNvPicPr>
          <p:nvPr/>
        </p:nvPicPr>
        <p:blipFill>
          <a:blip r:embed="rId4"/>
          <a:stretch>
            <a:fillRect/>
          </a:stretch>
        </p:blipFill>
        <p:spPr>
          <a:xfrm>
            <a:off x="7048202" y="3821609"/>
            <a:ext cx="382638" cy="478334"/>
          </a:xfrm>
          <a:prstGeom prst="rect">
            <a:avLst/>
          </a:prstGeom>
        </p:spPr>
      </p:pic>
      <p:sp>
        <p:nvSpPr>
          <p:cNvPr id="11" name="Text 7"/>
          <p:cNvSpPr/>
          <p:nvPr/>
        </p:nvSpPr>
        <p:spPr>
          <a:xfrm>
            <a:off x="6814246" y="4769644"/>
            <a:ext cx="4656981" cy="442913"/>
          </a:xfrm>
          <a:prstGeom prst="rect">
            <a:avLst/>
          </a:prstGeom>
          <a:noFill/>
          <a:ln/>
        </p:spPr>
        <p:txBody>
          <a:bodyPr wrap="none" lIns="0" tIns="0" rIns="0" bIns="0" rtlCol="0" anchor="t"/>
          <a:lstStyle/>
          <a:p>
            <a:pPr>
              <a:lnSpc>
                <a:spcPts val="3438"/>
              </a:lnSpc>
            </a:pPr>
            <a:r>
              <a:rPr lang="en-US" sz="2750" b="1" dirty="0">
                <a:solidFill>
                  <a:srgbClr val="0B3E5D"/>
                </a:solidFill>
                <a:latin typeface="Roboto Bold" pitchFamily="34" charset="0"/>
                <a:ea typeface="Roboto Bold" pitchFamily="34" charset="-122"/>
                <a:cs typeface="Roboto Bold" pitchFamily="34" charset="-120"/>
              </a:rPr>
              <a:t>Diritti di Cittadinanza Digitale</a:t>
            </a:r>
            <a:endParaRPr lang="en-US" sz="2750" dirty="0"/>
          </a:p>
        </p:txBody>
      </p:sp>
      <p:sp>
        <p:nvSpPr>
          <p:cNvPr id="12" name="Text 8"/>
          <p:cNvSpPr/>
          <p:nvPr/>
        </p:nvSpPr>
        <p:spPr>
          <a:xfrm>
            <a:off x="6814245" y="5382666"/>
            <a:ext cx="4659363" cy="1814513"/>
          </a:xfrm>
          <a:prstGeom prst="rect">
            <a:avLst/>
          </a:prstGeom>
          <a:noFill/>
          <a:ln/>
        </p:spPr>
        <p:txBody>
          <a:bodyPr wrap="square" lIns="0" tIns="0" rIns="0" bIns="0" rtlCol="0" anchor="t"/>
          <a:lstStyle/>
          <a:p>
            <a:pPr>
              <a:lnSpc>
                <a:spcPts val="3563"/>
              </a:lnSpc>
            </a:pPr>
            <a:r>
              <a:rPr lang="en-US" sz="2188" dirty="0">
                <a:solidFill>
                  <a:srgbClr val="0B3E5D"/>
                </a:solidFill>
                <a:latin typeface="Roboto" pitchFamily="34" charset="0"/>
                <a:ea typeface="Roboto" pitchFamily="34" charset="-122"/>
                <a:cs typeface="Roboto" pitchFamily="34" charset="-120"/>
              </a:rPr>
              <a:t>Garantisce ai cittadini diritti fondamentali: identità digitale, domicilio digitale, accesso ai servizi online e pagamenti elettronici sicuri.</a:t>
            </a:r>
            <a:endParaRPr lang="en-US" sz="2188" dirty="0"/>
          </a:p>
        </p:txBody>
      </p:sp>
      <p:sp>
        <p:nvSpPr>
          <p:cNvPr id="13" name="Shape 9"/>
          <p:cNvSpPr/>
          <p:nvPr/>
        </p:nvSpPr>
        <p:spPr>
          <a:xfrm>
            <a:off x="12050166" y="3342531"/>
            <a:ext cx="5245448" cy="5054948"/>
          </a:xfrm>
          <a:prstGeom prst="roundRect">
            <a:avLst>
              <a:gd name="adj" fmla="val 2356"/>
            </a:avLst>
          </a:prstGeom>
          <a:solidFill>
            <a:srgbClr val="CEE5FD"/>
          </a:solidFill>
          <a:ln w="7620">
            <a:solidFill>
              <a:srgbClr val="B4CBE3"/>
            </a:solidFill>
            <a:prstDash val="solid"/>
          </a:ln>
        </p:spPr>
      </p:sp>
      <p:sp>
        <p:nvSpPr>
          <p:cNvPr id="14" name="Shape 10"/>
          <p:cNvSpPr/>
          <p:nvPr/>
        </p:nvSpPr>
        <p:spPr>
          <a:xfrm>
            <a:off x="12343210" y="3635574"/>
            <a:ext cx="850553" cy="850553"/>
          </a:xfrm>
          <a:prstGeom prst="roundRect">
            <a:avLst>
              <a:gd name="adj" fmla="val 13436980"/>
            </a:avLst>
          </a:prstGeom>
          <a:solidFill>
            <a:srgbClr val="0858A9"/>
          </a:solidFill>
          <a:ln/>
        </p:spPr>
      </p:sp>
      <p:pic>
        <p:nvPicPr>
          <p:cNvPr id="15" name="Image 2" descr="preencoded.png"/>
          <p:cNvPicPr>
            <a:picLocks noChangeAspect="1"/>
          </p:cNvPicPr>
          <p:nvPr/>
        </p:nvPicPr>
        <p:blipFill>
          <a:blip r:embed="rId5"/>
          <a:stretch>
            <a:fillRect/>
          </a:stretch>
        </p:blipFill>
        <p:spPr>
          <a:xfrm>
            <a:off x="12577167" y="3821609"/>
            <a:ext cx="382638" cy="478334"/>
          </a:xfrm>
          <a:prstGeom prst="rect">
            <a:avLst/>
          </a:prstGeom>
        </p:spPr>
      </p:pic>
      <p:sp>
        <p:nvSpPr>
          <p:cNvPr id="16" name="Text 11"/>
          <p:cNvSpPr/>
          <p:nvPr/>
        </p:nvSpPr>
        <p:spPr>
          <a:xfrm>
            <a:off x="12343210" y="4769644"/>
            <a:ext cx="4659363" cy="885825"/>
          </a:xfrm>
          <a:prstGeom prst="rect">
            <a:avLst/>
          </a:prstGeom>
          <a:noFill/>
          <a:ln/>
        </p:spPr>
        <p:txBody>
          <a:bodyPr wrap="square" lIns="0" tIns="0" rIns="0" bIns="0" rtlCol="0" anchor="t"/>
          <a:lstStyle/>
          <a:p>
            <a:pPr>
              <a:lnSpc>
                <a:spcPts val="3438"/>
              </a:lnSpc>
            </a:pPr>
            <a:r>
              <a:rPr lang="en-US" sz="2750" b="1" dirty="0">
                <a:solidFill>
                  <a:srgbClr val="0B3E5D"/>
                </a:solidFill>
                <a:latin typeface="Roboto Bold" pitchFamily="34" charset="0"/>
                <a:ea typeface="Roboto Bold" pitchFamily="34" charset="-122"/>
                <a:cs typeface="Roboto Bold" pitchFamily="34" charset="-120"/>
              </a:rPr>
              <a:t>Semplificazione e Interoperabilità</a:t>
            </a:r>
            <a:endParaRPr lang="en-US" sz="2750" dirty="0"/>
          </a:p>
        </p:txBody>
      </p:sp>
      <p:sp>
        <p:nvSpPr>
          <p:cNvPr id="17" name="Text 12"/>
          <p:cNvSpPr/>
          <p:nvPr/>
        </p:nvSpPr>
        <p:spPr>
          <a:xfrm>
            <a:off x="12343210" y="5825579"/>
            <a:ext cx="4659363" cy="1814513"/>
          </a:xfrm>
          <a:prstGeom prst="rect">
            <a:avLst/>
          </a:prstGeom>
          <a:noFill/>
          <a:ln/>
        </p:spPr>
        <p:txBody>
          <a:bodyPr wrap="square" lIns="0" tIns="0" rIns="0" bIns="0" rtlCol="0" anchor="t"/>
          <a:lstStyle/>
          <a:p>
            <a:pPr>
              <a:lnSpc>
                <a:spcPts val="3563"/>
              </a:lnSpc>
            </a:pPr>
            <a:r>
              <a:rPr lang="en-US" sz="2188" dirty="0">
                <a:solidFill>
                  <a:srgbClr val="0B3E5D"/>
                </a:solidFill>
                <a:latin typeface="Roboto" pitchFamily="34" charset="0"/>
                <a:ea typeface="Roboto" pitchFamily="34" charset="-122"/>
                <a:cs typeface="Roboto" pitchFamily="34" charset="-120"/>
              </a:rPr>
              <a:t>Promuove la semplificazione amministrativa e l'interoperabilità tra sistemi diversi per garantire servizi integrati ed efficienti.</a:t>
            </a:r>
            <a:endParaRPr lang="en-US" sz="2188"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6858000" cy="10287000"/>
          </a:xfrm>
          <a:prstGeom prst="rect">
            <a:avLst/>
          </a:prstGeom>
        </p:spPr>
      </p:pic>
      <p:sp>
        <p:nvSpPr>
          <p:cNvPr id="3" name="Text 0"/>
          <p:cNvSpPr/>
          <p:nvPr/>
        </p:nvSpPr>
        <p:spPr>
          <a:xfrm>
            <a:off x="7850238" y="3298924"/>
            <a:ext cx="9445526" cy="1222773"/>
          </a:xfrm>
          <a:prstGeom prst="rect">
            <a:avLst/>
          </a:prstGeom>
          <a:noFill/>
          <a:ln/>
        </p:spPr>
        <p:txBody>
          <a:bodyPr wrap="none" lIns="0" tIns="0" rIns="0" bIns="0" rtlCol="0" anchor="t"/>
          <a:lstStyle/>
          <a:p>
            <a:pPr>
              <a:lnSpc>
                <a:spcPts val="9625"/>
              </a:lnSpc>
            </a:pPr>
            <a:r>
              <a:rPr lang="en-US" sz="7688" b="1" dirty="0">
                <a:solidFill>
                  <a:srgbClr val="0B3E5D"/>
                </a:solidFill>
                <a:latin typeface="Roboto Bold" pitchFamily="34" charset="0"/>
                <a:ea typeface="Roboto Bold" pitchFamily="34" charset="-122"/>
                <a:cs typeface="Roboto Bold" pitchFamily="34" charset="-120"/>
              </a:rPr>
              <a:t>Da carta a digitale</a:t>
            </a:r>
            <a:endParaRPr lang="en-US" sz="7688" dirty="0"/>
          </a:p>
        </p:txBody>
      </p:sp>
      <p:sp>
        <p:nvSpPr>
          <p:cNvPr id="4" name="Text 1"/>
          <p:cNvSpPr/>
          <p:nvPr/>
        </p:nvSpPr>
        <p:spPr>
          <a:xfrm>
            <a:off x="7850238" y="4946898"/>
            <a:ext cx="5687169" cy="708720"/>
          </a:xfrm>
          <a:prstGeom prst="rect">
            <a:avLst/>
          </a:prstGeom>
          <a:noFill/>
          <a:ln/>
        </p:spPr>
        <p:txBody>
          <a:bodyPr wrap="none" lIns="0" tIns="0" rIns="0" bIns="0" rtlCol="0" anchor="t"/>
          <a:lstStyle/>
          <a:p>
            <a:pPr>
              <a:lnSpc>
                <a:spcPts val="5563"/>
              </a:lnSpc>
            </a:pPr>
            <a:r>
              <a:rPr lang="en-US" sz="4438" b="1" dirty="0">
                <a:solidFill>
                  <a:srgbClr val="0B3E5D"/>
                </a:solidFill>
                <a:latin typeface="Roboto Bold" pitchFamily="34" charset="0"/>
                <a:ea typeface="Roboto Bold" pitchFamily="34" charset="-122"/>
                <a:cs typeface="Roboto Bold" pitchFamily="34" charset="-120"/>
              </a:rPr>
              <a:t>Il cambiamento in atto</a:t>
            </a:r>
            <a:endParaRPr lang="en-US" sz="4438" dirty="0"/>
          </a:p>
        </p:txBody>
      </p:sp>
      <p:sp>
        <p:nvSpPr>
          <p:cNvPr id="5" name="Text 2"/>
          <p:cNvSpPr/>
          <p:nvPr/>
        </p:nvSpPr>
        <p:spPr>
          <a:xfrm>
            <a:off x="7850238" y="6080821"/>
            <a:ext cx="9445526" cy="907256"/>
          </a:xfrm>
          <a:prstGeom prst="rect">
            <a:avLst/>
          </a:prstGeom>
          <a:noFill/>
          <a:ln/>
        </p:spPr>
        <p:txBody>
          <a:bodyPr wrap="square" lIns="0" tIns="0" rIns="0" bIns="0" rtlCol="0" anchor="t"/>
          <a:lstStyle/>
          <a:p>
            <a:pPr>
              <a:lnSpc>
                <a:spcPts val="3563"/>
              </a:lnSpc>
            </a:pPr>
            <a:r>
              <a:rPr lang="en-US" sz="2188" dirty="0">
                <a:solidFill>
                  <a:srgbClr val="0B3E5D"/>
                </a:solidFill>
                <a:latin typeface="Roboto" pitchFamily="34" charset="0"/>
                <a:ea typeface="Roboto" pitchFamily="34" charset="-122"/>
                <a:cs typeface="Roboto" pitchFamily="34" charset="-120"/>
              </a:rPr>
              <a:t>La trasformazione digitale non è solo tecnologia: è un cambio di mentalità che porta efficienza, trasparenza e accessibilità ai servizi pubblici.</a:t>
            </a:r>
            <a:endParaRPr lang="en-US" sz="2188"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8288000" cy="3544044"/>
          </a:xfrm>
          <a:prstGeom prst="rect">
            <a:avLst/>
          </a:prstGeom>
        </p:spPr>
      </p:pic>
      <p:sp>
        <p:nvSpPr>
          <p:cNvPr id="3" name="Text 0"/>
          <p:cNvSpPr/>
          <p:nvPr/>
        </p:nvSpPr>
        <p:spPr>
          <a:xfrm>
            <a:off x="992237" y="5373887"/>
            <a:ext cx="14176623" cy="1772096"/>
          </a:xfrm>
          <a:prstGeom prst="rect">
            <a:avLst/>
          </a:prstGeom>
          <a:noFill/>
          <a:ln/>
        </p:spPr>
        <p:txBody>
          <a:bodyPr wrap="none" lIns="0" tIns="0" rIns="0" bIns="0" rtlCol="0" anchor="t"/>
          <a:lstStyle/>
          <a:p>
            <a:pPr>
              <a:lnSpc>
                <a:spcPts val="13938"/>
              </a:lnSpc>
            </a:pPr>
            <a:r>
              <a:rPr lang="en-US" sz="11125" b="1" dirty="0">
                <a:solidFill>
                  <a:srgbClr val="0B3E5D"/>
                </a:solidFill>
                <a:latin typeface="Roboto Bold" pitchFamily="34" charset="0"/>
                <a:ea typeface="Roboto Bold" pitchFamily="34" charset="-122"/>
                <a:cs typeface="Roboto Bold" pitchFamily="34" charset="-120"/>
              </a:rPr>
              <a:t>Capitolo 2</a:t>
            </a:r>
            <a:endParaRPr lang="en-US" sz="11125" dirty="0"/>
          </a:p>
        </p:txBody>
      </p:sp>
      <p:sp>
        <p:nvSpPr>
          <p:cNvPr id="4" name="Text 1"/>
          <p:cNvSpPr/>
          <p:nvPr/>
        </p:nvSpPr>
        <p:spPr>
          <a:xfrm>
            <a:off x="992238" y="7571186"/>
            <a:ext cx="15468749" cy="885974"/>
          </a:xfrm>
          <a:prstGeom prst="rect">
            <a:avLst/>
          </a:prstGeom>
          <a:noFill/>
          <a:ln/>
        </p:spPr>
        <p:txBody>
          <a:bodyPr wrap="none" lIns="0" tIns="0" rIns="0" bIns="0" rtlCol="0" anchor="t"/>
          <a:lstStyle/>
          <a:p>
            <a:pPr>
              <a:lnSpc>
                <a:spcPts val="6938"/>
              </a:lnSpc>
            </a:pPr>
            <a:r>
              <a:rPr lang="en-US" sz="5563" b="1" dirty="0">
                <a:solidFill>
                  <a:srgbClr val="0B3E5D"/>
                </a:solidFill>
                <a:latin typeface="Roboto Bold" pitchFamily="34" charset="0"/>
                <a:ea typeface="Roboto Bold" pitchFamily="34" charset="-122"/>
                <a:cs typeface="Roboto Bold" pitchFamily="34" charset="-120"/>
              </a:rPr>
              <a:t>Cos'è l'Identità Digitale e Perché è Fondamentale</a:t>
            </a:r>
            <a:endParaRPr lang="en-US" sz="5563"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7" y="1132286"/>
            <a:ext cx="9575453" cy="885974"/>
          </a:xfrm>
          <a:prstGeom prst="rect">
            <a:avLst/>
          </a:prstGeom>
          <a:noFill/>
          <a:ln/>
        </p:spPr>
        <p:txBody>
          <a:bodyPr wrap="none" lIns="0" tIns="0" rIns="0" bIns="0" rtlCol="0" anchor="t"/>
          <a:lstStyle/>
          <a:p>
            <a:pPr>
              <a:lnSpc>
                <a:spcPts val="6938"/>
              </a:lnSpc>
            </a:pPr>
            <a:r>
              <a:rPr lang="en-US" sz="5563" b="1" dirty="0">
                <a:solidFill>
                  <a:srgbClr val="0B3E5D"/>
                </a:solidFill>
                <a:latin typeface="Roboto Bold" pitchFamily="34" charset="0"/>
                <a:ea typeface="Roboto Bold" pitchFamily="34" charset="-122"/>
                <a:cs typeface="Roboto Bold" pitchFamily="34" charset="-120"/>
              </a:rPr>
              <a:t>Definizione di Identità Digitale</a:t>
            </a:r>
            <a:endParaRPr lang="en-US" sz="5563" dirty="0"/>
          </a:p>
        </p:txBody>
      </p:sp>
      <p:sp>
        <p:nvSpPr>
          <p:cNvPr id="3" name="Text 1"/>
          <p:cNvSpPr/>
          <p:nvPr/>
        </p:nvSpPr>
        <p:spPr>
          <a:xfrm>
            <a:off x="992238" y="2585295"/>
            <a:ext cx="16303526" cy="907256"/>
          </a:xfrm>
          <a:prstGeom prst="rect">
            <a:avLst/>
          </a:prstGeom>
          <a:noFill/>
          <a:ln/>
        </p:spPr>
        <p:txBody>
          <a:bodyPr wrap="square" lIns="0" tIns="0" rIns="0" bIns="0" rtlCol="0" anchor="t"/>
          <a:lstStyle/>
          <a:p>
            <a:pPr>
              <a:lnSpc>
                <a:spcPts val="3563"/>
              </a:lnSpc>
            </a:pPr>
            <a:r>
              <a:rPr lang="en-US" sz="2188" dirty="0">
                <a:solidFill>
                  <a:srgbClr val="0B3E5D"/>
                </a:solidFill>
                <a:latin typeface="Roboto" pitchFamily="34" charset="0"/>
                <a:ea typeface="Roboto" pitchFamily="34" charset="-122"/>
                <a:cs typeface="Roboto" pitchFamily="34" charset="-120"/>
              </a:rPr>
              <a:t>L'identità digitale è un </a:t>
            </a:r>
            <a:r>
              <a:rPr lang="en-US" sz="2188" b="1" dirty="0">
                <a:solidFill>
                  <a:srgbClr val="0B3E5D"/>
                </a:solidFill>
                <a:latin typeface="Roboto" pitchFamily="34" charset="0"/>
                <a:ea typeface="Roboto" pitchFamily="34" charset="-122"/>
                <a:cs typeface="Roboto" pitchFamily="34" charset="-120"/>
              </a:rPr>
              <a:t>sistema di credenziali elettroniche unico, sicuro e personale</a:t>
            </a:r>
            <a:r>
              <a:rPr lang="en-US" sz="2188" dirty="0">
                <a:solidFill>
                  <a:srgbClr val="0B3E5D"/>
                </a:solidFill>
                <a:latin typeface="Roboto" pitchFamily="34" charset="0"/>
                <a:ea typeface="Roboto" pitchFamily="34" charset="-122"/>
                <a:cs typeface="Roboto" pitchFamily="34" charset="-120"/>
              </a:rPr>
              <a:t> che consente a cittadini e imprese di accedere ai servizi pubblici online in modo semplice e protetto.</a:t>
            </a:r>
            <a:endParaRPr lang="en-US" sz="2188" dirty="0"/>
          </a:p>
        </p:txBody>
      </p:sp>
      <p:pic>
        <p:nvPicPr>
          <p:cNvPr id="4" name="Image 0" descr="preencoded.png"/>
          <p:cNvPicPr>
            <a:picLocks noChangeAspect="1"/>
          </p:cNvPicPr>
          <p:nvPr/>
        </p:nvPicPr>
        <p:blipFill>
          <a:blip r:embed="rId3"/>
          <a:stretch>
            <a:fillRect/>
          </a:stretch>
        </p:blipFill>
        <p:spPr>
          <a:xfrm>
            <a:off x="992238" y="3811489"/>
            <a:ext cx="3014960" cy="3014960"/>
          </a:xfrm>
          <a:prstGeom prst="rect">
            <a:avLst/>
          </a:prstGeom>
        </p:spPr>
      </p:pic>
      <p:sp>
        <p:nvSpPr>
          <p:cNvPr id="5" name="Text 2"/>
          <p:cNvSpPr/>
          <p:nvPr/>
        </p:nvSpPr>
        <p:spPr>
          <a:xfrm>
            <a:off x="992238" y="7180809"/>
            <a:ext cx="3544044" cy="442913"/>
          </a:xfrm>
          <a:prstGeom prst="rect">
            <a:avLst/>
          </a:prstGeom>
          <a:noFill/>
          <a:ln/>
        </p:spPr>
        <p:txBody>
          <a:bodyPr wrap="none" lIns="0" tIns="0" rIns="0" bIns="0" rtlCol="0" anchor="t"/>
          <a:lstStyle/>
          <a:p>
            <a:pPr>
              <a:lnSpc>
                <a:spcPts val="3438"/>
              </a:lnSpc>
            </a:pPr>
            <a:r>
              <a:rPr lang="en-US" sz="2750" b="1" dirty="0">
                <a:solidFill>
                  <a:srgbClr val="0B3E5D"/>
                </a:solidFill>
                <a:latin typeface="Roboto Bold" pitchFamily="34" charset="0"/>
                <a:ea typeface="Roboto Bold" pitchFamily="34" charset="-122"/>
                <a:cs typeface="Roboto Bold" pitchFamily="34" charset="-120"/>
              </a:rPr>
              <a:t>SPID</a:t>
            </a:r>
            <a:endParaRPr lang="en-US" sz="2750" dirty="0"/>
          </a:p>
        </p:txBody>
      </p:sp>
      <p:sp>
        <p:nvSpPr>
          <p:cNvPr id="6" name="Text 3"/>
          <p:cNvSpPr/>
          <p:nvPr/>
        </p:nvSpPr>
        <p:spPr>
          <a:xfrm>
            <a:off x="992238" y="7793831"/>
            <a:ext cx="5198269" cy="1360885"/>
          </a:xfrm>
          <a:prstGeom prst="rect">
            <a:avLst/>
          </a:prstGeom>
          <a:noFill/>
          <a:ln/>
        </p:spPr>
        <p:txBody>
          <a:bodyPr wrap="square" lIns="0" tIns="0" rIns="0" bIns="0" rtlCol="0" anchor="t"/>
          <a:lstStyle/>
          <a:p>
            <a:pPr>
              <a:lnSpc>
                <a:spcPts val="3563"/>
              </a:lnSpc>
            </a:pPr>
            <a:r>
              <a:rPr lang="en-US" sz="2188" dirty="0">
                <a:solidFill>
                  <a:srgbClr val="0B3E5D"/>
                </a:solidFill>
                <a:latin typeface="Roboto" pitchFamily="34" charset="0"/>
                <a:ea typeface="Roboto" pitchFamily="34" charset="-122"/>
                <a:cs typeface="Roboto" pitchFamily="34" charset="-120"/>
              </a:rPr>
              <a:t>Sistema Pubblico di Identità Digitale per l'accesso universale ai servizi della PA e privati aderenti.</a:t>
            </a:r>
            <a:endParaRPr lang="en-US" sz="2188" dirty="0"/>
          </a:p>
        </p:txBody>
      </p:sp>
      <p:pic>
        <p:nvPicPr>
          <p:cNvPr id="7" name="Image 1" descr="preencoded.png"/>
          <p:cNvPicPr>
            <a:picLocks noChangeAspect="1"/>
          </p:cNvPicPr>
          <p:nvPr/>
        </p:nvPicPr>
        <p:blipFill>
          <a:blip r:embed="rId4"/>
          <a:stretch>
            <a:fillRect/>
          </a:stretch>
        </p:blipFill>
        <p:spPr>
          <a:xfrm>
            <a:off x="6544866" y="3811489"/>
            <a:ext cx="3014960" cy="3014960"/>
          </a:xfrm>
          <a:prstGeom prst="rect">
            <a:avLst/>
          </a:prstGeom>
        </p:spPr>
      </p:pic>
      <p:sp>
        <p:nvSpPr>
          <p:cNvPr id="8" name="Text 4"/>
          <p:cNvSpPr/>
          <p:nvPr/>
        </p:nvSpPr>
        <p:spPr>
          <a:xfrm>
            <a:off x="6544867" y="7180809"/>
            <a:ext cx="3544044" cy="442913"/>
          </a:xfrm>
          <a:prstGeom prst="rect">
            <a:avLst/>
          </a:prstGeom>
          <a:noFill/>
          <a:ln/>
        </p:spPr>
        <p:txBody>
          <a:bodyPr wrap="none" lIns="0" tIns="0" rIns="0" bIns="0" rtlCol="0" anchor="t"/>
          <a:lstStyle/>
          <a:p>
            <a:pPr>
              <a:lnSpc>
                <a:spcPts val="3438"/>
              </a:lnSpc>
            </a:pPr>
            <a:r>
              <a:rPr lang="en-US" sz="2750" b="1" dirty="0">
                <a:solidFill>
                  <a:srgbClr val="0B3E5D"/>
                </a:solidFill>
                <a:latin typeface="Roboto Bold" pitchFamily="34" charset="0"/>
                <a:ea typeface="Roboto Bold" pitchFamily="34" charset="-122"/>
                <a:cs typeface="Roboto Bold" pitchFamily="34" charset="-120"/>
              </a:rPr>
              <a:t>CIE</a:t>
            </a:r>
            <a:endParaRPr lang="en-US" sz="2750" dirty="0"/>
          </a:p>
        </p:txBody>
      </p:sp>
      <p:sp>
        <p:nvSpPr>
          <p:cNvPr id="9" name="Text 5"/>
          <p:cNvSpPr/>
          <p:nvPr/>
        </p:nvSpPr>
        <p:spPr>
          <a:xfrm>
            <a:off x="6544867" y="7793831"/>
            <a:ext cx="5198269" cy="1360885"/>
          </a:xfrm>
          <a:prstGeom prst="rect">
            <a:avLst/>
          </a:prstGeom>
          <a:noFill/>
          <a:ln/>
        </p:spPr>
        <p:txBody>
          <a:bodyPr wrap="square" lIns="0" tIns="0" rIns="0" bIns="0" rtlCol="0" anchor="t"/>
          <a:lstStyle/>
          <a:p>
            <a:pPr>
              <a:lnSpc>
                <a:spcPts val="3563"/>
              </a:lnSpc>
            </a:pPr>
            <a:r>
              <a:rPr lang="en-US" sz="2188" dirty="0">
                <a:solidFill>
                  <a:srgbClr val="0B3E5D"/>
                </a:solidFill>
                <a:latin typeface="Roboto" pitchFamily="34" charset="0"/>
                <a:ea typeface="Roboto" pitchFamily="34" charset="-122"/>
                <a:cs typeface="Roboto" pitchFamily="34" charset="-120"/>
              </a:rPr>
              <a:t>Carta d'Identità Elettronica con chip integrato per identificazione digitale sicura.</a:t>
            </a:r>
            <a:endParaRPr lang="en-US" sz="2188" dirty="0"/>
          </a:p>
        </p:txBody>
      </p:sp>
      <p:pic>
        <p:nvPicPr>
          <p:cNvPr id="10" name="Image 2" descr="preencoded.png"/>
          <p:cNvPicPr>
            <a:picLocks noChangeAspect="1"/>
          </p:cNvPicPr>
          <p:nvPr/>
        </p:nvPicPr>
        <p:blipFill>
          <a:blip r:embed="rId5"/>
          <a:stretch>
            <a:fillRect/>
          </a:stretch>
        </p:blipFill>
        <p:spPr>
          <a:xfrm>
            <a:off x="12097494" y="3811489"/>
            <a:ext cx="3014960" cy="3014960"/>
          </a:xfrm>
          <a:prstGeom prst="rect">
            <a:avLst/>
          </a:prstGeom>
        </p:spPr>
      </p:pic>
      <p:sp>
        <p:nvSpPr>
          <p:cNvPr id="11" name="Text 6"/>
          <p:cNvSpPr/>
          <p:nvPr/>
        </p:nvSpPr>
        <p:spPr>
          <a:xfrm>
            <a:off x="12097494" y="7180809"/>
            <a:ext cx="3544044" cy="442913"/>
          </a:xfrm>
          <a:prstGeom prst="rect">
            <a:avLst/>
          </a:prstGeom>
          <a:noFill/>
          <a:ln/>
        </p:spPr>
        <p:txBody>
          <a:bodyPr wrap="none" lIns="0" tIns="0" rIns="0" bIns="0" rtlCol="0" anchor="t"/>
          <a:lstStyle/>
          <a:p>
            <a:pPr>
              <a:lnSpc>
                <a:spcPts val="3438"/>
              </a:lnSpc>
            </a:pPr>
            <a:r>
              <a:rPr lang="en-US" sz="2750" b="1" dirty="0">
                <a:solidFill>
                  <a:srgbClr val="0B3E5D"/>
                </a:solidFill>
                <a:latin typeface="Roboto Bold" pitchFamily="34" charset="0"/>
                <a:ea typeface="Roboto Bold" pitchFamily="34" charset="-122"/>
                <a:cs typeface="Roboto Bold" pitchFamily="34" charset="-120"/>
              </a:rPr>
              <a:t>CNS</a:t>
            </a:r>
            <a:endParaRPr lang="en-US" sz="2750" dirty="0"/>
          </a:p>
        </p:txBody>
      </p:sp>
      <p:sp>
        <p:nvSpPr>
          <p:cNvPr id="12" name="Text 7"/>
          <p:cNvSpPr/>
          <p:nvPr/>
        </p:nvSpPr>
        <p:spPr>
          <a:xfrm>
            <a:off x="12097494" y="7793831"/>
            <a:ext cx="5198269" cy="1360885"/>
          </a:xfrm>
          <a:prstGeom prst="rect">
            <a:avLst/>
          </a:prstGeom>
          <a:noFill/>
          <a:ln/>
        </p:spPr>
        <p:txBody>
          <a:bodyPr wrap="square" lIns="0" tIns="0" rIns="0" bIns="0" rtlCol="0" anchor="t"/>
          <a:lstStyle/>
          <a:p>
            <a:pPr>
              <a:lnSpc>
                <a:spcPts val="3563"/>
              </a:lnSpc>
            </a:pPr>
            <a:r>
              <a:rPr lang="en-US" sz="2188" dirty="0">
                <a:solidFill>
                  <a:srgbClr val="0B3E5D"/>
                </a:solidFill>
                <a:latin typeface="Roboto" pitchFamily="34" charset="0"/>
                <a:ea typeface="Roboto" pitchFamily="34" charset="-122"/>
                <a:cs typeface="Roboto" pitchFamily="34" charset="-120"/>
              </a:rPr>
              <a:t>Carta Nazionale dei Servizi per professionisti e imprese con certificato digitale.</a:t>
            </a:r>
            <a:endParaRPr lang="en-US" sz="2188"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5376</Words>
  <Application>Microsoft Office PowerPoint</Application>
  <PresentationFormat>Personalizzato</PresentationFormat>
  <Paragraphs>472</Paragraphs>
  <Slides>44</Slides>
  <Notes>40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44</vt:i4>
      </vt:variant>
    </vt:vector>
  </HeadingPairs>
  <TitlesOfParts>
    <vt:vector size="52" baseType="lpstr">
      <vt:lpstr>Roboto Bold</vt:lpstr>
      <vt:lpstr>Arial</vt:lpstr>
      <vt:lpstr>Roboto Slab Light</vt:lpstr>
      <vt:lpstr>Roboto Slab</vt:lpstr>
      <vt:lpstr>Roboto</vt:lpstr>
      <vt:lpstr>Calibri</vt:lpstr>
      <vt:lpstr>Nunito</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 mentis</dc:title>
  <dc:creator>Asus</dc:creator>
  <cp:lastModifiedBy>ROBERTA</cp:lastModifiedBy>
  <cp:revision>5</cp:revision>
  <dcterms:created xsi:type="dcterms:W3CDTF">2006-08-16T00:00:00Z</dcterms:created>
  <dcterms:modified xsi:type="dcterms:W3CDTF">2025-10-12T12:39:46Z</dcterms:modified>
  <dc:identifier>DAGtf_RzMuk</dc:identifier>
</cp:coreProperties>
</file>